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embeddedFontLst>
    <p:embeddedFont>
      <p:font typeface="Amatic SC" charset="-79"/>
      <p:regular r:id="rId20"/>
      <p:bold r:id="rId21"/>
    </p:embeddedFont>
    <p:embeddedFont>
      <p:font typeface="Source Code Pro" charset="0"/>
      <p:regular r:id="rId22"/>
      <p:bold r:id="rId23"/>
      <p:italic r:id="rId24"/>
      <p:boldItalic r:id="rId25"/>
    </p:embeddedFont>
    <p:embeddedFont>
      <p:font typeface="Caveat" charset="-52"/>
      <p:regular r:id="rId26"/>
      <p:bold r:id="rId27"/>
    </p:embeddedFont>
    <p:embeddedFont>
      <p:font typeface="Georgia" pitchFamily="18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jepvHgXr6pDgEAeqnY5FK5Z68T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792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1898f9e5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71898f9e5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6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26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9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1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38;p24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24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 sz="14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 Requires="p14">
      <p:transition spd="slow" p14:dur="1000">
        <p:push dir="r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asstime.com/code/8JQ7KZ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</a:pPr>
            <a:r>
              <a:rPr lang="ru"/>
              <a:t>Складне речення з різними типами зв`язку</a:t>
            </a:r>
            <a:endParaRPr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xfrm>
            <a:off x="311700" y="3654375"/>
            <a:ext cx="8520600" cy="13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uk-UA" dirty="0" smtClean="0"/>
              <a:t>9 клас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uk-UA" dirty="0" err="1" smtClean="0"/>
              <a:t>Стрембицька</a:t>
            </a:r>
            <a:r>
              <a:rPr lang="uk-UA" dirty="0" smtClean="0"/>
              <a:t> Л.А.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>
                <a:solidFill>
                  <a:srgbClr val="000000"/>
                </a:solidFill>
              </a:rPr>
              <a:t>Складні речення з </a:t>
            </a:r>
            <a:r>
              <a:rPr lang="ru" sz="3600">
                <a:solidFill>
                  <a:srgbClr val="000000"/>
                </a:solidFill>
                <a:highlight>
                  <a:schemeClr val="dk1"/>
                </a:highlight>
              </a:rPr>
              <a:t>підрядним та безсполучниковим</a:t>
            </a:r>
            <a:r>
              <a:rPr lang="ru" sz="3600">
                <a:solidFill>
                  <a:srgbClr val="000000"/>
                </a:solidFill>
              </a:rPr>
              <a:t> зв’язком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3600"/>
          </a:p>
        </p:txBody>
      </p:sp>
      <p:sp>
        <p:nvSpPr>
          <p:cNvPr id="132" name="Google Shape;132;p1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400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 слухала Катерина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ні батька, ні неньки</a:t>
            </a:r>
            <a:r>
              <a:rPr lang="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400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полюбила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москалика</a:t>
            </a:r>
            <a:r>
              <a:rPr lang="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як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400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знало серденько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(Т.Шевченко).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</a:t>
            </a:r>
            <a:r>
              <a:rPr lang="ru" sz="36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   ], [   ], (як   ).</a:t>
            </a:r>
            <a:endParaRPr sz="36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0"/>
          <p:cNvSpPr/>
          <p:nvPr/>
        </p:nvSpPr>
        <p:spPr>
          <a:xfrm>
            <a:off x="5738323" y="1545113"/>
            <a:ext cx="109500" cy="171000"/>
          </a:xfrm>
          <a:custGeom>
            <a:avLst/>
            <a:gdLst/>
            <a:ahLst/>
            <a:cxnLst/>
            <a:rect l="l" t="t" r="r" b="b"/>
            <a:pathLst>
              <a:path w="4380" h="6840" extrusionOk="0">
                <a:moveTo>
                  <a:pt x="545" y="5708"/>
                </a:moveTo>
                <a:cubicBezTo>
                  <a:pt x="1896" y="5708"/>
                  <a:pt x="3722" y="5264"/>
                  <a:pt x="4224" y="4010"/>
                </a:cubicBezTo>
                <a:cubicBezTo>
                  <a:pt x="4848" y="2451"/>
                  <a:pt x="2768" y="324"/>
                  <a:pt x="1111" y="48"/>
                </a:cubicBezTo>
                <a:cubicBezTo>
                  <a:pt x="-1215" y="-340"/>
                  <a:pt x="734" y="6840"/>
                  <a:pt x="3092" y="684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0"/>
          <p:cNvSpPr/>
          <p:nvPr/>
        </p:nvSpPr>
        <p:spPr>
          <a:xfrm>
            <a:off x="8634518" y="1516827"/>
            <a:ext cx="197775" cy="227600"/>
          </a:xfrm>
          <a:custGeom>
            <a:avLst/>
            <a:gdLst/>
            <a:ahLst/>
            <a:cxnLst/>
            <a:rect l="l" t="t" r="r" b="b"/>
            <a:pathLst>
              <a:path w="7911" h="9104" extrusionOk="0">
                <a:moveTo>
                  <a:pt x="451" y="8538"/>
                </a:moveTo>
                <a:cubicBezTo>
                  <a:pt x="2677" y="9873"/>
                  <a:pt x="7442" y="8560"/>
                  <a:pt x="7809" y="5991"/>
                </a:cubicBezTo>
                <a:cubicBezTo>
                  <a:pt x="8215" y="3151"/>
                  <a:pt x="4430" y="404"/>
                  <a:pt x="1583" y="48"/>
                </a:cubicBezTo>
                <a:cubicBezTo>
                  <a:pt x="-1483" y="-335"/>
                  <a:pt x="633" y="8127"/>
                  <a:pt x="3564" y="910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"/>
          <p:cNvSpPr/>
          <p:nvPr/>
        </p:nvSpPr>
        <p:spPr>
          <a:xfrm>
            <a:off x="2766325" y="2513950"/>
            <a:ext cx="905700" cy="227700"/>
          </a:xfrm>
          <a:prstGeom prst="uturnArrow">
            <a:avLst>
              <a:gd name="adj1" fmla="val 25000"/>
              <a:gd name="adj2" fmla="val 25000"/>
              <a:gd name="adj3" fmla="val 35781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000">
                <a:solidFill>
                  <a:srgbClr val="000000"/>
                </a:solidFill>
              </a:rPr>
              <a:t>Складні речення з </a:t>
            </a:r>
            <a:r>
              <a:rPr lang="ru" sz="3000">
                <a:solidFill>
                  <a:srgbClr val="000000"/>
                </a:solidFill>
                <a:highlight>
                  <a:schemeClr val="dk1"/>
                </a:highlight>
              </a:rPr>
              <a:t>сурядним, підрядним та безсполучниковим</a:t>
            </a:r>
            <a:r>
              <a:rPr lang="ru" sz="3000">
                <a:solidFill>
                  <a:srgbClr val="000000"/>
                </a:solidFill>
              </a:rPr>
              <a:t> зв’язком</a:t>
            </a:r>
            <a:endParaRPr sz="3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 sz="3000"/>
          </a:p>
        </p:txBody>
      </p:sp>
      <p:sp>
        <p:nvSpPr>
          <p:cNvPr id="141" name="Google Shape;141;p1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Стояла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тиха і по - своєму хвилююча </a:t>
            </a:r>
            <a:r>
              <a:rPr lang="ru">
                <a:solidFill>
                  <a:srgbClr val="CC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година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згори на верховіття лісу </a:t>
            </a:r>
            <a:r>
              <a:rPr lang="ru">
                <a:solidFill>
                  <a:srgbClr val="F1C23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опускався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сизий </a:t>
            </a:r>
            <a:r>
              <a:rPr lang="ru">
                <a:solidFill>
                  <a:srgbClr val="E69138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присмерк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внизу з-під кожного куща </a:t>
            </a:r>
            <a:r>
              <a:rPr lang="ru">
                <a:solidFill>
                  <a:srgbClr val="6AA84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виповзав туман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тому </a:t>
            </a:r>
            <a:r>
              <a:rPr lang="ru">
                <a:solidFill>
                  <a:srgbClr val="1155CC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здавалось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що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над землею </a:t>
            </a:r>
            <a:r>
              <a:rPr lang="ru">
                <a:solidFill>
                  <a:schemeClr val="accent4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коливалися два неба</a:t>
            </a: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(М. Стельмах).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  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30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3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   ] : [   ], а [   ], і [   ], (що   ).</a:t>
            </a:r>
            <a:endParaRPr sz="30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1"/>
          <p:cNvSpPr/>
          <p:nvPr/>
        </p:nvSpPr>
        <p:spPr>
          <a:xfrm>
            <a:off x="5384050" y="2718325"/>
            <a:ext cx="1415100" cy="3609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1"/>
          <p:cNvSpPr/>
          <p:nvPr/>
        </p:nvSpPr>
        <p:spPr>
          <a:xfrm>
            <a:off x="5020158" y="1353050"/>
            <a:ext cx="107625" cy="238300"/>
          </a:xfrm>
          <a:custGeom>
            <a:avLst/>
            <a:gdLst/>
            <a:ahLst/>
            <a:cxnLst/>
            <a:rect l="l" t="t" r="r" b="b"/>
            <a:pathLst>
              <a:path w="4305" h="9532" extrusionOk="0">
                <a:moveTo>
                  <a:pt x="3519" y="1222"/>
                </a:moveTo>
                <a:cubicBezTo>
                  <a:pt x="3519" y="327"/>
                  <a:pt x="1304" y="-458"/>
                  <a:pt x="972" y="373"/>
                </a:cubicBezTo>
                <a:cubicBezTo>
                  <a:pt x="-158" y="3198"/>
                  <a:pt x="-782" y="8467"/>
                  <a:pt x="2104" y="9429"/>
                </a:cubicBezTo>
                <a:cubicBezTo>
                  <a:pt x="4579" y="10254"/>
                  <a:pt x="4627" y="4263"/>
                  <a:pt x="3802" y="178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>
            <a:spLocks noGrp="1"/>
          </p:cNvSpPr>
          <p:nvPr>
            <p:ph type="title"/>
          </p:nvPr>
        </p:nvSpPr>
        <p:spPr>
          <a:xfrm>
            <a:off x="240950" y="278700"/>
            <a:ext cx="32187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4800"/>
              <a:t>РОЗДІЛОВІ ЗНАКИ</a:t>
            </a:r>
            <a:endParaRPr sz="4800"/>
          </a:p>
        </p:txBody>
      </p:sp>
      <p:sp>
        <p:nvSpPr>
          <p:cNvPr id="149" name="Google Shape;149;p12"/>
          <p:cNvSpPr txBox="1">
            <a:spLocks noGrp="1"/>
          </p:cNvSpPr>
          <p:nvPr>
            <p:ph type="body" idx="1"/>
          </p:nvPr>
        </p:nvSpPr>
        <p:spPr>
          <a:xfrm>
            <a:off x="325450" y="1079700"/>
            <a:ext cx="8506800" cy="39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Та дiда теж чогось </a:t>
            </a:r>
            <a:r>
              <a:rPr lang="ru" sz="2400">
                <a:solidFill>
                  <a:srgbClr val="A61C00"/>
                </a:solidFill>
                <a:latin typeface="Georgia"/>
                <a:ea typeface="Georgia"/>
                <a:cs typeface="Georgia"/>
                <a:sym typeface="Georgia"/>
              </a:rPr>
              <a:t>не веселить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моя </a:t>
            </a:r>
            <a:r>
              <a:rPr lang="ru" sz="2400">
                <a:solidFill>
                  <a:srgbClr val="85200C"/>
                </a:solidFill>
                <a:latin typeface="Georgia"/>
                <a:ea typeface="Georgia"/>
                <a:cs typeface="Georgia"/>
                <a:sym typeface="Georgia"/>
              </a:rPr>
              <a:t>радiсть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ru" sz="24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вiн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заклопотано </a:t>
            </a:r>
            <a:r>
              <a:rPr lang="ru" sz="2400">
                <a:solidFill>
                  <a:srgbClr val="38761D"/>
                </a:solidFill>
                <a:latin typeface="Georgia"/>
                <a:ea typeface="Georgia"/>
                <a:cs typeface="Georgia"/>
                <a:sym typeface="Georgia"/>
              </a:rPr>
              <a:t>схиляється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над колесом, </a:t>
            </a:r>
            <a:r>
              <a:rPr lang="ru" sz="2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а </a:t>
            </a:r>
            <a:r>
              <a:rPr lang="ru" sz="2400">
                <a:solidFill>
                  <a:srgbClr val="3C78D8"/>
                </a:solidFill>
                <a:latin typeface="Georgia"/>
                <a:ea typeface="Georgia"/>
                <a:cs typeface="Georgia"/>
                <a:sym typeface="Georgia"/>
              </a:rPr>
              <a:t>я перелiтаю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через ворота,  </a:t>
            </a:r>
            <a:r>
              <a:rPr lang="ru" sz="2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вже мої </a:t>
            </a:r>
            <a:r>
              <a:rPr lang="ru" sz="24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чоботи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з розгону </a:t>
            </a:r>
            <a:r>
              <a:rPr lang="ru" sz="2400">
                <a:solidFill>
                  <a:schemeClr val="accent4"/>
                </a:solidFill>
                <a:latin typeface="Georgia"/>
                <a:ea typeface="Georgia"/>
                <a:cs typeface="Georgia"/>
                <a:sym typeface="Georgia"/>
              </a:rPr>
              <a:t>розбризкують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весняну вулицю.</a:t>
            </a:r>
            <a:endParaRPr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4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ru" sz="3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[   ], [   ], </a:t>
            </a:r>
            <a:r>
              <a:rPr lang="ru" sz="3000" b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 </a:t>
            </a:r>
            <a:r>
              <a:rPr lang="ru" sz="3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   ], </a:t>
            </a:r>
            <a:r>
              <a:rPr lang="ru" sz="3000" b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і </a:t>
            </a:r>
            <a:r>
              <a:rPr lang="ru" sz="3000" b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[   ].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r>
              <a:rPr lang="ru" sz="1400" b="1" i="1">
                <a:solidFill>
                  <a:srgbClr val="BF9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 багатокомпонентних реченнях уживаються такі ж розділові знаки, як і в сполучникових та безсполучникових складних реченнях. Найчастіше в таких реченнях ставиться кома. Звісно, якщо частини перевантажені своїми розділовими знаками, то з'являється кома з крапкою. </a:t>
            </a:r>
            <a:endParaRPr sz="1400" b="1" i="1">
              <a:solidFill>
                <a:srgbClr val="BF9000"/>
              </a:solidFill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6411701" y="1553696"/>
            <a:ext cx="204450" cy="141900"/>
          </a:xfrm>
          <a:custGeom>
            <a:avLst/>
            <a:gdLst/>
            <a:ahLst/>
            <a:cxnLst/>
            <a:rect l="l" t="t" r="r" b="b"/>
            <a:pathLst>
              <a:path w="8178" h="5676" extrusionOk="0">
                <a:moveTo>
                  <a:pt x="2193" y="4640"/>
                </a:moveTo>
                <a:cubicBezTo>
                  <a:pt x="3336" y="6354"/>
                  <a:pt x="8475" y="4974"/>
                  <a:pt x="8136" y="2942"/>
                </a:cubicBezTo>
                <a:cubicBezTo>
                  <a:pt x="7692" y="277"/>
                  <a:pt x="1602" y="-1072"/>
                  <a:pt x="212" y="1244"/>
                </a:cubicBezTo>
                <a:cubicBezTo>
                  <a:pt x="-1001" y="3266"/>
                  <a:pt x="3635" y="6235"/>
                  <a:pt x="5872" y="548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141900" y="377750"/>
            <a:ext cx="85206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4800"/>
              <a:t>РОЗДІЛОВІ ЗНАКИ                             </a:t>
            </a:r>
            <a:r>
              <a:rPr lang="ru" sz="3000"/>
              <a:t>кома ставиться</a:t>
            </a:r>
            <a:endParaRPr sz="3000"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224950" y="1253450"/>
            <a:ext cx="8520600" cy="37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1600" b="1" i="1">
                <a:solidFill>
                  <a:srgbClr val="BF9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У складних реченнях із сурядним і підрядним зв'язком поряд можуть стояти сполучники сурядності й підрядності, кому між ними ставимо лише тоді, коли після вилучення та переставляння підрядної частини не страждає будова всього речення.</a:t>
            </a:r>
            <a:endParaRPr sz="1600" b="1" i="1">
              <a:solidFill>
                <a:srgbClr val="BF9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того вечора я часто приходив до дядька Себастіяна,</a:t>
            </a:r>
            <a:r>
              <a:rPr lang="ru" sz="240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lang="ru" sz="2400" b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і, коли </a:t>
            </a:r>
            <a:r>
              <a:rPr lang="ru" sz="240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він мав час,</a:t>
            </a: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ми разом читали якусь книгу, газету чи гомоніли про всяку всячину.(М.Стельмах).</a:t>
            </a: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Порівняємо: </a:t>
            </a:r>
            <a:r>
              <a:rPr lang="ru" sz="14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 того вечора я часто приходив до дядька Себастіяна, </a:t>
            </a:r>
            <a:r>
              <a:rPr lang="ru" sz="1400" b="1" i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" sz="1400" i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" sz="1400" i="1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ми разом читали якусь книгу, газету чи гомоніли про всяку всячину,коли він мав час.</a:t>
            </a:r>
            <a:endParaRPr sz="1400"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400"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400" b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4800"/>
              <a:t>РОЗДІЛОВІ ЗНАКИ                              </a:t>
            </a:r>
            <a:r>
              <a:rPr lang="ru" sz="3000"/>
              <a:t>кома не ставиться</a:t>
            </a:r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ru" sz="2400" b="1" i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Але!!!</a:t>
            </a:r>
            <a:endParaRPr sz="2400" b="1" i="1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 того вечора я часто приходив до дядька Себастіяна,</a:t>
            </a:r>
            <a:r>
              <a:rPr lang="ru" sz="2400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lang="ru" sz="2400" b="1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і коли </a:t>
            </a:r>
            <a:r>
              <a:rPr lang="ru" sz="2400">
                <a:solidFill>
                  <a:srgbClr val="0000FF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він мав час,</a:t>
            </a:r>
            <a:r>
              <a:rPr lang="ru" sz="2400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то ми разом читали якусь книгу, газету чи гомоніли про всяку всячину.</a:t>
            </a:r>
            <a:endParaRPr>
              <a:solidFill>
                <a:srgbClr val="000000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Порівняємо:</a:t>
            </a:r>
            <a:r>
              <a:rPr lang="ru" i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3 того вечора я часто приходив до дядька Себастіяна,</a:t>
            </a:r>
            <a:r>
              <a:rPr lang="ru" i="1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ru" b="1" i="1">
                <a:solidFill>
                  <a:srgbClr val="FF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і</a:t>
            </a:r>
            <a:r>
              <a:rPr lang="ru" i="1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то ми разом читали якусь книгу, газету чи гомоніли про всяку всячину.</a:t>
            </a:r>
            <a:endParaRPr b="1" i="1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4800"/>
              <a:t>РОЗДІЛОВІ ЗНАКИ                         </a:t>
            </a:r>
            <a:r>
              <a:rPr lang="ru" sz="3000"/>
              <a:t>кома не ставиться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311700" y="1221600"/>
            <a:ext cx="8520600" cy="37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b="1" i="1">
                <a:solidFill>
                  <a:srgbClr val="BF9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Якщо дві рівноправні сурядні частини, що поєднані єднальними сполучниками, мають спільну підрядну частину.</a:t>
            </a:r>
            <a:endParaRPr b="1" i="1">
              <a:solidFill>
                <a:srgbClr val="BF9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FF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24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(Коли</a:t>
            </a:r>
            <a:r>
              <a:rPr lang="ru" sz="2400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він торкався смичком струни скрипки), [все на світі зникало] і [залишалася тільки музика] </a:t>
            </a:r>
            <a:r>
              <a:rPr lang="ru" sz="2400" i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(В.Собко).</a:t>
            </a:r>
            <a:endParaRPr sz="2400" i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24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[   ] і [   ]</a:t>
            </a:r>
            <a:endParaRPr sz="2400"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2400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(коли    )</a:t>
            </a:r>
            <a:endParaRPr sz="2400"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b="1">
                <a:solidFill>
                  <a:srgbClr val="00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b="1">
              <a:solidFill>
                <a:srgbClr val="00000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9" name="Google Shape;169;p15"/>
          <p:cNvCxnSpPr/>
          <p:nvPr/>
        </p:nvCxnSpPr>
        <p:spPr>
          <a:xfrm>
            <a:off x="3756800" y="4032700"/>
            <a:ext cx="127500" cy="38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15"/>
          <p:cNvCxnSpPr/>
          <p:nvPr/>
        </p:nvCxnSpPr>
        <p:spPr>
          <a:xfrm flipH="1">
            <a:off x="4251975" y="4061050"/>
            <a:ext cx="191100" cy="33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15"/>
          <p:cNvSpPr/>
          <p:nvPr/>
        </p:nvSpPr>
        <p:spPr>
          <a:xfrm flipH="1">
            <a:off x="4443075" y="2476825"/>
            <a:ext cx="1401000" cy="264900"/>
          </a:xfrm>
          <a:prstGeom prst="uturnArrow">
            <a:avLst>
              <a:gd name="adj1" fmla="val 11113"/>
              <a:gd name="adj2" fmla="val 18901"/>
              <a:gd name="adj3" fmla="val 29110"/>
              <a:gd name="adj4" fmla="val 50000"/>
              <a:gd name="adj5" fmla="val 8668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5"/>
          <p:cNvSpPr/>
          <p:nvPr/>
        </p:nvSpPr>
        <p:spPr>
          <a:xfrm flipH="1">
            <a:off x="2928800" y="2235225"/>
            <a:ext cx="4891800" cy="389100"/>
          </a:xfrm>
          <a:prstGeom prst="uturnArrow">
            <a:avLst>
              <a:gd name="adj1" fmla="val 11113"/>
              <a:gd name="adj2" fmla="val 18901"/>
              <a:gd name="adj3" fmla="val 20013"/>
              <a:gd name="adj4" fmla="val 50000"/>
              <a:gd name="adj5" fmla="val 8668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71898f9e5a_0_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Перевір себе</a:t>
            </a:r>
            <a:endParaRPr/>
          </a:p>
        </p:txBody>
      </p:sp>
      <p:sp>
        <p:nvSpPr>
          <p:cNvPr id="178" name="Google Shape;178;g71898f9e5a_0_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           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https://www.classtime.com/code/8JQ7KZ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mtClean="0"/>
              <a:t>Виконати впр.331</a:t>
            </a: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>
            <a:spLocks noGrp="1"/>
          </p:cNvSpPr>
          <p:nvPr>
            <p:ph type="title"/>
          </p:nvPr>
        </p:nvSpPr>
        <p:spPr>
          <a:xfrm>
            <a:off x="255100" y="3217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   </a:t>
            </a:r>
            <a:endParaRPr/>
          </a:p>
        </p:txBody>
      </p:sp>
      <p:sp>
        <p:nvSpPr>
          <p:cNvPr id="63" name="Google Shape;63;p2"/>
          <p:cNvSpPr txBox="1">
            <a:spLocks noGrp="1"/>
          </p:cNvSpPr>
          <p:nvPr>
            <p:ph type="body" idx="1"/>
          </p:nvPr>
        </p:nvSpPr>
        <p:spPr>
          <a:xfrm>
            <a:off x="3473800" y="3671900"/>
            <a:ext cx="5514600" cy="10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7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Які знаки ставити?</a:t>
            </a:r>
            <a:endParaRPr sz="7200"/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57325" y="1214712"/>
            <a:ext cx="2716349" cy="218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"/>
          <p:cNvSpPr/>
          <p:nvPr/>
        </p:nvSpPr>
        <p:spPr>
          <a:xfrm>
            <a:off x="14150" y="7075"/>
            <a:ext cx="9144000" cy="364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/>
          <p:nvPr/>
        </p:nvSpPr>
        <p:spPr>
          <a:xfrm>
            <a:off x="742800" y="558875"/>
            <a:ext cx="2363100" cy="93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ru" sz="7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Що Це?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5161000" y="1583288"/>
            <a:ext cx="3827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ru" sz="7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ЯКІ БУВАЮТЬ?</a:t>
            </a:r>
            <a:r>
              <a:rPr lang="ru" sz="4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78225" y="2535613"/>
            <a:ext cx="38559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ru" sz="7200" b="1" i="0" u="none" strike="noStrike" cap="none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Як впізнати?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25467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З ЧОГО ПОЧАТИ?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veat"/>
              <a:buChar char="●"/>
            </a:pPr>
            <a:r>
              <a:rPr lang="ru" sz="3000" b="1">
                <a:solidFill>
                  <a:srgbClr val="434343"/>
                </a:solidFill>
                <a:latin typeface="Caveat"/>
                <a:ea typeface="Caveat"/>
                <a:cs typeface="Caveat"/>
                <a:sym typeface="Caveat"/>
              </a:rPr>
              <a:t>Скільки граматичних основ?</a:t>
            </a:r>
            <a:endParaRPr sz="3000" b="1">
              <a:solidFill>
                <a:srgbClr val="434343"/>
              </a:solidFill>
              <a:latin typeface="Caveat"/>
              <a:ea typeface="Caveat"/>
              <a:cs typeface="Caveat"/>
              <a:sym typeface="Caveat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А в цей час надi мною твориться диво: хтось невидимим смичком провiв по синьому пiднебессi, по бiлих хмарах, i вони забринiли, як скрипка. (М.Стельмах).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13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262175" y="285775"/>
            <a:ext cx="25113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З ЧОГО ПОЧАТИ?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А в цей час надi мною</a:t>
            </a:r>
            <a:r>
              <a:rPr lang="ru">
                <a:solidFill>
                  <a:srgbClr val="000000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 твориться диво</a:t>
            </a: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r>
              <a:rPr lang="ru">
                <a:solidFill>
                  <a:srgbClr val="000000"/>
                </a:solidFill>
                <a:highlight>
                  <a:srgbClr val="C9DAF8"/>
                </a:highlight>
                <a:latin typeface="Georgia"/>
                <a:ea typeface="Georgia"/>
                <a:cs typeface="Georgia"/>
                <a:sym typeface="Georgia"/>
              </a:rPr>
              <a:t>хтось</a:t>
            </a: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невидимим смичком </a:t>
            </a:r>
            <a:r>
              <a:rPr lang="ru">
                <a:solidFill>
                  <a:srgbClr val="000000"/>
                </a:solidFill>
                <a:highlight>
                  <a:srgbClr val="C9DAF8"/>
                </a:highlight>
                <a:latin typeface="Georgia"/>
                <a:ea typeface="Georgia"/>
                <a:cs typeface="Georgia"/>
                <a:sym typeface="Georgia"/>
              </a:rPr>
              <a:t>провiв</a:t>
            </a: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по синьому пiднебессi, по бiлих хмарах, i </a:t>
            </a:r>
            <a:r>
              <a:rPr lang="ru">
                <a:solidFill>
                  <a:srgbClr val="000000"/>
                </a:solidFill>
                <a:highlight>
                  <a:srgbClr val="B6D7A8"/>
                </a:highlight>
                <a:latin typeface="Georgia"/>
                <a:ea typeface="Georgia"/>
                <a:cs typeface="Georgia"/>
                <a:sym typeface="Georgia"/>
              </a:rPr>
              <a:t>вони забринiли</a:t>
            </a: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як скрипка. (М.Стельмах).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2518200" cy="80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З ЧОГО ПОЧАТИ?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Caveat"/>
              <a:buChar char="●"/>
            </a:pPr>
            <a:r>
              <a:rPr lang="ru" sz="3000" b="1">
                <a:solidFill>
                  <a:srgbClr val="434343"/>
                </a:solidFill>
                <a:latin typeface="Caveat"/>
                <a:ea typeface="Caveat"/>
                <a:cs typeface="Caveat"/>
                <a:sym typeface="Caveat"/>
              </a:rPr>
              <a:t>Як поєднуються частини?</a:t>
            </a:r>
            <a:endParaRPr sz="3000" b="1">
              <a:solidFill>
                <a:srgbClr val="43434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А в цей час надi мною</a:t>
            </a:r>
            <a:r>
              <a:rPr lang="ru">
                <a:solidFill>
                  <a:srgbClr val="000000"/>
                </a:solidFill>
                <a:highlight>
                  <a:srgbClr val="FFF2CC"/>
                </a:highlight>
                <a:latin typeface="Georgia"/>
                <a:ea typeface="Georgia"/>
                <a:cs typeface="Georgia"/>
                <a:sym typeface="Georgia"/>
              </a:rPr>
              <a:t> твориться диво</a:t>
            </a:r>
            <a:r>
              <a:rPr lang="ru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:</a:t>
            </a: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>
                <a:solidFill>
                  <a:srgbClr val="000000"/>
                </a:solidFill>
                <a:highlight>
                  <a:srgbClr val="C9DAF8"/>
                </a:highlight>
                <a:latin typeface="Georgia"/>
                <a:ea typeface="Georgia"/>
                <a:cs typeface="Georgia"/>
                <a:sym typeface="Georgia"/>
              </a:rPr>
              <a:t>хтось</a:t>
            </a: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невидимим смичком </a:t>
            </a:r>
            <a:r>
              <a:rPr lang="ru">
                <a:solidFill>
                  <a:srgbClr val="000000"/>
                </a:solidFill>
                <a:highlight>
                  <a:srgbClr val="C9DAF8"/>
                </a:highlight>
                <a:latin typeface="Georgia"/>
                <a:ea typeface="Georgia"/>
                <a:cs typeface="Georgia"/>
                <a:sym typeface="Georgia"/>
              </a:rPr>
              <a:t>провiв</a:t>
            </a: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по синьому пiднебессi, по бiлих хмарах</a:t>
            </a:r>
            <a:r>
              <a:rPr lang="ru" u="sng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,</a:t>
            </a:r>
            <a:r>
              <a:rPr lang="ru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 i</a:t>
            </a: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>
                <a:solidFill>
                  <a:srgbClr val="000000"/>
                </a:solidFill>
                <a:highlight>
                  <a:srgbClr val="B6D7A8"/>
                </a:highlight>
                <a:latin typeface="Georgia"/>
                <a:ea typeface="Georgia"/>
                <a:cs typeface="Georgia"/>
                <a:sym typeface="Georgia"/>
              </a:rPr>
              <a:t>вони забринiли</a:t>
            </a:r>
            <a:r>
              <a:rPr lang="ru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, як скрипка. (М.Стельмах).</a:t>
            </a:r>
            <a:endParaRPr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3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[      ] : [     ], і [     ].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13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              </a:t>
            </a:r>
            <a:endParaRPr sz="135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/>
          </a:p>
        </p:txBody>
      </p:sp>
      <p:sp>
        <p:nvSpPr>
          <p:cNvPr id="87" name="Google Shape;87;p5"/>
          <p:cNvSpPr/>
          <p:nvPr/>
        </p:nvSpPr>
        <p:spPr>
          <a:xfrm>
            <a:off x="4230333" y="2775954"/>
            <a:ext cx="104450" cy="245650"/>
          </a:xfrm>
          <a:custGeom>
            <a:avLst/>
            <a:gdLst/>
            <a:ahLst/>
            <a:cxnLst/>
            <a:rect l="l" t="t" r="r" b="b"/>
            <a:pathLst>
              <a:path w="4178" h="9826" extrusionOk="0">
                <a:moveTo>
                  <a:pt x="2209" y="127"/>
                </a:moveTo>
                <a:cubicBezTo>
                  <a:pt x="-835" y="-888"/>
                  <a:pt x="-654" y="10377"/>
                  <a:pt x="2492" y="9748"/>
                </a:cubicBezTo>
                <a:cubicBezTo>
                  <a:pt x="5594" y="9128"/>
                  <a:pt x="3795" y="1410"/>
                  <a:pt x="794" y="41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5"/>
          <p:cNvSpPr/>
          <p:nvPr/>
        </p:nvSpPr>
        <p:spPr>
          <a:xfrm flipH="1">
            <a:off x="4445101" y="2085925"/>
            <a:ext cx="104451" cy="245650"/>
          </a:xfrm>
          <a:custGeom>
            <a:avLst/>
            <a:gdLst/>
            <a:ahLst/>
            <a:cxnLst/>
            <a:rect l="l" t="t" r="r" b="b"/>
            <a:pathLst>
              <a:path w="5146" h="10194" extrusionOk="0">
                <a:moveTo>
                  <a:pt x="1750" y="10194"/>
                </a:moveTo>
                <a:cubicBezTo>
                  <a:pt x="5019" y="9649"/>
                  <a:pt x="3552" y="-1699"/>
                  <a:pt x="901" y="289"/>
                </a:cubicBezTo>
                <a:cubicBezTo>
                  <a:pt x="-1698" y="2238"/>
                  <a:pt x="1897" y="9062"/>
                  <a:pt x="5146" y="906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title"/>
          </p:nvPr>
        </p:nvSpPr>
        <p:spPr>
          <a:xfrm>
            <a:off x="368300" y="27870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4800">
                <a:solidFill>
                  <a:schemeClr val="accent6"/>
                </a:solidFill>
              </a:rPr>
              <a:t>ЕВРИКА!!!!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94" name="Google Shape;94;p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b="1">
              <a:latin typeface="Caveat"/>
              <a:ea typeface="Caveat"/>
              <a:cs typeface="Caveat"/>
              <a:sym typeface="Cave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2400" b="1">
                <a:solidFill>
                  <a:srgbClr val="CC0000"/>
                </a:solidFill>
                <a:latin typeface="Caveat"/>
                <a:ea typeface="Caveat"/>
                <a:cs typeface="Caveat"/>
                <a:sym typeface="Caveat"/>
              </a:rPr>
              <a:t>СКЛАДНИМ РЕЧЕННЯМ З РІЗНИМИ ВИДАМИ ЗВ'ЯЗКУ </a:t>
            </a:r>
            <a:r>
              <a:rPr lang="ru" sz="2400" b="1">
                <a:latin typeface="Caveat"/>
                <a:ea typeface="Caveat"/>
                <a:cs typeface="Caveat"/>
                <a:sym typeface="Caveat"/>
              </a:rPr>
              <a:t>НАЗИВАЄТЬСЯ РЕЧЕННЯ, ЩО СКЛАДАЄТЬСЯ ЩОНАЙМЕНШЕ З ТРЬОХ ЧАСТИН, ЯКІ ПОЄДНУЮТЬСЯ МІЖ СОБОЮ ЗА ДОПОМОГОЮ </a:t>
            </a:r>
            <a:r>
              <a:rPr lang="ru" sz="2400" b="1" u="sng">
                <a:latin typeface="Caveat"/>
                <a:ea typeface="Caveat"/>
                <a:cs typeface="Caveat"/>
                <a:sym typeface="Caveat"/>
              </a:rPr>
              <a:t>СПОЛУЧНИКОВОГО ТА БЕЗСПОЛУЧНИКОВОГО</a:t>
            </a:r>
            <a:r>
              <a:rPr lang="ru" sz="2400" b="1">
                <a:latin typeface="Caveat"/>
                <a:ea typeface="Caveat"/>
                <a:cs typeface="Caveat"/>
                <a:sym typeface="Caveat"/>
              </a:rPr>
              <a:t> ЗВ'ЯЗКУ. </a:t>
            </a:r>
            <a:endParaRPr/>
          </a:p>
        </p:txBody>
      </p:sp>
      <p:pic>
        <p:nvPicPr>
          <p:cNvPr id="95" name="Google Shape;9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5975" y="394950"/>
            <a:ext cx="1364025" cy="6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425" y="278700"/>
            <a:ext cx="1364025" cy="6847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6"/>
          <p:cNvSpPr/>
          <p:nvPr/>
        </p:nvSpPr>
        <p:spPr>
          <a:xfrm>
            <a:off x="0" y="4778700"/>
            <a:ext cx="9144000" cy="364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311700" y="1794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/>
              <a:t>            ТИПИ СР З РІЗНИМИ ВИДАМИ ЗВ'ЯЗКУ</a:t>
            </a:r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311700" y="980450"/>
            <a:ext cx="8520600" cy="382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b="1"/>
          </a:p>
        </p:txBody>
      </p:sp>
      <p:pic>
        <p:nvPicPr>
          <p:cNvPr id="104" name="Google Shape;104;p7"/>
          <p:cNvPicPr preferRelativeResize="0"/>
          <p:nvPr/>
        </p:nvPicPr>
        <p:blipFill rotWithShape="1">
          <a:blip r:embed="rId3">
            <a:alphaModFix/>
          </a:blip>
          <a:srcRect l="940" r="941"/>
          <a:stretch/>
        </p:blipFill>
        <p:spPr>
          <a:xfrm>
            <a:off x="4313737" y="2742055"/>
            <a:ext cx="782812" cy="182359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7"/>
          <p:cNvSpPr/>
          <p:nvPr/>
        </p:nvSpPr>
        <p:spPr>
          <a:xfrm>
            <a:off x="5185950" y="784175"/>
            <a:ext cx="3957900" cy="1993200"/>
          </a:xfrm>
          <a:prstGeom prst="cloudCallout">
            <a:avLst>
              <a:gd name="adj1" fmla="val -54269"/>
              <a:gd name="adj2" fmla="val 41836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Складні речення з </a:t>
            </a:r>
            <a:r>
              <a:rPr lang="ru" sz="2400" b="0" i="0" u="none" strike="noStrike" cap="none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сурядним</a:t>
            </a:r>
            <a:endParaRPr sz="2400" b="0" i="0" u="none" strike="noStrike" cap="none">
              <a:solidFill>
                <a:srgbClr val="000000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 і безсполучниковим </a:t>
            </a:r>
            <a:r>
              <a:rPr lang="ru"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зв’язком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5270850" y="2777375"/>
            <a:ext cx="3873000" cy="2023500"/>
          </a:xfrm>
          <a:prstGeom prst="cloudCallout">
            <a:avLst>
              <a:gd name="adj1" fmla="val -54768"/>
              <a:gd name="adj2" fmla="val -41958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Складні речення з </a:t>
            </a:r>
            <a:r>
              <a:rPr lang="ru" sz="2400" b="0" i="0" u="none" strike="noStrike" cap="none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сурядним, підрядним </a:t>
            </a:r>
            <a:endParaRPr sz="2400" b="0" i="0" u="none" strike="noStrike" cap="none">
              <a:solidFill>
                <a:srgbClr val="000000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та безсполучниковим</a:t>
            </a:r>
            <a:r>
              <a:rPr lang="ru"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зв’язком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>
            <a:off x="0" y="2841825"/>
            <a:ext cx="3780300" cy="1959000"/>
          </a:xfrm>
          <a:prstGeom prst="cloudCallout">
            <a:avLst>
              <a:gd name="adj1" fmla="val 69938"/>
              <a:gd name="adj2" fmla="val -45019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Складні речення з </a:t>
            </a:r>
            <a:r>
              <a:rPr lang="ru" sz="2400" b="0" i="0" u="none" strike="noStrike" cap="none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підрядним </a:t>
            </a:r>
            <a:endParaRPr sz="2400" b="0" i="0" u="none" strike="noStrike" cap="none">
              <a:solidFill>
                <a:srgbClr val="000000"/>
              </a:solidFill>
              <a:highlight>
                <a:schemeClr val="dk1"/>
              </a:highlight>
              <a:latin typeface="Amatic SC"/>
              <a:ea typeface="Amatic SC"/>
              <a:cs typeface="Amatic SC"/>
              <a:sym typeface="Amatic S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та безсполучниковим</a:t>
            </a:r>
            <a:r>
              <a:rPr lang="ru"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           </a:t>
            </a:r>
            <a:r>
              <a:rPr lang="ru" sz="2400">
                <a:latin typeface="Amatic SC"/>
                <a:ea typeface="Amatic SC"/>
                <a:cs typeface="Amatic SC"/>
                <a:sym typeface="Amatic SC"/>
              </a:rPr>
              <a:t>    </a:t>
            </a:r>
            <a:endParaRPr sz="2400">
              <a:latin typeface="Amatic SC"/>
              <a:ea typeface="Amatic SC"/>
              <a:cs typeface="Amatic SC"/>
              <a:sym typeface="Amatic S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>
                <a:latin typeface="Amatic SC"/>
                <a:ea typeface="Amatic SC"/>
                <a:cs typeface="Amatic SC"/>
                <a:sym typeface="Amatic SC"/>
              </a:rPr>
              <a:t>             </a:t>
            </a:r>
            <a:r>
              <a:rPr lang="ru"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зв’язком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111550" y="837975"/>
            <a:ext cx="4139700" cy="1823700"/>
          </a:xfrm>
          <a:prstGeom prst="cloudCallout">
            <a:avLst>
              <a:gd name="adj1" fmla="val 56557"/>
              <a:gd name="adj2" fmla="val 43170"/>
            </a:avLst>
          </a:prstGeom>
          <a:solidFill>
            <a:srgbClr val="FFFFFF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"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Складні речення з </a:t>
            </a:r>
            <a:r>
              <a:rPr lang="ru" sz="2400" b="0" i="0" u="none" strike="noStrike" cap="none">
                <a:solidFill>
                  <a:srgbClr val="000000"/>
                </a:solidFill>
                <a:highlight>
                  <a:schemeClr val="dk1"/>
                </a:highlight>
                <a:latin typeface="Amatic SC"/>
                <a:ea typeface="Amatic SC"/>
                <a:cs typeface="Amatic SC"/>
                <a:sym typeface="Amatic SC"/>
              </a:rPr>
              <a:t>сурядним та підрядним</a:t>
            </a:r>
            <a:r>
              <a:rPr lang="ru" sz="2400" b="0" i="0" u="none" strike="noStrike" cap="none">
                <a:solidFill>
                  <a:srgbClr val="000000"/>
                </a:solidFill>
                <a:latin typeface="Amatic SC"/>
                <a:ea typeface="Amatic SC"/>
                <a:cs typeface="Amatic SC"/>
                <a:sym typeface="Amatic SC"/>
              </a:rPr>
              <a:t> зв’язком</a:t>
            </a:r>
            <a:endParaRPr sz="2400" b="0" i="0" u="none" strike="noStrike" cap="none">
              <a:solidFill>
                <a:srgbClr val="000000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255100" y="299925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>
                <a:solidFill>
                  <a:srgbClr val="000000"/>
                </a:solidFill>
              </a:rPr>
              <a:t>Складні речення з </a:t>
            </a:r>
            <a:r>
              <a:rPr lang="ru" sz="3600">
                <a:solidFill>
                  <a:srgbClr val="000000"/>
                </a:solidFill>
                <a:highlight>
                  <a:schemeClr val="dk1"/>
                </a:highlight>
              </a:rPr>
              <a:t>сурядним та підрядним</a:t>
            </a:r>
            <a:r>
              <a:rPr lang="ru" sz="3600">
                <a:solidFill>
                  <a:srgbClr val="000000"/>
                </a:solidFill>
              </a:rPr>
              <a:t> зв’язком</a:t>
            </a:r>
            <a:endParaRPr sz="3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114" name="Google Shape;114;p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ru" sz="2400">
                <a:solidFill>
                  <a:srgbClr val="E69138"/>
                </a:solidFill>
                <a:latin typeface="Georgia"/>
                <a:ea typeface="Georgia"/>
                <a:cs typeface="Georgia"/>
                <a:sym typeface="Georgia"/>
              </a:rPr>
              <a:t>Хотiв я гайнути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кудись навтiки</a:t>
            </a:r>
            <a:r>
              <a:rPr lang="ru" sz="2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, де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ru" sz="2400">
                <a:solidFill>
                  <a:srgbClr val="6AA84F"/>
                </a:solidFill>
                <a:latin typeface="Georgia"/>
                <a:ea typeface="Georgia"/>
                <a:cs typeface="Georgia"/>
                <a:sym typeface="Georgia"/>
              </a:rPr>
              <a:t>перець не росте</a:t>
            </a:r>
            <a:r>
              <a:rPr lang="ru" sz="2400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, та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материна </a:t>
            </a:r>
            <a:r>
              <a:rPr lang="ru" sz="2400">
                <a:solidFill>
                  <a:srgbClr val="6D9EEB"/>
                </a:solidFill>
                <a:latin typeface="Georgia"/>
                <a:ea typeface="Georgia"/>
                <a:cs typeface="Georgia"/>
                <a:sym typeface="Georgia"/>
              </a:rPr>
              <a:t>рука 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наче </a:t>
            </a:r>
            <a:r>
              <a:rPr lang="ru" sz="2400">
                <a:solidFill>
                  <a:srgbClr val="3C78D8"/>
                </a:solidFill>
                <a:latin typeface="Georgia"/>
                <a:ea typeface="Georgia"/>
                <a:cs typeface="Georgia"/>
                <a:sym typeface="Georgia"/>
              </a:rPr>
              <a:t>приросла</a:t>
            </a: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до моїх обох ковнiрiв. (М.Стельмах).</a:t>
            </a:r>
            <a:endParaRPr sz="2400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24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</a:t>
            </a:r>
            <a:r>
              <a:rPr lang="ru" sz="30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[    ], (де   ), та [  ].</a:t>
            </a:r>
            <a:endParaRPr sz="30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5299150" y="2008364"/>
            <a:ext cx="464325" cy="340525"/>
          </a:xfrm>
          <a:custGeom>
            <a:avLst/>
            <a:gdLst/>
            <a:ahLst/>
            <a:cxnLst/>
            <a:rect l="l" t="t" r="r" b="b"/>
            <a:pathLst>
              <a:path w="18573" h="13621" extrusionOk="0">
                <a:moveTo>
                  <a:pt x="0" y="12489"/>
                </a:moveTo>
                <a:cubicBezTo>
                  <a:pt x="5792" y="12489"/>
                  <a:pt x="12444" y="13721"/>
                  <a:pt x="17263" y="10508"/>
                </a:cubicBezTo>
                <a:cubicBezTo>
                  <a:pt x="19805" y="8813"/>
                  <a:pt x="18008" y="3612"/>
                  <a:pt x="15848" y="1452"/>
                </a:cubicBezTo>
                <a:cubicBezTo>
                  <a:pt x="13912" y="-484"/>
                  <a:pt x="9159" y="-543"/>
                  <a:pt x="7641" y="1735"/>
                </a:cubicBezTo>
                <a:cubicBezTo>
                  <a:pt x="5270" y="5291"/>
                  <a:pt x="8178" y="13621"/>
                  <a:pt x="12452" y="13621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8168437" y="1931911"/>
            <a:ext cx="458775" cy="375675"/>
          </a:xfrm>
          <a:custGeom>
            <a:avLst/>
            <a:gdLst/>
            <a:ahLst/>
            <a:cxnLst/>
            <a:rect l="l" t="t" r="r" b="b"/>
            <a:pathLst>
              <a:path w="18351" h="15027" extrusionOk="0">
                <a:moveTo>
                  <a:pt x="4088" y="13567"/>
                </a:moveTo>
                <a:cubicBezTo>
                  <a:pt x="8606" y="15073"/>
                  <a:pt x="17564" y="16301"/>
                  <a:pt x="18238" y="11586"/>
                </a:cubicBezTo>
                <a:cubicBezTo>
                  <a:pt x="19148" y="5213"/>
                  <a:pt x="8307" y="-1987"/>
                  <a:pt x="2390" y="549"/>
                </a:cubicBezTo>
                <a:cubicBezTo>
                  <a:pt x="-1512" y="2221"/>
                  <a:pt x="206" y="9644"/>
                  <a:pt x="2390" y="13284"/>
                </a:cubicBezTo>
                <a:cubicBezTo>
                  <a:pt x="3612" y="15321"/>
                  <a:pt x="7489" y="15451"/>
                  <a:pt x="9465" y="1413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/>
          <p:nvPr/>
        </p:nvSpPr>
        <p:spPr>
          <a:xfrm>
            <a:off x="3487950" y="3212025"/>
            <a:ext cx="1146300" cy="155700"/>
          </a:xfrm>
          <a:prstGeom prst="uturnArrow">
            <a:avLst>
              <a:gd name="adj1" fmla="val 25000"/>
              <a:gd name="adj2" fmla="val 25000"/>
              <a:gd name="adj3" fmla="val 51991"/>
              <a:gd name="adj4" fmla="val 43750"/>
              <a:gd name="adj5" fmla="val 10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ru" sz="3600">
                <a:solidFill>
                  <a:srgbClr val="000000"/>
                </a:solidFill>
              </a:rPr>
              <a:t>Складні речення з </a:t>
            </a:r>
            <a:r>
              <a:rPr lang="ru" sz="3600">
                <a:solidFill>
                  <a:srgbClr val="000000"/>
                </a:solidFill>
                <a:highlight>
                  <a:schemeClr val="dk1"/>
                </a:highlight>
              </a:rPr>
              <a:t>сурядним і безсполучниковим </a:t>
            </a:r>
            <a:r>
              <a:rPr lang="ru" sz="3600">
                <a:solidFill>
                  <a:srgbClr val="000000"/>
                </a:solidFill>
              </a:rPr>
              <a:t>зв’язком</a:t>
            </a:r>
            <a:endParaRPr sz="3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endParaRPr/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1"/>
          </p:nvPr>
        </p:nvSpPr>
        <p:spPr>
          <a:xfrm>
            <a:off x="311700" y="1207450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ru" sz="2400">
                <a:solidFill>
                  <a:srgbClr val="CC41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Святий Петро вiв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 райської брами виснажених праведникiв</a:t>
            </a:r>
            <a:r>
              <a:rPr lang="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а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 самому раю уже </a:t>
            </a:r>
            <a:r>
              <a:rPr lang="ru" sz="24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стояли три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бородаті </a:t>
            </a:r>
            <a:r>
              <a:rPr lang="ru" sz="24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праотцi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ru" sz="24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гурт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веселих </a:t>
            </a:r>
            <a:r>
              <a:rPr lang="ru" sz="2400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запорожців</a:t>
            </a:r>
            <a:r>
              <a:rPr lang="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усi </a:t>
            </a:r>
            <a:r>
              <a:rPr lang="ru" sz="24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вони були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24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широких червоних </a:t>
            </a:r>
            <a:r>
              <a:rPr lang="ru" sz="24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штанях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 </a:t>
            </a:r>
            <a:r>
              <a:rPr lang="ru" sz="2400">
                <a:solidFill>
                  <a:srgbClr val="A64D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 зброї</a:t>
            </a:r>
            <a:r>
              <a:rPr lang="ru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 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їхнiх головах </a:t>
            </a:r>
            <a:r>
              <a:rPr lang="ru" sz="2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пишалися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довгi </a:t>
            </a:r>
            <a:r>
              <a:rPr lang="ru" sz="2400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оселедцi</a:t>
            </a:r>
            <a:r>
              <a:rPr lang="ru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(М.Стельмах).</a:t>
            </a:r>
            <a:endParaRPr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ru" sz="135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       </a:t>
            </a:r>
            <a:r>
              <a:rPr lang="ru" sz="3000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  </a:t>
            </a:r>
            <a:r>
              <a:rPr lang="ru" sz="3000" b="1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[   ], а [   ], [   ], [   ].</a:t>
            </a:r>
            <a:endParaRPr sz="3000" b="1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4" name="Google Shape;124;p9"/>
          <p:cNvSpPr/>
          <p:nvPr/>
        </p:nvSpPr>
        <p:spPr>
          <a:xfrm>
            <a:off x="373183" y="1827452"/>
            <a:ext cx="164525" cy="270725"/>
          </a:xfrm>
          <a:custGeom>
            <a:avLst/>
            <a:gdLst/>
            <a:ahLst/>
            <a:cxnLst/>
            <a:rect l="l" t="t" r="r" b="b"/>
            <a:pathLst>
              <a:path w="6581" h="10829" extrusionOk="0">
                <a:moveTo>
                  <a:pt x="4600" y="10829"/>
                </a:moveTo>
                <a:cubicBezTo>
                  <a:pt x="7516" y="8642"/>
                  <a:pt x="6214" y="-524"/>
                  <a:pt x="2619" y="75"/>
                </a:cubicBezTo>
                <a:cubicBezTo>
                  <a:pt x="-247" y="553"/>
                  <a:pt x="-441" y="5867"/>
                  <a:pt x="638" y="8565"/>
                </a:cubicBezTo>
                <a:cubicBezTo>
                  <a:pt x="1375" y="10406"/>
                  <a:pt x="5179" y="10250"/>
                  <a:pt x="6581" y="8848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1844755" y="2338217"/>
            <a:ext cx="144900" cy="187500"/>
          </a:xfrm>
          <a:custGeom>
            <a:avLst/>
            <a:gdLst/>
            <a:ahLst/>
            <a:cxnLst/>
            <a:rect l="l" t="t" r="r" b="b"/>
            <a:pathLst>
              <a:path w="5796" h="7500" extrusionOk="0">
                <a:moveTo>
                  <a:pt x="2620" y="7378"/>
                </a:moveTo>
                <a:cubicBezTo>
                  <a:pt x="4077" y="7864"/>
                  <a:pt x="5985" y="5497"/>
                  <a:pt x="5733" y="3982"/>
                </a:cubicBezTo>
                <a:cubicBezTo>
                  <a:pt x="5389" y="1916"/>
                  <a:pt x="2435" y="-775"/>
                  <a:pt x="639" y="303"/>
                </a:cubicBezTo>
                <a:cubicBezTo>
                  <a:pt x="-1694" y="1703"/>
                  <a:pt x="3243" y="9019"/>
                  <a:pt x="5167" y="7095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1038665" y="2776366"/>
            <a:ext cx="199300" cy="187675"/>
          </a:xfrm>
          <a:custGeom>
            <a:avLst/>
            <a:gdLst/>
            <a:ahLst/>
            <a:cxnLst/>
            <a:rect l="l" t="t" r="r" b="b"/>
            <a:pathLst>
              <a:path w="7972" h="7507" extrusionOk="0">
                <a:moveTo>
                  <a:pt x="7129" y="2304"/>
                </a:moveTo>
                <a:cubicBezTo>
                  <a:pt x="6477" y="349"/>
                  <a:pt x="2795" y="-681"/>
                  <a:pt x="1186" y="606"/>
                </a:cubicBezTo>
                <a:cubicBezTo>
                  <a:pt x="59" y="1507"/>
                  <a:pt x="-199" y="3511"/>
                  <a:pt x="337" y="4851"/>
                </a:cubicBezTo>
                <a:cubicBezTo>
                  <a:pt x="1213" y="7041"/>
                  <a:pt x="5287" y="8305"/>
                  <a:pt x="7129" y="6832"/>
                </a:cubicBezTo>
                <a:cubicBezTo>
                  <a:pt x="8631" y="5630"/>
                  <a:pt x="7921" y="1172"/>
                  <a:pt x="5997" y="1172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730</Words>
  <PresentationFormat>Экран (16:9)</PresentationFormat>
  <Paragraphs>73</Paragraphs>
  <Slides>17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4" baseType="lpstr">
      <vt:lpstr>Arial</vt:lpstr>
      <vt:lpstr>Amatic SC</vt:lpstr>
      <vt:lpstr>Source Code Pro</vt:lpstr>
      <vt:lpstr>Caveat</vt:lpstr>
      <vt:lpstr>Georgia</vt:lpstr>
      <vt:lpstr>Times New Roman</vt:lpstr>
      <vt:lpstr>Beach Day</vt:lpstr>
      <vt:lpstr>Складне речення з різними типами зв`язку</vt:lpstr>
      <vt:lpstr>   </vt:lpstr>
      <vt:lpstr>З ЧОГО ПОЧАТИ?</vt:lpstr>
      <vt:lpstr>З ЧОГО ПОЧАТИ?</vt:lpstr>
      <vt:lpstr>З ЧОГО ПОЧАТИ?</vt:lpstr>
      <vt:lpstr>ЕВРИКА!!!!</vt:lpstr>
      <vt:lpstr>            ТИПИ СР З РІЗНИМИ ВИДАМИ ЗВ'ЯЗКУ</vt:lpstr>
      <vt:lpstr>Складні речення з сурядним та підрядним зв’язком </vt:lpstr>
      <vt:lpstr>Складні речення з сурядним і безсполучниковим зв’язком </vt:lpstr>
      <vt:lpstr>Складні речення з підрядним та безсполучниковим зв’язком </vt:lpstr>
      <vt:lpstr>Складні речення з сурядним, підрядним та безсполучниковим зв’язком </vt:lpstr>
      <vt:lpstr>РОЗДІЛОВІ ЗНАКИ</vt:lpstr>
      <vt:lpstr>РОЗДІЛОВІ ЗНАКИ                             кома ставиться</vt:lpstr>
      <vt:lpstr>РОЗДІЛОВІ ЗНАКИ                              кома не ставиться</vt:lpstr>
      <vt:lpstr>РОЗДІЛОВІ ЗНАКИ                         кома не ставиться</vt:lpstr>
      <vt:lpstr>Перевір себе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Складне речення з різними типами зв`язку</dc:title>
  <cp:lastModifiedBy>Пользователь</cp:lastModifiedBy>
  <cp:revision>1</cp:revision>
  <dcterms:modified xsi:type="dcterms:W3CDTF">2025-03-10T15:40:38Z</dcterms:modified>
</cp:coreProperties>
</file>