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00"/>
    <a:srgbClr val="04374A"/>
    <a:srgbClr val="3399FF"/>
    <a:srgbClr val="666699"/>
    <a:srgbClr val="E5907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84583" autoAdjust="0"/>
  </p:normalViewPr>
  <p:slideViewPr>
    <p:cSldViewPr>
      <p:cViewPr varScale="1">
        <p:scale>
          <a:sx n="58" d="100"/>
          <a:sy n="58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3384" y="0"/>
            <a:ext cx="6517232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483768" y="45855"/>
            <a:ext cx="6480720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45855"/>
            <a:ext cx="6480720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88840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166" y="285728"/>
            <a:ext cx="6330450" cy="1082424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7 </a:t>
            </a:r>
            <a:r>
              <a:rPr lang="ru-RU" sz="6600" b="1" dirty="0" err="1" smtClean="0"/>
              <a:t>клас</a:t>
            </a:r>
            <a:r>
              <a:rPr lang="ru-RU" sz="6600" b="1" dirty="0" smtClean="0"/>
              <a:t/>
            </a:r>
            <a:br>
              <a:rPr lang="ru-RU" sz="6600" b="1" dirty="0" smtClean="0"/>
            </a:br>
            <a:r>
              <a:rPr lang="ru-RU" sz="6600" b="1" dirty="0" smtClean="0"/>
              <a:t>У </a:t>
            </a:r>
            <a:r>
              <a:rPr lang="ru-RU" sz="6600" b="1" dirty="0" smtClean="0"/>
              <a:t>СВ</a:t>
            </a:r>
            <a:r>
              <a:rPr lang="uk-UA" sz="6600" b="1" dirty="0" smtClean="0"/>
              <a:t>ІТІ ВИГУКІВ</a:t>
            </a:r>
            <a:endParaRPr lang="ru-RU" sz="6600" b="1" dirty="0"/>
          </a:p>
        </p:txBody>
      </p:sp>
      <p:sp>
        <p:nvSpPr>
          <p:cNvPr id="3" name="Овальная выноска 2"/>
          <p:cNvSpPr/>
          <p:nvPr/>
        </p:nvSpPr>
        <p:spPr>
          <a:xfrm>
            <a:off x="5508104" y="2060848"/>
            <a:ext cx="3384376" cy="29523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i="1" dirty="0" err="1" smtClean="0"/>
              <a:t>Агов</a:t>
            </a:r>
            <a:r>
              <a:rPr lang="ru-RU" sz="3600" i="1" dirty="0" smtClean="0"/>
              <a:t>!</a:t>
            </a:r>
          </a:p>
          <a:p>
            <a:pPr algn="ctr"/>
            <a:r>
              <a:rPr lang="ru-RU" sz="3600" i="1" dirty="0" err="1" smtClean="0"/>
              <a:t>Овва</a:t>
            </a:r>
            <a:r>
              <a:rPr lang="ru-RU" sz="3600" i="1" dirty="0" smtClean="0"/>
              <a:t>!</a:t>
            </a:r>
          </a:p>
          <a:p>
            <a:pPr algn="ctr"/>
            <a:r>
              <a:rPr lang="ru-RU" sz="3600" i="1" dirty="0" smtClean="0"/>
              <a:t>Тсс!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428992" y="5857892"/>
            <a:ext cx="571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/>
              <a:t>Стрембицька</a:t>
            </a:r>
            <a:r>
              <a:rPr lang="uk-UA" sz="2400" b="1" dirty="0" smtClean="0"/>
              <a:t> Л.А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57870635"/>
      </p:ext>
    </p:extLst>
  </p:cSld>
  <p:clrMapOvr>
    <a:masterClrMapping/>
  </p:clrMapOvr>
  <p:transition spd="med">
    <p:dissolve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err="1" smtClean="0"/>
              <a:t>Загальна</a:t>
            </a:r>
            <a:r>
              <a:rPr lang="ru-RU" sz="4800" dirty="0" smtClean="0"/>
              <a:t> характеристика </a:t>
            </a:r>
            <a:r>
              <a:rPr lang="ru-RU" sz="4800" dirty="0" err="1" smtClean="0"/>
              <a:t>вигуків</a:t>
            </a:r>
            <a:endParaRPr lang="ru-RU" sz="4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5157192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/>
              <a:t>Вигук</a:t>
            </a:r>
            <a:r>
              <a:rPr lang="ru-RU" dirty="0" smtClean="0"/>
              <a:t> — </a:t>
            </a:r>
            <a:r>
              <a:rPr lang="ru-RU" dirty="0" err="1" smtClean="0"/>
              <a:t>незмінювана</a:t>
            </a:r>
            <a:r>
              <a:rPr lang="ru-RU" dirty="0" smtClean="0"/>
              <a:t> </a:t>
            </a:r>
            <a:r>
              <a:rPr lang="ru-RU" dirty="0" err="1" smtClean="0"/>
              <a:t>особлива</a:t>
            </a:r>
            <a:r>
              <a:rPr lang="ru-RU" dirty="0" smtClean="0"/>
              <a:t> 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, яка </a:t>
            </a:r>
            <a:r>
              <a:rPr lang="ru-RU" dirty="0" err="1" smtClean="0"/>
              <a:t>виражає</a:t>
            </a:r>
            <a:r>
              <a:rPr lang="ru-RU" dirty="0" smtClean="0"/>
              <a:t> </a:t>
            </a:r>
            <a:r>
              <a:rPr lang="ru-RU" dirty="0" err="1" smtClean="0"/>
              <a:t>почуття</a:t>
            </a:r>
            <a:r>
              <a:rPr lang="ru-RU" dirty="0" smtClean="0"/>
              <a:t>, </a:t>
            </a:r>
            <a:r>
              <a:rPr lang="ru-RU" dirty="0" err="1" smtClean="0"/>
              <a:t>волевиявлення</a:t>
            </a:r>
            <a:r>
              <a:rPr lang="ru-RU" dirty="0" smtClean="0"/>
              <a:t> </a:t>
            </a:r>
            <a:r>
              <a:rPr lang="ru-RU" dirty="0" err="1" smtClean="0"/>
              <a:t>мовця</a:t>
            </a:r>
            <a:r>
              <a:rPr lang="ru-RU" dirty="0" smtClean="0"/>
              <a:t>, не </a:t>
            </a:r>
            <a:r>
              <a:rPr lang="ru-RU" dirty="0" err="1" smtClean="0"/>
              <a:t>називаючи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: </a:t>
            </a:r>
            <a:r>
              <a:rPr lang="ru-RU" b="1" i="1" dirty="0" smtClean="0"/>
              <a:t>ой, ах, </a:t>
            </a:r>
            <a:r>
              <a:rPr lang="ru-RU" b="1" i="1" dirty="0" err="1" smtClean="0"/>
              <a:t>ого-го</a:t>
            </a:r>
            <a:r>
              <a:rPr lang="ru-RU" b="1" i="1" dirty="0" smtClean="0"/>
              <a:t>, ну, гей, алло, </a:t>
            </a:r>
            <a:r>
              <a:rPr lang="ru-RU" b="1" i="1" dirty="0" err="1" smtClean="0"/>
              <a:t>гайда</a:t>
            </a:r>
            <a:r>
              <a:rPr lang="ru-RU" dirty="0" smtClean="0"/>
              <a:t>. </a:t>
            </a:r>
          </a:p>
          <a:p>
            <a:pPr algn="ctr"/>
            <a:r>
              <a:rPr lang="ru-RU" dirty="0" err="1" smtClean="0"/>
              <a:t>Вигуки</a:t>
            </a:r>
            <a:r>
              <a:rPr lang="ru-RU" dirty="0" smtClean="0"/>
              <a:t> </a:t>
            </a:r>
            <a:r>
              <a:rPr lang="ru-RU" b="1" dirty="0" err="1" smtClean="0"/>
              <a:t>вживаються</a:t>
            </a:r>
            <a:r>
              <a:rPr lang="ru-RU" dirty="0" smtClean="0"/>
              <a:t> у </a:t>
            </a:r>
            <a:r>
              <a:rPr lang="ru-RU" dirty="0" err="1" smtClean="0"/>
              <a:t>художніх</a:t>
            </a:r>
            <a:r>
              <a:rPr lang="ru-RU" dirty="0" smtClean="0"/>
              <a:t> </a:t>
            </a:r>
            <a:r>
              <a:rPr lang="ru-RU" dirty="0" err="1" smtClean="0"/>
              <a:t>творах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служать</a:t>
            </a:r>
            <a:r>
              <a:rPr lang="ru-RU" dirty="0" smtClean="0"/>
              <a:t> </a:t>
            </a:r>
            <a:r>
              <a:rPr lang="ru-RU" dirty="0" err="1" smtClean="0"/>
              <a:t>засобом</a:t>
            </a:r>
            <a:r>
              <a:rPr lang="ru-RU" dirty="0" smtClean="0"/>
              <a:t> </a:t>
            </a:r>
            <a:r>
              <a:rPr lang="ru-RU" dirty="0" err="1" smtClean="0"/>
              <a:t>виразності</a:t>
            </a:r>
            <a:r>
              <a:rPr lang="ru-RU" dirty="0" smtClean="0"/>
              <a:t>: </a:t>
            </a:r>
          </a:p>
          <a:p>
            <a:pPr algn="ctr">
              <a:buNone/>
            </a:pPr>
            <a:r>
              <a:rPr lang="ru-RU" b="1" i="1" dirty="0" smtClean="0"/>
              <a:t>О</a:t>
            </a:r>
            <a:r>
              <a:rPr lang="ru-RU" i="1" dirty="0" smtClean="0"/>
              <a:t>, там </a:t>
            </a:r>
            <a:r>
              <a:rPr lang="ru-RU" i="1" dirty="0" err="1" smtClean="0"/>
              <a:t>будуть</a:t>
            </a:r>
            <a:r>
              <a:rPr lang="ru-RU" i="1" dirty="0" smtClean="0"/>
              <a:t> гори </a:t>
            </a:r>
            <a:r>
              <a:rPr lang="ru-RU" i="1" dirty="0" err="1" smtClean="0"/>
              <a:t>високі</a:t>
            </a:r>
            <a:r>
              <a:rPr lang="ru-RU" i="1" dirty="0" smtClean="0"/>
              <a:t>!</a:t>
            </a:r>
            <a:r>
              <a:rPr lang="ru-RU" dirty="0" smtClean="0"/>
              <a:t> (</a:t>
            </a:r>
            <a:r>
              <a:rPr lang="ru-RU" dirty="0" err="1" smtClean="0"/>
              <a:t>захоплення</a:t>
            </a:r>
            <a:r>
              <a:rPr lang="ru-RU" dirty="0" smtClean="0"/>
              <a:t>).</a:t>
            </a:r>
          </a:p>
          <a:p>
            <a:pPr algn="ctr">
              <a:buNone/>
            </a:pPr>
            <a:r>
              <a:rPr lang="ru-RU" dirty="0" smtClean="0"/>
              <a:t> </a:t>
            </a:r>
            <a:r>
              <a:rPr lang="ru-RU" b="1" i="1" dirty="0" smtClean="0"/>
              <a:t>Гей</a:t>
            </a:r>
            <a:r>
              <a:rPr lang="ru-RU" i="1" dirty="0" smtClean="0"/>
              <a:t>, </a:t>
            </a:r>
            <a:r>
              <a:rPr lang="ru-RU" i="1" dirty="0" err="1" smtClean="0"/>
              <a:t>ударте</a:t>
            </a:r>
            <a:r>
              <a:rPr lang="ru-RU" i="1" dirty="0" smtClean="0"/>
              <a:t> в струни, </a:t>
            </a:r>
            <a:r>
              <a:rPr lang="ru-RU" i="1" dirty="0" err="1" smtClean="0"/>
              <a:t>кобзарі</a:t>
            </a:r>
            <a:r>
              <a:rPr lang="ru-RU" i="1" dirty="0" smtClean="0"/>
              <a:t>!</a:t>
            </a:r>
            <a:r>
              <a:rPr lang="ru-RU" dirty="0" smtClean="0"/>
              <a:t> (</a:t>
            </a:r>
            <a:r>
              <a:rPr lang="ru-RU" dirty="0" err="1" smtClean="0"/>
              <a:t>спонукання</a:t>
            </a:r>
            <a:r>
              <a:rPr lang="ru-RU" dirty="0" smtClean="0"/>
              <a:t> до </a:t>
            </a:r>
            <a:r>
              <a:rPr lang="ru-RU" dirty="0" err="1" smtClean="0"/>
              <a:t>дії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27822378"/>
      </p:ext>
    </p:extLst>
  </p:cSld>
  <p:clrMapOvr>
    <a:masterClrMapping/>
  </p:clrMapOvr>
  <p:transition spd="med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700" dirty="0" err="1" smtClean="0"/>
              <a:t>Групи</a:t>
            </a:r>
            <a:r>
              <a:rPr lang="ru-RU" sz="6700" dirty="0" smtClean="0"/>
              <a:t> </a:t>
            </a:r>
            <a:r>
              <a:rPr lang="ru-RU" sz="6700" dirty="0" err="1" smtClean="0"/>
              <a:t>вигуків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648754" y="5959776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755576" y="594928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720764" y="228736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1619672" y="1628800"/>
            <a:ext cx="72008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1. 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Емоційні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вигуки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виражають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почуття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настрій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переживання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стан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людини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її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ставлення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різних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явищ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дійсності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: 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о, ой, ох, ах,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ех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ай, ух, ой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лишенько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ой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леле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ґвалт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тьху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тю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фу,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цур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йому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овва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от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тобі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й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на,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тим-то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й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ба, де ж пак, слава Богу,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боронь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 Боже.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827584" y="227687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720764" y="343949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827584" y="3429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648754" y="4735640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755576" y="472514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432511" y="56049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547664" y="285293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2. 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Спонукальні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вигуки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виражають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наказ,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спонукання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або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служать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засобом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привернення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чиєїсь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уваги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впливу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поведінку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тварин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: 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геть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годі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ну,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цить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тсс,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гайда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ануте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анумо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гей,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агей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агов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алло, но,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вйо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соб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цабе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тпру,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гиля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агуш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а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киш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киць-киць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ціп-ціп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1">
                    <a:lumMod val="50000"/>
                  </a:schemeClr>
                </a:solidFill>
              </a:rPr>
              <a:t>паць-паць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547664" y="407707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663300"/>
                </a:solidFill>
              </a:rPr>
              <a:t>3. </a:t>
            </a:r>
            <a:r>
              <a:rPr lang="ru-RU" b="1" dirty="0" err="1" smtClean="0">
                <a:solidFill>
                  <a:srgbClr val="663300"/>
                </a:solidFill>
              </a:rPr>
              <a:t>Застиглі</a:t>
            </a:r>
            <a:r>
              <a:rPr lang="ru-RU" b="1" dirty="0" smtClean="0">
                <a:solidFill>
                  <a:srgbClr val="663300"/>
                </a:solidFill>
              </a:rPr>
              <a:t> </a:t>
            </a:r>
            <a:r>
              <a:rPr lang="ru-RU" b="1" dirty="0" err="1" smtClean="0">
                <a:solidFill>
                  <a:srgbClr val="663300"/>
                </a:solidFill>
              </a:rPr>
              <a:t>формули</a:t>
            </a:r>
            <a:r>
              <a:rPr lang="ru-RU" b="1" dirty="0" smtClean="0">
                <a:solidFill>
                  <a:srgbClr val="663300"/>
                </a:solidFill>
              </a:rPr>
              <a:t> </a:t>
            </a:r>
            <a:r>
              <a:rPr lang="ru-RU" b="1" dirty="0" err="1" smtClean="0">
                <a:solidFill>
                  <a:srgbClr val="663300"/>
                </a:solidFill>
              </a:rPr>
              <a:t>спілкування</a:t>
            </a:r>
            <a:r>
              <a:rPr lang="ru-RU" dirty="0" smtClean="0">
                <a:solidFill>
                  <a:srgbClr val="663300"/>
                </a:solidFill>
              </a:rPr>
              <a:t> </a:t>
            </a:r>
            <a:r>
              <a:rPr lang="ru-RU" dirty="0" err="1" smtClean="0">
                <a:solidFill>
                  <a:srgbClr val="663300"/>
                </a:solidFill>
              </a:rPr>
              <a:t>виражають</a:t>
            </a:r>
            <a:r>
              <a:rPr lang="ru-RU" dirty="0" smtClean="0">
                <a:solidFill>
                  <a:srgbClr val="663300"/>
                </a:solidFill>
              </a:rPr>
              <a:t> </a:t>
            </a:r>
            <a:r>
              <a:rPr lang="ru-RU" dirty="0" err="1" smtClean="0">
                <a:solidFill>
                  <a:srgbClr val="663300"/>
                </a:solidFill>
              </a:rPr>
              <a:t>привітання</a:t>
            </a:r>
            <a:r>
              <a:rPr lang="ru-RU" dirty="0" smtClean="0">
                <a:solidFill>
                  <a:srgbClr val="663300"/>
                </a:solidFill>
              </a:rPr>
              <a:t>, </a:t>
            </a:r>
            <a:r>
              <a:rPr lang="ru-RU" dirty="0" err="1" smtClean="0">
                <a:solidFill>
                  <a:srgbClr val="663300"/>
                </a:solidFill>
              </a:rPr>
              <a:t>пробачення</a:t>
            </a:r>
            <a:r>
              <a:rPr lang="ru-RU" dirty="0" smtClean="0">
                <a:solidFill>
                  <a:srgbClr val="663300"/>
                </a:solidFill>
              </a:rPr>
              <a:t>, </a:t>
            </a:r>
            <a:r>
              <a:rPr lang="ru-RU" dirty="0" err="1" smtClean="0">
                <a:solidFill>
                  <a:srgbClr val="663300"/>
                </a:solidFill>
              </a:rPr>
              <a:t>подяку</a:t>
            </a:r>
            <a:r>
              <a:rPr lang="ru-RU" dirty="0" smtClean="0">
                <a:solidFill>
                  <a:srgbClr val="663300"/>
                </a:solidFill>
              </a:rPr>
              <a:t>, </a:t>
            </a:r>
            <a:r>
              <a:rPr lang="ru-RU" dirty="0" err="1" smtClean="0">
                <a:solidFill>
                  <a:srgbClr val="663300"/>
                </a:solidFill>
              </a:rPr>
              <a:t>побажання</a:t>
            </a:r>
            <a:r>
              <a:rPr lang="ru-RU" dirty="0" smtClean="0">
                <a:solidFill>
                  <a:srgbClr val="663300"/>
                </a:solidFill>
              </a:rPr>
              <a:t>, божбу, </a:t>
            </a:r>
            <a:r>
              <a:rPr lang="ru-RU" dirty="0" err="1" smtClean="0">
                <a:solidFill>
                  <a:srgbClr val="663300"/>
                </a:solidFill>
              </a:rPr>
              <a:t>прокльон</a:t>
            </a:r>
            <a:r>
              <a:rPr lang="ru-RU" dirty="0" smtClean="0">
                <a:solidFill>
                  <a:srgbClr val="663300"/>
                </a:solidFill>
              </a:rPr>
              <a:t>, лайку </a:t>
            </a:r>
            <a:r>
              <a:rPr lang="ru-RU" dirty="0" err="1" smtClean="0">
                <a:solidFill>
                  <a:srgbClr val="663300"/>
                </a:solidFill>
              </a:rPr>
              <a:t>тощо</a:t>
            </a:r>
            <a:r>
              <a:rPr lang="ru-RU" dirty="0" smtClean="0">
                <a:solidFill>
                  <a:srgbClr val="663300"/>
                </a:solidFill>
              </a:rPr>
              <a:t>: </a:t>
            </a:r>
            <a:r>
              <a:rPr lang="ru-RU" i="1" dirty="0" err="1" smtClean="0">
                <a:solidFill>
                  <a:srgbClr val="663300"/>
                </a:solidFill>
              </a:rPr>
              <a:t>добридень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спасибі</a:t>
            </a:r>
            <a:r>
              <a:rPr lang="ru-RU" i="1" dirty="0" smtClean="0">
                <a:solidFill>
                  <a:srgbClr val="663300"/>
                </a:solidFill>
              </a:rPr>
              <a:t>, до </a:t>
            </a:r>
            <a:r>
              <a:rPr lang="ru-RU" i="1" dirty="0" err="1" smtClean="0">
                <a:solidFill>
                  <a:srgbClr val="663300"/>
                </a:solidFill>
              </a:rPr>
              <a:t>побачення</a:t>
            </a:r>
            <a:r>
              <a:rPr lang="ru-RU" i="1" dirty="0" smtClean="0">
                <a:solidFill>
                  <a:srgbClr val="663300"/>
                </a:solidFill>
              </a:rPr>
              <a:t>, на </a:t>
            </a:r>
            <a:r>
              <a:rPr lang="ru-RU" i="1" dirty="0" err="1" smtClean="0">
                <a:solidFill>
                  <a:srgbClr val="663300"/>
                </a:solidFill>
              </a:rPr>
              <a:t>добраніч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дякую</a:t>
            </a:r>
            <a:r>
              <a:rPr lang="ru-RU" i="1" dirty="0" smtClean="0">
                <a:solidFill>
                  <a:srgbClr val="663300"/>
                </a:solidFill>
              </a:rPr>
              <a:t>, будь ласка, прошу, </a:t>
            </a:r>
            <a:r>
              <a:rPr lang="ru-RU" i="1" dirty="0" err="1" smtClean="0">
                <a:solidFill>
                  <a:srgbClr val="663300"/>
                </a:solidFill>
              </a:rPr>
              <a:t>пробачте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вибачте</a:t>
            </a:r>
            <a:r>
              <a:rPr lang="ru-RU" i="1" dirty="0" smtClean="0">
                <a:solidFill>
                  <a:srgbClr val="663300"/>
                </a:solidFill>
              </a:rPr>
              <a:t>, даруйте, прощайте, </a:t>
            </a:r>
            <a:r>
              <a:rPr lang="ru-RU" i="1" dirty="0" err="1" smtClean="0">
                <a:solidFill>
                  <a:srgbClr val="663300"/>
                </a:solidFill>
              </a:rPr>
              <a:t>щасливо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помагайбі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їй-богу</a:t>
            </a:r>
            <a:r>
              <a:rPr lang="ru-RU" i="1" dirty="0" smtClean="0">
                <a:solidFill>
                  <a:srgbClr val="663300"/>
                </a:solidFill>
              </a:rPr>
              <a:t>, </a:t>
            </a:r>
            <a:r>
              <a:rPr lang="ru-RU" i="1" dirty="0" err="1" smtClean="0">
                <a:solidFill>
                  <a:srgbClr val="663300"/>
                </a:solidFill>
              </a:rPr>
              <a:t>чорт</a:t>
            </a:r>
            <a:r>
              <a:rPr lang="ru-RU" i="1" dirty="0" smtClean="0">
                <a:solidFill>
                  <a:srgbClr val="663300"/>
                </a:solidFill>
              </a:rPr>
              <a:t> </a:t>
            </a:r>
            <a:r>
              <a:rPr lang="ru-RU" i="1" dirty="0" err="1" smtClean="0">
                <a:solidFill>
                  <a:srgbClr val="663300"/>
                </a:solidFill>
              </a:rPr>
              <a:t>би</a:t>
            </a:r>
            <a:r>
              <a:rPr lang="ru-RU" i="1" dirty="0" smtClean="0">
                <a:solidFill>
                  <a:srgbClr val="663300"/>
                </a:solidFill>
              </a:rPr>
              <a:t> </a:t>
            </a:r>
            <a:r>
              <a:rPr lang="ru-RU" i="1" dirty="0" err="1" smtClean="0">
                <a:solidFill>
                  <a:srgbClr val="663300"/>
                </a:solidFill>
              </a:rPr>
              <a:t>його</a:t>
            </a:r>
            <a:r>
              <a:rPr lang="ru-RU" i="1" dirty="0" smtClean="0">
                <a:solidFill>
                  <a:srgbClr val="663300"/>
                </a:solidFill>
              </a:rPr>
              <a:t> взяв, хай </a:t>
            </a:r>
            <a:r>
              <a:rPr lang="ru-RU" i="1" dirty="0" err="1" smtClean="0">
                <a:solidFill>
                  <a:srgbClr val="663300"/>
                </a:solidFill>
              </a:rPr>
              <a:t>йому</a:t>
            </a:r>
            <a:r>
              <a:rPr lang="ru-RU" i="1" dirty="0" smtClean="0">
                <a:solidFill>
                  <a:srgbClr val="663300"/>
                </a:solidFill>
              </a:rPr>
              <a:t> </a:t>
            </a:r>
            <a:r>
              <a:rPr lang="ru-RU" i="1" dirty="0" err="1" smtClean="0">
                <a:solidFill>
                  <a:srgbClr val="663300"/>
                </a:solidFill>
              </a:rPr>
              <a:t>грець</a:t>
            </a:r>
            <a:r>
              <a:rPr lang="ru-RU" i="1" dirty="0" smtClean="0">
                <a:solidFill>
                  <a:srgbClr val="663300"/>
                </a:solidFill>
              </a:rPr>
              <a:t>.</a:t>
            </a:r>
            <a:endParaRPr lang="ru-RU" dirty="0">
              <a:solidFill>
                <a:srgbClr val="663300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547664" y="566124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4. </a:t>
            </a:r>
            <a:r>
              <a:rPr lang="ru-RU" b="1" dirty="0" err="1" smtClean="0">
                <a:solidFill>
                  <a:schemeClr val="accent3">
                    <a:lumMod val="50000"/>
                  </a:schemeClr>
                </a:solidFill>
              </a:rPr>
              <a:t>Звуконаслідувальні</a:t>
            </a: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 слова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відтворюють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різні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звуки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природи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тварин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, машин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тощо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: 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ку-ку,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кру-кру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кукуріку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ках-ках-ках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гав-гав,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му-у-у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тьох-тьох-тюї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тік-так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дзень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брязь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, бах,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ш-ш-ш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3024342"/>
      </p:ext>
    </p:extLst>
  </p:cSld>
  <p:clrMapOvr>
    <a:masterClrMapping/>
  </p:clrMapOvr>
  <p:transition spd="med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332656"/>
            <a:ext cx="5722913" cy="1362075"/>
          </a:xfrm>
        </p:spPr>
        <p:txBody>
          <a:bodyPr/>
          <a:lstStyle/>
          <a:p>
            <a:pPr algn="ctr"/>
            <a:r>
              <a:rPr lang="ru-RU" dirty="0" smtClean="0"/>
              <a:t>Через </a:t>
            </a:r>
            <a:r>
              <a:rPr lang="ru-RU" dirty="0" err="1" smtClean="0"/>
              <a:t>дефіс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3140968"/>
            <a:ext cx="7595120" cy="4131840"/>
          </a:xfrm>
        </p:spPr>
        <p:txBody>
          <a:bodyPr>
            <a:noAutofit/>
          </a:bodyPr>
          <a:lstStyle/>
          <a:p>
            <a:pPr algn="ctr"/>
            <a:endParaRPr lang="ru-RU" sz="3600" dirty="0" smtClean="0"/>
          </a:p>
          <a:p>
            <a:pPr algn="ctr"/>
            <a:r>
              <a:rPr lang="ru-RU" sz="3800" dirty="0" err="1" smtClean="0"/>
              <a:t>Вигуки</a:t>
            </a:r>
            <a:r>
              <a:rPr lang="ru-RU" sz="3800" dirty="0" smtClean="0"/>
              <a:t> </a:t>
            </a:r>
            <a:r>
              <a:rPr lang="ru-RU" sz="3800" dirty="0" err="1" smtClean="0"/>
              <a:t>складаються</a:t>
            </a:r>
            <a:r>
              <a:rPr lang="ru-RU" sz="3800" dirty="0" smtClean="0"/>
              <a:t> </a:t>
            </a:r>
            <a:r>
              <a:rPr lang="ru-RU" sz="3800" dirty="0" err="1" smtClean="0"/>
              <a:t>з</a:t>
            </a:r>
            <a:r>
              <a:rPr lang="ru-RU" sz="3800" dirty="0" smtClean="0"/>
              <a:t> одного </a:t>
            </a:r>
            <a:r>
              <a:rPr lang="ru-RU" sz="3800" dirty="0" err="1" smtClean="0"/>
              <a:t>чи</a:t>
            </a:r>
            <a:r>
              <a:rPr lang="ru-RU" sz="3800" dirty="0" smtClean="0"/>
              <a:t> </a:t>
            </a:r>
            <a:r>
              <a:rPr lang="ru-RU" sz="3800" dirty="0" err="1" smtClean="0"/>
              <a:t>кількох</a:t>
            </a:r>
            <a:r>
              <a:rPr lang="ru-RU" sz="3800" dirty="0" smtClean="0"/>
              <a:t> </a:t>
            </a:r>
            <a:r>
              <a:rPr lang="ru-RU" sz="3800" dirty="0" err="1" smtClean="0"/>
              <a:t>звуків</a:t>
            </a:r>
            <a:r>
              <a:rPr lang="ru-RU" sz="3800" dirty="0" smtClean="0"/>
              <a:t>. </a:t>
            </a:r>
            <a:r>
              <a:rPr lang="ru-RU" sz="3800" dirty="0" err="1" smtClean="0"/>
              <a:t>Окремі</a:t>
            </a:r>
            <a:r>
              <a:rPr lang="ru-RU" sz="3800" dirty="0" smtClean="0"/>
              <a:t> </a:t>
            </a:r>
            <a:r>
              <a:rPr lang="ru-RU" sz="3800" dirty="0" err="1" smtClean="0"/>
              <a:t>їх</a:t>
            </a:r>
            <a:r>
              <a:rPr lang="ru-RU" sz="3800" dirty="0" smtClean="0"/>
              <a:t> </a:t>
            </a:r>
            <a:r>
              <a:rPr lang="ru-RU" sz="3800" dirty="0" err="1" smtClean="0"/>
              <a:t>частини</a:t>
            </a:r>
            <a:r>
              <a:rPr lang="ru-RU" sz="3800" dirty="0" smtClean="0"/>
              <a:t> </a:t>
            </a:r>
            <a:r>
              <a:rPr lang="ru-RU" sz="3800" dirty="0" err="1" smtClean="0"/>
              <a:t>можуть</a:t>
            </a:r>
            <a:r>
              <a:rPr lang="ru-RU" sz="3800" dirty="0" smtClean="0"/>
              <a:t> </a:t>
            </a:r>
            <a:r>
              <a:rPr lang="ru-RU" sz="3800" dirty="0" err="1" smtClean="0"/>
              <a:t>повторюватись</a:t>
            </a:r>
            <a:r>
              <a:rPr lang="ru-RU" sz="3800" dirty="0" smtClean="0"/>
              <a:t> </a:t>
            </a:r>
            <a:r>
              <a:rPr lang="ru-RU" sz="3800" dirty="0" err="1" smtClean="0"/>
              <a:t>або</a:t>
            </a:r>
            <a:r>
              <a:rPr lang="ru-RU" sz="3800" dirty="0" smtClean="0"/>
              <a:t> </a:t>
            </a:r>
            <a:r>
              <a:rPr lang="ru-RU" sz="3800" dirty="0" err="1" smtClean="0"/>
              <a:t>вимовлятись</a:t>
            </a:r>
            <a:r>
              <a:rPr lang="ru-RU" sz="3800" dirty="0" smtClean="0"/>
              <a:t> протяжно. У таких </a:t>
            </a:r>
            <a:r>
              <a:rPr lang="ru-RU" sz="3800" dirty="0" err="1" smtClean="0"/>
              <a:t>вигуках</a:t>
            </a:r>
            <a:r>
              <a:rPr lang="ru-RU" sz="3800" dirty="0" smtClean="0"/>
              <a:t> </a:t>
            </a:r>
            <a:r>
              <a:rPr lang="ru-RU" sz="3800" dirty="0" err="1" smtClean="0"/>
              <a:t>пишеться</a:t>
            </a:r>
            <a:r>
              <a:rPr lang="ru-RU" sz="3800" dirty="0" smtClean="0"/>
              <a:t> </a:t>
            </a:r>
            <a:r>
              <a:rPr lang="ru-RU" sz="3800" dirty="0" err="1" smtClean="0"/>
              <a:t>дефіс</a:t>
            </a:r>
            <a:r>
              <a:rPr lang="ru-RU" sz="3800" dirty="0" smtClean="0"/>
              <a:t>: </a:t>
            </a:r>
            <a:r>
              <a:rPr lang="ru-RU" sz="3800" i="1" dirty="0" err="1" smtClean="0"/>
              <a:t>шур-шур</a:t>
            </a:r>
            <a:r>
              <a:rPr lang="ru-RU" sz="3800" i="1" dirty="0" smtClean="0"/>
              <a:t>, ж-ж-ж, </a:t>
            </a:r>
            <a:r>
              <a:rPr lang="ru-RU" sz="3800" i="1" dirty="0" err="1" smtClean="0"/>
              <a:t>аго-о-ов</a:t>
            </a:r>
            <a:r>
              <a:rPr lang="ru-RU" sz="3800" i="1" dirty="0" smtClean="0"/>
              <a:t>, гав-гав, </a:t>
            </a:r>
            <a:r>
              <a:rPr lang="ru-RU" sz="3800" i="1" dirty="0" err="1" smtClean="0"/>
              <a:t>киць-киць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му-у-у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ц-с-с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тра-ля-ля</a:t>
            </a:r>
            <a:r>
              <a:rPr lang="ru-RU" sz="3800" i="1" dirty="0" smtClean="0"/>
              <a:t>, </a:t>
            </a:r>
            <a:r>
              <a:rPr lang="ru-RU" sz="3800" i="1" dirty="0" err="1" smtClean="0"/>
              <a:t>ого-го-го</a:t>
            </a:r>
            <a:r>
              <a:rPr lang="ru-RU" sz="3800" dirty="0" smtClean="0"/>
              <a:t> та </a:t>
            </a:r>
            <a:r>
              <a:rPr lang="ru-RU" sz="3800" dirty="0" err="1" smtClean="0"/>
              <a:t>інші</a:t>
            </a:r>
            <a:r>
              <a:rPr lang="ru-RU" sz="3800" dirty="0" smtClean="0"/>
              <a:t>.</a:t>
            </a:r>
          </a:p>
          <a:p>
            <a:pPr algn="ctr"/>
            <a:endParaRPr lang="ru-RU" sz="3600" dirty="0"/>
          </a:p>
        </p:txBody>
      </p:sp>
    </p:spTree>
  </p:cSld>
  <p:clrMapOvr>
    <a:masterClrMapping/>
  </p:clrMapOvr>
  <p:transition spd="med">
    <p:dissolve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5722913" cy="1362075"/>
          </a:xfrm>
        </p:spPr>
        <p:txBody>
          <a:bodyPr/>
          <a:lstStyle/>
          <a:p>
            <a:pPr algn="ctr"/>
            <a:r>
              <a:rPr lang="ru-RU" dirty="0" smtClean="0"/>
              <a:t>Знак оклику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1" y="2132857"/>
            <a:ext cx="7523112" cy="4104456"/>
          </a:xfrm>
        </p:spPr>
        <p:txBody>
          <a:bodyPr>
            <a:noAutofit/>
          </a:bodyPr>
          <a:lstStyle/>
          <a:p>
            <a:pPr algn="ctr"/>
            <a:r>
              <a:rPr lang="ru-RU" sz="4400" dirty="0" err="1" smtClean="0"/>
              <a:t>Вигуки</a:t>
            </a:r>
            <a:r>
              <a:rPr lang="ru-RU" sz="4400" dirty="0" smtClean="0"/>
              <a:t>, </a:t>
            </a:r>
            <a:r>
              <a:rPr lang="ru-RU" sz="4400" dirty="0" err="1" smtClean="0"/>
              <a:t>що</a:t>
            </a:r>
            <a:r>
              <a:rPr lang="ru-RU" sz="4400" dirty="0" smtClean="0"/>
              <a:t> </a:t>
            </a:r>
            <a:r>
              <a:rPr lang="ru-RU" sz="4400" dirty="0" err="1" smtClean="0"/>
              <a:t>вимовляються</a:t>
            </a:r>
            <a:r>
              <a:rPr lang="ru-RU" sz="4400" dirty="0" smtClean="0"/>
              <a:t> </a:t>
            </a:r>
            <a:r>
              <a:rPr lang="ru-RU" sz="4400" dirty="0" err="1" smtClean="0"/>
              <a:t>з</a:t>
            </a:r>
            <a:r>
              <a:rPr lang="ru-RU" sz="4400" dirty="0" smtClean="0"/>
              <a:t> </a:t>
            </a:r>
            <a:r>
              <a:rPr lang="ru-RU" sz="4400" dirty="0" err="1" smtClean="0"/>
              <a:t>посиленою</a:t>
            </a:r>
            <a:r>
              <a:rPr lang="ru-RU" sz="4400" dirty="0" smtClean="0"/>
              <a:t> </a:t>
            </a:r>
            <a:r>
              <a:rPr lang="ru-RU" sz="4400" dirty="0" err="1" smtClean="0"/>
              <a:t>інтонацією</a:t>
            </a:r>
            <a:r>
              <a:rPr lang="ru-RU" sz="4400" dirty="0" smtClean="0"/>
              <a:t>, </a:t>
            </a:r>
            <a:r>
              <a:rPr lang="ru-RU" sz="4400" dirty="0" err="1" smtClean="0"/>
              <a:t>виділяються</a:t>
            </a:r>
            <a:r>
              <a:rPr lang="ru-RU" sz="4400" dirty="0" smtClean="0"/>
              <a:t> знаком оклику (</a:t>
            </a:r>
            <a:r>
              <a:rPr lang="ru-RU" sz="4400" dirty="0" err="1" smtClean="0"/>
              <a:t>здебільшого</a:t>
            </a:r>
            <a:r>
              <a:rPr lang="ru-RU" sz="4400" dirty="0" smtClean="0"/>
              <a:t> на початку </a:t>
            </a:r>
            <a:r>
              <a:rPr lang="ru-RU" sz="4400" dirty="0" err="1" smtClean="0"/>
              <a:t>речення</a:t>
            </a:r>
            <a:r>
              <a:rPr lang="ru-RU" sz="4400" dirty="0" smtClean="0"/>
              <a:t>): </a:t>
            </a:r>
            <a:r>
              <a:rPr lang="ru-RU" sz="4400" i="1" dirty="0" smtClean="0"/>
              <a:t>Ай! Як тут </a:t>
            </a:r>
            <a:r>
              <a:rPr lang="ru-RU" sz="4400" i="1" dirty="0" err="1" smtClean="0"/>
              <a:t>гарно</a:t>
            </a:r>
            <a:r>
              <a:rPr lang="ru-RU" sz="4400" i="1" dirty="0" smtClean="0"/>
              <a:t>!</a:t>
            </a:r>
            <a:r>
              <a:rPr lang="ru-RU" sz="4400" dirty="0" smtClean="0"/>
              <a:t> (</a:t>
            </a:r>
            <a:r>
              <a:rPr lang="ru-RU" sz="4400" dirty="0" err="1" smtClean="0"/>
              <a:t>Коцюбинський</a:t>
            </a:r>
            <a:r>
              <a:rPr lang="ru-RU" sz="4400" dirty="0" smtClean="0"/>
              <a:t>).</a:t>
            </a:r>
            <a:endParaRPr lang="ru-RU" sz="4400" dirty="0"/>
          </a:p>
        </p:txBody>
      </p:sp>
    </p:spTree>
  </p:cSld>
  <p:clrMapOvr>
    <a:masterClrMapping/>
  </p:clrMapOvr>
  <p:transition spd="med">
    <p:dissolve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5722913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cap="none" dirty="0" smtClean="0"/>
              <a:t>КОМИ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2420888"/>
            <a:ext cx="7560840" cy="4032448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 smtClean="0"/>
              <a:t>Вигуки</a:t>
            </a:r>
            <a:r>
              <a:rPr lang="ru-RU" sz="3600" dirty="0" smtClean="0"/>
              <a:t> </a:t>
            </a:r>
            <a:r>
              <a:rPr lang="ru-RU" sz="3600" dirty="0" err="1" smtClean="0"/>
              <a:t>можуть</a:t>
            </a:r>
            <a:r>
              <a:rPr lang="ru-RU" sz="3600" dirty="0" smtClean="0"/>
              <a:t> </a:t>
            </a:r>
            <a:r>
              <a:rPr lang="ru-RU" sz="3600" dirty="0" err="1" smtClean="0"/>
              <a:t>відокремлюватися</a:t>
            </a:r>
            <a:r>
              <a:rPr lang="ru-RU" sz="3600" dirty="0" smtClean="0"/>
              <a:t> </a:t>
            </a:r>
            <a:r>
              <a:rPr lang="ru-RU" sz="3600" dirty="0" err="1" smtClean="0"/>
              <a:t>від</a:t>
            </a:r>
            <a:r>
              <a:rPr lang="ru-RU" sz="3600" dirty="0" smtClean="0"/>
              <a:t> </a:t>
            </a:r>
            <a:r>
              <a:rPr lang="ru-RU" sz="3600" dirty="0" err="1" smtClean="0"/>
              <a:t>інших</a:t>
            </a:r>
            <a:r>
              <a:rPr lang="ru-RU" sz="3600" dirty="0" smtClean="0"/>
              <a:t> </a:t>
            </a:r>
            <a:r>
              <a:rPr lang="ru-RU" sz="3600" dirty="0" err="1" smtClean="0"/>
              <a:t>слів</a:t>
            </a:r>
            <a:r>
              <a:rPr lang="ru-RU" sz="3600" dirty="0" smtClean="0"/>
              <a:t> у </a:t>
            </a:r>
            <a:r>
              <a:rPr lang="ru-RU" sz="3600" dirty="0" err="1" smtClean="0"/>
              <a:t>реченні</a:t>
            </a:r>
            <a:r>
              <a:rPr lang="ru-RU" sz="3600" dirty="0" smtClean="0"/>
              <a:t> комами: </a:t>
            </a:r>
          </a:p>
          <a:p>
            <a:pPr algn="ctr"/>
            <a:r>
              <a:rPr lang="ru-RU" sz="3600" i="1" dirty="0" smtClean="0"/>
              <a:t>Ой, як же </a:t>
            </a:r>
            <a:r>
              <a:rPr lang="ru-RU" sz="3600" i="1" dirty="0" err="1" smtClean="0"/>
              <a:t>ви</a:t>
            </a:r>
            <a:r>
              <a:rPr lang="ru-RU" sz="3600" i="1" dirty="0" smtClean="0"/>
              <a:t> мене </a:t>
            </a:r>
            <a:r>
              <a:rPr lang="ru-RU" sz="3600" i="1" dirty="0" err="1" smtClean="0"/>
              <a:t>налякали</a:t>
            </a:r>
            <a:r>
              <a:rPr lang="ru-RU" sz="3600" i="1" dirty="0" smtClean="0"/>
              <a:t>!</a:t>
            </a:r>
            <a:r>
              <a:rPr lang="ru-RU" sz="3600" dirty="0" smtClean="0"/>
              <a:t> (</a:t>
            </a:r>
            <a:r>
              <a:rPr lang="ru-RU" sz="3600" dirty="0" err="1" smtClean="0"/>
              <a:t>Маковей</a:t>
            </a:r>
            <a:r>
              <a:rPr lang="ru-RU" sz="3600" dirty="0" smtClean="0"/>
              <a:t>). </a:t>
            </a:r>
          </a:p>
          <a:p>
            <a:pPr algn="ctr"/>
            <a:r>
              <a:rPr lang="ru-RU" sz="3600" i="1" dirty="0" smtClean="0"/>
              <a:t>Тут чисто, ясно, весело, ох, як весело!</a:t>
            </a:r>
            <a:r>
              <a:rPr lang="ru-RU" sz="3600" dirty="0" smtClean="0"/>
              <a:t> (Франко). </a:t>
            </a:r>
          </a:p>
          <a:p>
            <a:pPr algn="ctr"/>
            <a:r>
              <a:rPr lang="ru-RU" sz="3600" i="1" dirty="0" err="1" smtClean="0"/>
              <a:t>Знову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курва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радіо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телебачення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курва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преса</a:t>
            </a:r>
            <a:r>
              <a:rPr lang="ru-RU" sz="3600" i="1" dirty="0" smtClean="0"/>
              <a:t>.</a:t>
            </a:r>
            <a:r>
              <a:rPr lang="ru-RU" sz="3600" dirty="0" smtClean="0"/>
              <a:t> (</a:t>
            </a:r>
            <a:r>
              <a:rPr lang="ru-RU" sz="3600" dirty="0" err="1" smtClean="0"/>
              <a:t>Андрухович</a:t>
            </a:r>
            <a:r>
              <a:rPr lang="ru-RU" sz="3600" dirty="0" smtClean="0"/>
              <a:t>).</a:t>
            </a:r>
            <a:endParaRPr lang="ru-RU" sz="3600" dirty="0"/>
          </a:p>
        </p:txBody>
      </p:sp>
    </p:spTree>
  </p:cSld>
  <p:clrMapOvr>
    <a:masterClrMapping/>
  </p:clrMapOvr>
  <p:transition spd="med">
    <p:dissolve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332656"/>
            <a:ext cx="5722913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Лапки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5616" y="3356992"/>
            <a:ext cx="7451105" cy="2898551"/>
          </a:xfrm>
        </p:spPr>
        <p:txBody>
          <a:bodyPr>
            <a:noAutofit/>
          </a:bodyPr>
          <a:lstStyle/>
          <a:p>
            <a:pPr algn="ctr"/>
            <a:r>
              <a:rPr lang="ru-RU" sz="3800" dirty="0" err="1" smtClean="0"/>
              <a:t>Вигуки</a:t>
            </a:r>
            <a:r>
              <a:rPr lang="ru-RU" sz="3800" dirty="0" smtClean="0"/>
              <a:t>, </a:t>
            </a:r>
            <a:r>
              <a:rPr lang="ru-RU" sz="3800" dirty="0" err="1" smtClean="0"/>
              <a:t>вжиті</a:t>
            </a:r>
            <a:r>
              <a:rPr lang="ru-RU" sz="3800" dirty="0" smtClean="0"/>
              <a:t> у </a:t>
            </a:r>
            <a:r>
              <a:rPr lang="ru-RU" sz="3800" dirty="0" err="1" smtClean="0"/>
              <a:t>значенні</a:t>
            </a:r>
            <a:r>
              <a:rPr lang="ru-RU" sz="3800" dirty="0" smtClean="0"/>
              <a:t> </a:t>
            </a:r>
            <a:r>
              <a:rPr lang="ru-RU" sz="3800" dirty="0" err="1" smtClean="0"/>
              <a:t>іменників</a:t>
            </a:r>
            <a:r>
              <a:rPr lang="ru-RU" sz="3800" dirty="0" smtClean="0"/>
              <a:t>, часто </a:t>
            </a:r>
            <a:r>
              <a:rPr lang="ru-RU" sz="3800" dirty="0" err="1" smtClean="0"/>
              <a:t>пишуться</a:t>
            </a:r>
            <a:r>
              <a:rPr lang="ru-RU" sz="3800" dirty="0" smtClean="0"/>
              <a:t> в лапках: </a:t>
            </a:r>
            <a:r>
              <a:rPr lang="ru-RU" sz="3800" i="1" dirty="0" err="1" smtClean="0"/>
              <a:t>Твоє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журливе</a:t>
            </a:r>
            <a:r>
              <a:rPr lang="ru-RU" sz="3800" i="1" dirty="0" smtClean="0"/>
              <a:t> </a:t>
            </a:r>
            <a:r>
              <a:rPr lang="ru-RU" sz="3800" b="1" i="1" dirty="0" smtClean="0"/>
              <a:t>«</a:t>
            </a:r>
            <a:r>
              <a:rPr lang="ru-RU" sz="3800" i="1" dirty="0" smtClean="0"/>
              <a:t>ку-ку</a:t>
            </a:r>
            <a:r>
              <a:rPr lang="ru-RU" sz="3800" b="1" i="1" dirty="0" smtClean="0"/>
              <a:t>»</a:t>
            </a:r>
            <a:r>
              <a:rPr lang="ru-RU" sz="3800" i="1" dirty="0" smtClean="0"/>
              <a:t> </a:t>
            </a:r>
            <a:r>
              <a:rPr lang="ru-RU" sz="3800" i="1" dirty="0" err="1" smtClean="0"/>
              <a:t>спливало</a:t>
            </a:r>
            <a:r>
              <a:rPr lang="ru-RU" sz="3800" i="1" dirty="0" smtClean="0"/>
              <a:t>, як </a:t>
            </a:r>
            <a:r>
              <a:rPr lang="ru-RU" sz="3800" i="1" dirty="0" err="1" smtClean="0"/>
              <a:t>сльози</a:t>
            </a:r>
            <a:r>
              <a:rPr lang="ru-RU" sz="3800" i="1" dirty="0" smtClean="0"/>
              <a:t> по </a:t>
            </a:r>
            <a:r>
              <a:rPr lang="ru-RU" sz="3800" i="1" dirty="0" err="1" smtClean="0"/>
              <a:t>плакучій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березі</a:t>
            </a:r>
            <a:r>
              <a:rPr lang="ru-RU" sz="3800" dirty="0" smtClean="0"/>
              <a:t> (</a:t>
            </a:r>
            <a:r>
              <a:rPr lang="ru-RU" sz="3800" dirty="0" err="1" smtClean="0"/>
              <a:t>Коцюбинський</a:t>
            </a:r>
            <a:r>
              <a:rPr lang="ru-RU" sz="3800" dirty="0" smtClean="0"/>
              <a:t>). </a:t>
            </a:r>
          </a:p>
          <a:p>
            <a:pPr algn="ctr"/>
            <a:r>
              <a:rPr lang="ru-RU" sz="3800" b="1" i="1" dirty="0" smtClean="0"/>
              <a:t>«</a:t>
            </a:r>
            <a:r>
              <a:rPr lang="ru-RU" sz="3800" i="1" dirty="0" err="1" smtClean="0"/>
              <a:t>Рятуйте</a:t>
            </a:r>
            <a:r>
              <a:rPr lang="ru-RU" sz="3800" b="1" i="1" dirty="0" smtClean="0"/>
              <a:t>»</a:t>
            </a:r>
            <a:r>
              <a:rPr lang="ru-RU" sz="3800" i="1" dirty="0" smtClean="0"/>
              <a:t> — </a:t>
            </a:r>
            <a:r>
              <a:rPr lang="ru-RU" sz="3800" i="1" dirty="0" err="1" smtClean="0"/>
              <a:t>почулося</a:t>
            </a:r>
            <a:r>
              <a:rPr lang="ru-RU" sz="3800" i="1" dirty="0" smtClean="0"/>
              <a:t> </a:t>
            </a:r>
            <a:r>
              <a:rPr lang="ru-RU" sz="3800" i="1" dirty="0" err="1" smtClean="0"/>
              <a:t>згори</a:t>
            </a:r>
            <a:r>
              <a:rPr lang="ru-RU" sz="3800" i="1" dirty="0" smtClean="0"/>
              <a:t>. Те «</a:t>
            </a:r>
            <a:r>
              <a:rPr lang="ru-RU" sz="3800" b="1" i="1" dirty="0" smtClean="0"/>
              <a:t>ой</a:t>
            </a:r>
            <a:r>
              <a:rPr lang="ru-RU" sz="3800" i="1" dirty="0" smtClean="0"/>
              <a:t>» </a:t>
            </a:r>
            <a:r>
              <a:rPr lang="ru-RU" sz="3800" i="1" dirty="0" err="1" smtClean="0"/>
              <a:t>боляче</a:t>
            </a:r>
            <a:r>
              <a:rPr lang="ru-RU" sz="3800" i="1" dirty="0" smtClean="0"/>
              <a:t> ранило </a:t>
            </a:r>
            <a:r>
              <a:rPr lang="ru-RU" sz="3800" i="1" dirty="0" err="1" smtClean="0"/>
              <a:t>серце</a:t>
            </a:r>
            <a:r>
              <a:rPr lang="ru-RU" sz="3800" i="1" dirty="0" smtClean="0"/>
              <a:t>.</a:t>
            </a:r>
            <a:endParaRPr lang="ru-RU" sz="3800" dirty="0"/>
          </a:p>
        </p:txBody>
      </p:sp>
    </p:spTree>
  </p:cSld>
  <p:clrMapOvr>
    <a:masterClrMapping/>
  </p:clrMapOvr>
  <p:transition spd="med">
    <p:dissolve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Повторити тему </a:t>
            </a:r>
            <a:r>
              <a:rPr lang="uk-UA" dirty="0" err="1" smtClean="0"/>
              <a:t>“Вигук”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6e665c039e3b2b5c68043e924536971269dc9d9"/>
</p:tagLst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119</Words>
  <Application>Microsoft Office PowerPoint</Application>
  <PresentationFormat>Экран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7 клас У СВІТІ ВИГУКІВ</vt:lpstr>
      <vt:lpstr>Загальна характеристика вигуків</vt:lpstr>
      <vt:lpstr>Групи вигуків </vt:lpstr>
      <vt:lpstr>Через дефіс</vt:lpstr>
      <vt:lpstr>Знак оклику </vt:lpstr>
      <vt:lpstr>КОМИ </vt:lpstr>
      <vt:lpstr>Лапки </vt:lpstr>
      <vt:lpstr>Повторити тему “Вигук”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Мир знаний</dc:title>
  <dc:creator>obstinate</dc:creator>
  <dc:description>Шаблон презентации с сайта https://presentation-creation.ru/</dc:description>
  <cp:lastModifiedBy>Пользователь</cp:lastModifiedBy>
  <cp:revision>999</cp:revision>
  <dcterms:created xsi:type="dcterms:W3CDTF">2018-02-25T09:09:03Z</dcterms:created>
  <dcterms:modified xsi:type="dcterms:W3CDTF">2025-05-11T13:45:13Z</dcterms:modified>
</cp:coreProperties>
</file>