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8" r:id="rId2"/>
    <p:sldId id="259" r:id="rId3"/>
    <p:sldId id="260" r:id="rId4"/>
    <p:sldId id="263" r:id="rId5"/>
    <p:sldId id="262" r:id="rId6"/>
    <p:sldId id="261" r:id="rId7"/>
    <p:sldId id="264" r:id="rId8"/>
    <p:sldId id="265" r:id="rId9"/>
    <p:sldId id="267" r:id="rId10"/>
    <p:sldId id="268" r:id="rId11"/>
    <p:sldId id="266" r:id="rId12"/>
    <p:sldId id="274" r:id="rId13"/>
    <p:sldId id="269" r:id="rId14"/>
    <p:sldId id="275" r:id="rId15"/>
    <p:sldId id="271" r:id="rId16"/>
    <p:sldId id="270" r:id="rId17"/>
    <p:sldId id="272" r:id="rId18"/>
    <p:sldId id="273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525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3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AA12895-6139-436B-AB2A-DDBAE2F43DAF}" type="datetimeFigureOut">
              <a:rPr lang="uk-UA" smtClean="0"/>
              <a:pPr/>
              <a:t>11.05.2025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3C51-9C25-46C5-B9AF-DD4738CCCBD4}" type="slidenum">
              <a:rPr lang="uk-UA" smtClean="0"/>
              <a:pPr/>
              <a:t>‹#›</a:t>
            </a:fld>
            <a:endParaRPr lang="uk-U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9847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2895-6139-436B-AB2A-DDBAE2F43DAF}" type="datetimeFigureOut">
              <a:rPr lang="uk-UA" smtClean="0"/>
              <a:pPr/>
              <a:t>11.05.2025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3C51-9C25-46C5-B9AF-DD4738CCCBD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357701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2895-6139-436B-AB2A-DDBAE2F43DAF}" type="datetimeFigureOut">
              <a:rPr lang="uk-UA" smtClean="0"/>
              <a:pPr/>
              <a:t>11.05.2025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3C51-9C25-46C5-B9AF-DD4738CCCBD4}" type="slidenum">
              <a:rPr lang="uk-UA" smtClean="0"/>
              <a:pPr/>
              <a:t>‹#›</a:t>
            </a:fld>
            <a:endParaRPr lang="uk-UA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2998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2895-6139-436B-AB2A-DDBAE2F43DAF}" type="datetimeFigureOut">
              <a:rPr lang="uk-UA" smtClean="0"/>
              <a:pPr/>
              <a:t>11.05.2025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3C51-9C25-46C5-B9AF-DD4738CCCBD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3556323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2895-6139-436B-AB2A-DDBAE2F43DAF}" type="datetimeFigureOut">
              <a:rPr lang="uk-UA" smtClean="0"/>
              <a:pPr/>
              <a:t>11.05.2025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3C51-9C25-46C5-B9AF-DD4738CCCBD4}" type="slidenum">
              <a:rPr lang="uk-UA" smtClean="0"/>
              <a:pPr/>
              <a:t>‹#›</a:t>
            </a:fld>
            <a:endParaRPr lang="uk-U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41093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2895-6139-436B-AB2A-DDBAE2F43DAF}" type="datetimeFigureOut">
              <a:rPr lang="uk-UA" smtClean="0"/>
              <a:pPr/>
              <a:t>11.05.2025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3C51-9C25-46C5-B9AF-DD4738CCCBD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47754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2895-6139-436B-AB2A-DDBAE2F43DAF}" type="datetimeFigureOut">
              <a:rPr lang="uk-UA" smtClean="0"/>
              <a:pPr/>
              <a:t>11.05.2025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3C51-9C25-46C5-B9AF-DD4738CCCBD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93866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2895-6139-436B-AB2A-DDBAE2F43DAF}" type="datetimeFigureOut">
              <a:rPr lang="uk-UA" smtClean="0"/>
              <a:pPr/>
              <a:t>11.05.2025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3C51-9C25-46C5-B9AF-DD4738CCCBD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63442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2895-6139-436B-AB2A-DDBAE2F43DAF}" type="datetimeFigureOut">
              <a:rPr lang="uk-UA" smtClean="0"/>
              <a:pPr/>
              <a:t>11.05.2025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3C51-9C25-46C5-B9AF-DD4738CCCBD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39569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2895-6139-436B-AB2A-DDBAE2F43DAF}" type="datetimeFigureOut">
              <a:rPr lang="uk-UA" smtClean="0"/>
              <a:pPr/>
              <a:t>11.05.2025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3C51-9C25-46C5-B9AF-DD4738CCCBD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01786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2895-6139-436B-AB2A-DDBAE2F43DAF}" type="datetimeFigureOut">
              <a:rPr lang="uk-UA" smtClean="0"/>
              <a:pPr/>
              <a:t>11.05.2025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3C51-9C25-46C5-B9AF-DD4738CCCBD4}" type="slidenum">
              <a:rPr lang="uk-UA" smtClean="0"/>
              <a:pPr/>
              <a:t>‹#›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4926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CAA12895-6139-436B-AB2A-DDBAE2F43DAF}" type="datetimeFigureOut">
              <a:rPr lang="uk-UA" smtClean="0"/>
              <a:pPr/>
              <a:t>11.05.2025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1B033C51-9C25-46C5-B9AF-DD4738CCCBD4}" type="slidenum">
              <a:rPr lang="uk-UA" smtClean="0"/>
              <a:pPr/>
              <a:t>‹#›</a:t>
            </a:fld>
            <a:endParaRPr lang="uk-UA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3865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uk.wikipedia.org/wiki/%D0%AE%D0%9D%D0%95%D0%A1%D0%9A%D0%9E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gif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Зображення, що містить квітка&#10;&#10;Автоматично згенерований опис">
            <a:extLst>
              <a:ext uri="{FF2B5EF4-FFF2-40B4-BE49-F238E27FC236}">
                <a16:creationId xmlns:a16="http://schemas.microsoft.com/office/drawing/2014/main" xmlns="" id="{9A84C70A-0C9B-99CE-7480-D10FF1AFB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538" y="157162"/>
            <a:ext cx="11972924" cy="65436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2BB357F-9305-8DF1-C7C9-4BB5D7938770}"/>
              </a:ext>
            </a:extLst>
          </p:cNvPr>
          <p:cNvSpPr txBox="1"/>
          <p:nvPr/>
        </p:nvSpPr>
        <p:spPr>
          <a:xfrm>
            <a:off x="2293034" y="225083"/>
            <a:ext cx="9108391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8800" dirty="0" smtClean="0">
                <a:solidFill>
                  <a:srgbClr val="7030A0"/>
                </a:solidFill>
              </a:rPr>
              <a:t>8 клас</a:t>
            </a:r>
          </a:p>
          <a:p>
            <a:r>
              <a:rPr lang="uk-UA" sz="8800" dirty="0" smtClean="0">
                <a:solidFill>
                  <a:srgbClr val="7030A0"/>
                </a:solidFill>
              </a:rPr>
              <a:t>«Усна</a:t>
            </a:r>
            <a:endParaRPr lang="uk-UA" sz="8800" dirty="0">
              <a:solidFill>
                <a:srgbClr val="7030A0"/>
              </a:solidFill>
            </a:endParaRPr>
          </a:p>
          <a:p>
            <a:r>
              <a:rPr lang="uk-UA" sz="8800" dirty="0">
                <a:solidFill>
                  <a:srgbClr val="7030A0"/>
                </a:solidFill>
              </a:rPr>
              <a:t>      народна  </a:t>
            </a:r>
          </a:p>
          <a:p>
            <a:r>
              <a:rPr lang="uk-UA" sz="8800" dirty="0">
                <a:solidFill>
                  <a:srgbClr val="7030A0"/>
                </a:solidFill>
              </a:rPr>
              <a:t>              творчість</a:t>
            </a:r>
            <a:r>
              <a:rPr lang="uk-UA" sz="8800" dirty="0" smtClean="0">
                <a:solidFill>
                  <a:srgbClr val="7030A0"/>
                </a:solidFill>
              </a:rPr>
              <a:t>»</a:t>
            </a:r>
          </a:p>
          <a:p>
            <a:r>
              <a:rPr lang="uk-UA" sz="3200" dirty="0" err="1" smtClean="0">
                <a:solidFill>
                  <a:srgbClr val="7030A0"/>
                </a:solidFill>
              </a:rPr>
              <a:t>Стрембицька</a:t>
            </a:r>
            <a:r>
              <a:rPr lang="uk-UA" sz="3200" dirty="0" smtClean="0">
                <a:solidFill>
                  <a:srgbClr val="7030A0"/>
                </a:solidFill>
              </a:rPr>
              <a:t> Л.А.</a:t>
            </a:r>
            <a:r>
              <a:rPr lang="uk-UA" sz="3200" dirty="0" smtClean="0">
                <a:solidFill>
                  <a:srgbClr val="7030A0"/>
                </a:solidFill>
              </a:rPr>
              <a:t>  </a:t>
            </a:r>
            <a:r>
              <a:rPr lang="uk-UA" sz="8800" dirty="0" smtClean="0">
                <a:solidFill>
                  <a:srgbClr val="7030A0"/>
                </a:solidFill>
              </a:rPr>
              <a:t>                      </a:t>
            </a:r>
            <a:endParaRPr lang="uk-UA" sz="8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3830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Зображення, що містить квітка&#10;&#10;Автоматично згенерований опис">
            <a:extLst>
              <a:ext uri="{FF2B5EF4-FFF2-40B4-BE49-F238E27FC236}">
                <a16:creationId xmlns:a16="http://schemas.microsoft.com/office/drawing/2014/main" xmlns="" id="{9A84C70A-0C9B-99CE-7480-D10FF1AFB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538" y="157162"/>
            <a:ext cx="11972924" cy="65436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2A0F270-EF9C-409D-9993-D50776A1E46A}"/>
              </a:ext>
            </a:extLst>
          </p:cNvPr>
          <p:cNvSpPr txBox="1"/>
          <p:nvPr/>
        </p:nvSpPr>
        <p:spPr>
          <a:xfrm>
            <a:off x="2396970" y="1371599"/>
            <a:ext cx="939257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i="1" dirty="0">
                <a:solidFill>
                  <a:srgbClr val="FFFF00"/>
                </a:solidFill>
              </a:rPr>
              <a:t>Боротьба добра зі злом</a:t>
            </a:r>
          </a:p>
          <a:p>
            <a:endParaRPr lang="uk-UA" sz="4400" i="1" dirty="0">
              <a:solidFill>
                <a:srgbClr val="FFFF00"/>
              </a:solidFill>
            </a:endParaRPr>
          </a:p>
          <a:p>
            <a:r>
              <a:rPr lang="uk-UA" sz="4400" i="1" dirty="0">
                <a:solidFill>
                  <a:srgbClr val="FFFF00"/>
                </a:solidFill>
              </a:rPr>
              <a:t>Боротьба розуму з тупістю</a:t>
            </a:r>
          </a:p>
          <a:p>
            <a:endParaRPr lang="uk-UA" sz="4400" i="1" dirty="0">
              <a:solidFill>
                <a:srgbClr val="FFFF00"/>
              </a:solidFill>
            </a:endParaRPr>
          </a:p>
          <a:p>
            <a:r>
              <a:rPr lang="uk-UA" sz="4400" i="1" dirty="0">
                <a:solidFill>
                  <a:srgbClr val="FFFF00"/>
                </a:solidFill>
              </a:rPr>
              <a:t>Боротьба справедливості з підлістю</a:t>
            </a:r>
          </a:p>
          <a:p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68EB4B-1796-901F-BE19-EC26210762EF}"/>
              </a:ext>
            </a:extLst>
          </p:cNvPr>
          <p:cNvSpPr txBox="1"/>
          <p:nvPr/>
        </p:nvSpPr>
        <p:spPr>
          <a:xfrm>
            <a:off x="4643021" y="541538"/>
            <a:ext cx="4731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i="1" dirty="0">
                <a:solidFill>
                  <a:srgbClr val="7030A0"/>
                </a:solidFill>
              </a:rPr>
              <a:t>ОСНОВНА ЧАСТИНА</a:t>
            </a:r>
          </a:p>
        </p:txBody>
      </p:sp>
      <p:pic>
        <p:nvPicPr>
          <p:cNvPr id="5" name="Picture 8" descr="15fn6">
            <a:extLst>
              <a:ext uri="{FF2B5EF4-FFF2-40B4-BE49-F238E27FC236}">
                <a16:creationId xmlns:a16="http://schemas.microsoft.com/office/drawing/2014/main" xmlns="" id="{C20E0CC3-1290-30E6-4BB2-4D89BB9F92F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04053" y="4002460"/>
            <a:ext cx="2078037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055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Зображення, що містить квітка&#10;&#10;Автоматично згенерований опис">
            <a:extLst>
              <a:ext uri="{FF2B5EF4-FFF2-40B4-BE49-F238E27FC236}">
                <a16:creationId xmlns:a16="http://schemas.microsoft.com/office/drawing/2014/main" xmlns="" id="{9A84C70A-0C9B-99CE-7480-D10FF1AFB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25549"/>
            <a:ext cx="11972924" cy="65436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A573876-0136-F930-36F9-A23573729E7C}"/>
              </a:ext>
            </a:extLst>
          </p:cNvPr>
          <p:cNvSpPr txBox="1"/>
          <p:nvPr/>
        </p:nvSpPr>
        <p:spPr>
          <a:xfrm>
            <a:off x="5598105" y="679678"/>
            <a:ext cx="3467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600" b="1" i="1" dirty="0">
                <a:solidFill>
                  <a:srgbClr val="7030A0"/>
                </a:solidFill>
              </a:rPr>
              <a:t>Герої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6FED64C-9AB4-8B4B-2009-80BA1AFB9E83}"/>
              </a:ext>
            </a:extLst>
          </p:cNvPr>
          <p:cNvSpPr txBox="1"/>
          <p:nvPr/>
        </p:nvSpPr>
        <p:spPr>
          <a:xfrm>
            <a:off x="2885243" y="2166152"/>
            <a:ext cx="2509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b="1" i="1" dirty="0">
                <a:solidFill>
                  <a:srgbClr val="7030A0"/>
                </a:solidFill>
              </a:rPr>
              <a:t>ПОЗИТИВНІ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A035122-63C8-31F9-7340-0FB0B19A7F0C}"/>
              </a:ext>
            </a:extLst>
          </p:cNvPr>
          <p:cNvSpPr txBox="1"/>
          <p:nvPr/>
        </p:nvSpPr>
        <p:spPr>
          <a:xfrm>
            <a:off x="7688063" y="2222421"/>
            <a:ext cx="3231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i="1" dirty="0">
                <a:solidFill>
                  <a:srgbClr val="7030A0"/>
                </a:solidFill>
              </a:rPr>
              <a:t>НЕГАТИВНІ</a:t>
            </a:r>
          </a:p>
        </p:txBody>
      </p:sp>
      <p:pic>
        <p:nvPicPr>
          <p:cNvPr id="6" name="Picture 15" descr="23123">
            <a:extLst>
              <a:ext uri="{FF2B5EF4-FFF2-40B4-BE49-F238E27FC236}">
                <a16:creationId xmlns:a16="http://schemas.microsoft.com/office/drawing/2014/main" xmlns="" id="{21E78172-8A7A-A25B-02A0-77AD9E49AB9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20577" y="3225646"/>
            <a:ext cx="2586038" cy="313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6" descr="26">
            <a:extLst>
              <a:ext uri="{FF2B5EF4-FFF2-40B4-BE49-F238E27FC236}">
                <a16:creationId xmlns:a16="http://schemas.microsoft.com/office/drawing/2014/main" xmlns="" id="{47BC88FC-B171-158C-5486-6EB29306B77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82524"/>
            <a:ext cx="542925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05021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Зображення, що містить квітка&#10;&#10;Автоматично згенерований опис">
            <a:extLst>
              <a:ext uri="{FF2B5EF4-FFF2-40B4-BE49-F238E27FC236}">
                <a16:creationId xmlns:a16="http://schemas.microsoft.com/office/drawing/2014/main" xmlns="" id="{9A84C70A-0C9B-99CE-7480-D10FF1AFB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538" y="157162"/>
            <a:ext cx="11972924" cy="65436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5745764-2AB2-75ED-9833-6C277478E6F1}"/>
              </a:ext>
            </a:extLst>
          </p:cNvPr>
          <p:cNvSpPr txBox="1"/>
          <p:nvPr/>
        </p:nvSpPr>
        <p:spPr>
          <a:xfrm>
            <a:off x="2556769" y="577048"/>
            <a:ext cx="707550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i="1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sz="3600" b="1" i="1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Скоромовки</a:t>
            </a:r>
            <a:r>
              <a:rPr lang="ru-RU" sz="28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ru-RU" sz="2800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коротка фраза з штучно </a:t>
            </a:r>
            <a:r>
              <a:rPr lang="ru-RU" sz="2800" b="0" i="0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ускладненою</a:t>
            </a:r>
            <a:r>
              <a:rPr lang="ru-RU" sz="2800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артикуляцією</a:t>
            </a:r>
            <a:r>
              <a:rPr lang="ru-RU" sz="2800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2800" b="0" i="0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що</a:t>
            </a:r>
            <a:r>
              <a:rPr lang="ru-RU" sz="2800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містить</a:t>
            </a:r>
            <a:r>
              <a:rPr lang="ru-RU" sz="2800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складні</a:t>
            </a:r>
            <a:r>
              <a:rPr lang="ru-RU" sz="2800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для </a:t>
            </a:r>
            <a:r>
              <a:rPr lang="ru-RU" sz="2800" b="0" i="0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вимови</a:t>
            </a:r>
            <a:r>
              <a:rPr lang="ru-RU" sz="2800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поєднання</a:t>
            </a:r>
            <a:r>
              <a:rPr lang="ru-RU" sz="2800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звуків</a:t>
            </a:r>
            <a:r>
              <a:rPr lang="ru-RU" sz="2800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. </a:t>
            </a:r>
            <a:endParaRPr lang="uk-UA" sz="2800" b="1" i="1" dirty="0">
              <a:solidFill>
                <a:srgbClr val="7030A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5111E32-199B-BB2F-5DEA-C6AC64FCF055}"/>
              </a:ext>
            </a:extLst>
          </p:cNvPr>
          <p:cNvSpPr txBox="1"/>
          <p:nvPr/>
        </p:nvSpPr>
        <p:spPr>
          <a:xfrm>
            <a:off x="2556769" y="2577596"/>
            <a:ext cx="71642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1" dirty="0" err="1">
                <a:solidFill>
                  <a:srgbClr val="C00000"/>
                </a:solidFill>
                <a:latin typeface="Montserrat" panose="00000500000000000000" pitchFamily="2" charset="-52"/>
              </a:rPr>
              <a:t>Д</a:t>
            </a:r>
            <a:r>
              <a:rPr lang="ru-RU" b="1" dirty="0" err="1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екілька</a:t>
            </a:r>
            <a:r>
              <a:rPr lang="ru-RU" b="1" dirty="0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 правил для вас, </a:t>
            </a:r>
            <a:r>
              <a:rPr lang="ru-RU" b="1" dirty="0" err="1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які</a:t>
            </a:r>
            <a:r>
              <a:rPr lang="ru-RU" b="1" dirty="0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1" dirty="0" err="1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допоможуть</a:t>
            </a:r>
            <a:r>
              <a:rPr lang="ru-RU" b="1" dirty="0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1" dirty="0" err="1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вивчити</a:t>
            </a:r>
            <a:r>
              <a:rPr lang="ru-RU" b="1" dirty="0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1" dirty="0" err="1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скоромовки</a:t>
            </a:r>
            <a:r>
              <a:rPr lang="ru-RU" dirty="0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ru-RU" b="0" dirty="0" err="1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Спочатку</a:t>
            </a:r>
            <a:r>
              <a:rPr lang="ru-RU" b="0" dirty="0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0" dirty="0" err="1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потрібно</a:t>
            </a:r>
            <a:r>
              <a:rPr lang="ru-RU" b="0" dirty="0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0" dirty="0" err="1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промовити</a:t>
            </a:r>
            <a:r>
              <a:rPr lang="ru-RU" b="0" dirty="0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0" dirty="0" err="1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скоромовку</a:t>
            </a:r>
            <a:r>
              <a:rPr lang="ru-RU" b="0" dirty="0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0" dirty="0" err="1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повільно</a:t>
            </a:r>
            <a:r>
              <a:rPr lang="ru-RU" b="0" dirty="0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 та </a:t>
            </a:r>
            <a:r>
              <a:rPr lang="ru-RU" b="0" dirty="0" err="1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чітко</a:t>
            </a:r>
            <a:r>
              <a:rPr lang="ru-RU" b="0" dirty="0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, практично по складах.</a:t>
            </a:r>
          </a:p>
          <a:p>
            <a:pPr algn="l">
              <a:buFont typeface="+mj-lt"/>
              <a:buAutoNum type="arabicPeriod"/>
            </a:pPr>
            <a:endParaRPr lang="ru-RU" b="0" dirty="0">
              <a:solidFill>
                <a:srgbClr val="C00000"/>
              </a:solidFill>
              <a:effectLst/>
              <a:latin typeface="Montserrat" panose="00000500000000000000" pitchFamily="2" charset="-52"/>
            </a:endParaRPr>
          </a:p>
          <a:p>
            <a:pPr algn="l">
              <a:buFont typeface="+mj-lt"/>
              <a:buAutoNum type="arabicPeriod"/>
            </a:pPr>
            <a:r>
              <a:rPr lang="ru-RU" b="0" dirty="0" err="1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Спробуйте</a:t>
            </a:r>
            <a:r>
              <a:rPr lang="ru-RU" b="0" dirty="0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0" dirty="0" err="1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промовити</a:t>
            </a:r>
            <a:r>
              <a:rPr lang="ru-RU" b="0" dirty="0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0" dirty="0" err="1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її</a:t>
            </a:r>
            <a:r>
              <a:rPr lang="ru-RU" b="0" dirty="0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 беззвучно.</a:t>
            </a:r>
          </a:p>
          <a:p>
            <a:pPr algn="l">
              <a:buFont typeface="+mj-lt"/>
              <a:buAutoNum type="arabicPeriod"/>
            </a:pPr>
            <a:endParaRPr lang="ru-RU" b="0" dirty="0">
              <a:solidFill>
                <a:srgbClr val="C00000"/>
              </a:solidFill>
              <a:effectLst/>
              <a:latin typeface="Montserrat" panose="00000500000000000000" pitchFamily="2" charset="-52"/>
            </a:endParaRPr>
          </a:p>
          <a:p>
            <a:pPr algn="l">
              <a:buFont typeface="+mj-lt"/>
              <a:buAutoNum type="arabicPeriod"/>
            </a:pPr>
            <a:r>
              <a:rPr lang="ru-RU" b="0" dirty="0" err="1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Проговоріть</a:t>
            </a:r>
            <a:r>
              <a:rPr lang="ru-RU" b="0" dirty="0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 текст </a:t>
            </a:r>
            <a:r>
              <a:rPr lang="ru-RU" b="0" dirty="0" err="1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пошепки</a:t>
            </a:r>
            <a:r>
              <a:rPr lang="ru-RU" b="0" dirty="0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. Не </a:t>
            </a:r>
            <a:r>
              <a:rPr lang="ru-RU" b="0" dirty="0" err="1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шиплячи</a:t>
            </a:r>
            <a:r>
              <a:rPr lang="ru-RU" b="0" dirty="0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, не тихо, а </a:t>
            </a:r>
            <a:r>
              <a:rPr lang="ru-RU" b="0" dirty="0" err="1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саме</a:t>
            </a:r>
            <a:r>
              <a:rPr lang="ru-RU" b="0" dirty="0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0" dirty="0" err="1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пошепки</a:t>
            </a:r>
            <a:r>
              <a:rPr lang="ru-RU" b="0" dirty="0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ru-RU" b="0" dirty="0">
              <a:solidFill>
                <a:srgbClr val="C00000"/>
              </a:solidFill>
              <a:effectLst/>
              <a:latin typeface="Montserrat" panose="00000500000000000000" pitchFamily="2" charset="-52"/>
            </a:endParaRPr>
          </a:p>
          <a:p>
            <a:pPr algn="l">
              <a:buFont typeface="+mj-lt"/>
              <a:buAutoNum type="arabicPeriod"/>
            </a:pPr>
            <a:r>
              <a:rPr lang="ru-RU" b="0" dirty="0" err="1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Скажіть</a:t>
            </a:r>
            <a:r>
              <a:rPr lang="ru-RU" b="0" dirty="0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0" dirty="0" err="1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скоромовку</a:t>
            </a:r>
            <a:r>
              <a:rPr lang="ru-RU" b="0" dirty="0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0" dirty="0" err="1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ще</a:t>
            </a:r>
            <a:r>
              <a:rPr lang="ru-RU" b="0" dirty="0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 раз, але </a:t>
            </a:r>
            <a:r>
              <a:rPr lang="ru-RU" b="0" dirty="0" err="1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вже</a:t>
            </a:r>
            <a:r>
              <a:rPr lang="ru-RU" b="0" dirty="0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0" dirty="0" err="1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використовуючи</a:t>
            </a:r>
            <a:r>
              <a:rPr lang="ru-RU" b="0" dirty="0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0" dirty="0" err="1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різні</a:t>
            </a:r>
            <a:r>
              <a:rPr lang="ru-RU" b="0" dirty="0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0" dirty="0" err="1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інтонації</a:t>
            </a:r>
            <a:r>
              <a:rPr lang="ru-RU" b="0" dirty="0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: </a:t>
            </a:r>
            <a:r>
              <a:rPr lang="ru-RU" b="0" dirty="0" err="1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від</a:t>
            </a:r>
            <a:r>
              <a:rPr lang="ru-RU" b="0" dirty="0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0" dirty="0" err="1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засудження</a:t>
            </a:r>
            <a:r>
              <a:rPr lang="ru-RU" b="0" dirty="0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 до </a:t>
            </a:r>
            <a:r>
              <a:rPr lang="ru-RU" b="0" dirty="0" err="1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співчуття</a:t>
            </a:r>
            <a:r>
              <a:rPr lang="ru-RU" b="0" dirty="0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, </a:t>
            </a:r>
            <a:r>
              <a:rPr lang="ru-RU" b="0" dirty="0" err="1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від</a:t>
            </a:r>
            <a:r>
              <a:rPr lang="ru-RU" b="0" dirty="0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0" dirty="0" err="1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усмішки</a:t>
            </a:r>
            <a:r>
              <a:rPr lang="ru-RU" b="0" dirty="0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 до </a:t>
            </a:r>
            <a:r>
              <a:rPr lang="ru-RU" b="0" dirty="0" err="1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роздратування</a:t>
            </a:r>
            <a:r>
              <a:rPr lang="ru-RU" b="0" dirty="0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ru-RU" b="0" dirty="0">
              <a:solidFill>
                <a:srgbClr val="C00000"/>
              </a:solidFill>
              <a:effectLst/>
              <a:latin typeface="Montserrat" panose="00000500000000000000" pitchFamily="2" charset="-52"/>
            </a:endParaRPr>
          </a:p>
          <a:p>
            <a:pPr algn="l">
              <a:buFont typeface="+mj-lt"/>
              <a:buAutoNum type="arabicPeriod"/>
            </a:pPr>
            <a:r>
              <a:rPr lang="ru-RU" b="0" dirty="0" err="1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Тепер</a:t>
            </a:r>
            <a:r>
              <a:rPr lang="ru-RU" b="0" dirty="0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0" dirty="0" err="1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потрібно</a:t>
            </a:r>
            <a:r>
              <a:rPr lang="ru-RU" b="0" dirty="0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0" dirty="0" err="1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вимовити</a:t>
            </a:r>
            <a:r>
              <a:rPr lang="ru-RU" b="0" dirty="0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0" dirty="0" err="1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скоромовку</a:t>
            </a:r>
            <a:r>
              <a:rPr lang="ru-RU" b="0" dirty="0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0" dirty="0" err="1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якнайшвидше</a:t>
            </a:r>
            <a:r>
              <a:rPr lang="ru-RU" b="0" dirty="0">
                <a:solidFill>
                  <a:srgbClr val="C00000"/>
                </a:solidFill>
                <a:effectLst/>
                <a:latin typeface="Montserrat" panose="00000500000000000000" pitchFamily="2" charset="-52"/>
              </a:rPr>
              <a:t>.</a:t>
            </a:r>
          </a:p>
          <a:p>
            <a:r>
              <a:rPr lang="ru-RU" dirty="0">
                <a:solidFill>
                  <a:srgbClr val="C00000"/>
                </a:solidFill>
              </a:rPr>
              <a:t/>
            </a:r>
            <a:br>
              <a:rPr lang="ru-RU" dirty="0">
                <a:solidFill>
                  <a:srgbClr val="C00000"/>
                </a:solidFill>
              </a:rPr>
            </a:br>
            <a:endParaRPr lang="uk-UA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8641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Зображення, що містить квітка&#10;&#10;Автоматично згенерований опис">
            <a:extLst>
              <a:ext uri="{FF2B5EF4-FFF2-40B4-BE49-F238E27FC236}">
                <a16:creationId xmlns:a16="http://schemas.microsoft.com/office/drawing/2014/main" xmlns="" id="{9A84C70A-0C9B-99CE-7480-D10FF1AFB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538" y="314325"/>
            <a:ext cx="11972924" cy="65436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A3F371F-8034-DD4E-3363-85FA6FFA1962}"/>
              </a:ext>
            </a:extLst>
          </p:cNvPr>
          <p:cNvSpPr txBox="1"/>
          <p:nvPr/>
        </p:nvSpPr>
        <p:spPr>
          <a:xfrm>
            <a:off x="2450239" y="1154098"/>
            <a:ext cx="830062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i="1" dirty="0">
                <a:solidFill>
                  <a:srgbClr val="FF0000"/>
                </a:solidFill>
                <a:latin typeface="arial" panose="020B0604020202020204" pitchFamily="34" charset="0"/>
              </a:rPr>
              <a:t>Загадка</a:t>
            </a:r>
            <a:r>
              <a:rPr lang="ru-RU" sz="2800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ru-RU" sz="2800" b="0" i="0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вислів</a:t>
            </a:r>
            <a:r>
              <a:rPr lang="ru-RU" sz="2800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розповідного</a:t>
            </a:r>
            <a:r>
              <a:rPr lang="ru-RU" sz="2800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або</a:t>
            </a:r>
            <a:r>
              <a:rPr lang="ru-RU" sz="2800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питального</a:t>
            </a:r>
            <a:r>
              <a:rPr lang="ru-RU" sz="2800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характеру, </a:t>
            </a:r>
            <a:r>
              <a:rPr lang="ru-RU" sz="2800" b="0" i="0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що</a:t>
            </a:r>
            <a:r>
              <a:rPr lang="ru-RU" sz="2800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потребує</a:t>
            </a:r>
            <a:r>
              <a:rPr lang="ru-RU" sz="2800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відгадки</a:t>
            </a:r>
            <a:r>
              <a:rPr lang="ru-RU" sz="4000" dirty="0">
                <a:solidFill>
                  <a:srgbClr val="4D5156"/>
                </a:solidFill>
                <a:latin typeface="arial" panose="020B0604020202020204" pitchFamily="34" charset="0"/>
              </a:rPr>
              <a:t>.</a:t>
            </a:r>
            <a:endParaRPr lang="uk-UA" sz="4000" b="1" i="1" dirty="0">
              <a:solidFill>
                <a:srgbClr val="FF0000"/>
              </a:solidFill>
            </a:endParaRPr>
          </a:p>
        </p:txBody>
      </p:sp>
      <p:pic>
        <p:nvPicPr>
          <p:cNvPr id="5" name="Рисунок 4" descr="Зображення, що містить текст, ряд, жовтий&#10;&#10;Автоматично згенерований опис">
            <a:extLst>
              <a:ext uri="{FF2B5EF4-FFF2-40B4-BE49-F238E27FC236}">
                <a16:creationId xmlns:a16="http://schemas.microsoft.com/office/drawing/2014/main" xmlns="" id="{E102C848-FFB5-1A71-2FAC-75CCDA5D75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11741" y="2685124"/>
            <a:ext cx="6838950" cy="3267075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xmlns="" val="1635800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Зображення, що містить квітка&#10;&#10;Автоматично згенерований опис">
            <a:extLst>
              <a:ext uri="{FF2B5EF4-FFF2-40B4-BE49-F238E27FC236}">
                <a16:creationId xmlns:a16="http://schemas.microsoft.com/office/drawing/2014/main" xmlns="" id="{9A84C70A-0C9B-99CE-7480-D10FF1AFB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538" y="0"/>
            <a:ext cx="11972924" cy="65436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9A4A8C7-14A9-D79F-7BCC-EE207922FC3A}"/>
              </a:ext>
            </a:extLst>
          </p:cNvPr>
          <p:cNvSpPr txBox="1"/>
          <p:nvPr/>
        </p:nvSpPr>
        <p:spPr>
          <a:xfrm>
            <a:off x="4412202" y="506027"/>
            <a:ext cx="4400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b="1" i="1" dirty="0">
                <a:solidFill>
                  <a:srgbClr val="C00000"/>
                </a:solidFill>
              </a:rPr>
              <a:t>«Придумай загадку</a:t>
            </a:r>
            <a:r>
              <a:rPr lang="uk-UA" sz="3600" dirty="0">
                <a:solidFill>
                  <a:srgbClr val="C00000"/>
                </a:solidFill>
              </a:rPr>
              <a:t>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5E169E3-B523-9A05-9892-A1731860DD66}"/>
              </a:ext>
            </a:extLst>
          </p:cNvPr>
          <p:cNvSpPr txBox="1"/>
          <p:nvPr/>
        </p:nvSpPr>
        <p:spPr>
          <a:xfrm>
            <a:off x="2787587" y="2073792"/>
            <a:ext cx="51579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______________маленька,</a:t>
            </a:r>
          </a:p>
          <a:p>
            <a:r>
              <a:rPr lang="uk-UA" dirty="0"/>
              <a:t>______________руденька,</a:t>
            </a:r>
          </a:p>
          <a:p>
            <a:r>
              <a:rPr lang="uk-UA" dirty="0"/>
              <a:t>______________стрибає,</a:t>
            </a:r>
          </a:p>
          <a:p>
            <a:r>
              <a:rPr lang="uk-UA" dirty="0"/>
              <a:t>______________збирає,</a:t>
            </a:r>
          </a:p>
          <a:p>
            <a:r>
              <a:rPr lang="uk-UA" dirty="0"/>
              <a:t>______________ховає.</a:t>
            </a:r>
          </a:p>
        </p:txBody>
      </p:sp>
      <p:pic>
        <p:nvPicPr>
          <p:cNvPr id="7" name="Рисунок 6" descr="Зображення, що містить картинки, мультфільм, ілюстрація&#10;&#10;Автоматично згенерований опис">
            <a:extLst>
              <a:ext uri="{FF2B5EF4-FFF2-40B4-BE49-F238E27FC236}">
                <a16:creationId xmlns:a16="http://schemas.microsoft.com/office/drawing/2014/main" xmlns="" id="{AC6BA1A3-519A-CC43-7B6B-B2582B2D6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23426" y="3979730"/>
            <a:ext cx="2143125" cy="2143125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AEB02C1-0E10-A6E6-06C2-E442E5B9D92C}"/>
              </a:ext>
            </a:extLst>
          </p:cNvPr>
          <p:cNvSpPr txBox="1"/>
          <p:nvPr/>
        </p:nvSpPr>
        <p:spPr>
          <a:xfrm>
            <a:off x="6995604" y="2073792"/>
            <a:ext cx="3506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______________звірок,</a:t>
            </a:r>
          </a:p>
          <a:p>
            <a:r>
              <a:rPr lang="uk-UA" dirty="0"/>
              <a:t>______________клубок,</a:t>
            </a:r>
          </a:p>
          <a:p>
            <a:r>
              <a:rPr lang="uk-UA" dirty="0"/>
              <a:t>______________стирчать,</a:t>
            </a:r>
          </a:p>
          <a:p>
            <a:r>
              <a:rPr lang="uk-UA" dirty="0"/>
              <a:t>______________не </a:t>
            </a:r>
            <a:r>
              <a:rPr lang="uk-UA" dirty="0" err="1"/>
              <a:t>взять</a:t>
            </a:r>
            <a:r>
              <a:rPr lang="uk-UA" dirty="0"/>
              <a:t>.</a:t>
            </a:r>
          </a:p>
          <a:p>
            <a:r>
              <a:rPr lang="uk-UA" dirty="0"/>
              <a:t>______________грибочки,</a:t>
            </a:r>
          </a:p>
          <a:p>
            <a:r>
              <a:rPr lang="uk-UA" dirty="0"/>
              <a:t>______________листочки.</a:t>
            </a:r>
          </a:p>
        </p:txBody>
      </p:sp>
      <p:pic>
        <p:nvPicPr>
          <p:cNvPr id="11" name="Рисунок 10" descr="Зображення, що містить картинки, мультфільм&#10;&#10;Автоматично згенерований опис">
            <a:extLst>
              <a:ext uri="{FF2B5EF4-FFF2-40B4-BE49-F238E27FC236}">
                <a16:creationId xmlns:a16="http://schemas.microsoft.com/office/drawing/2014/main" xmlns="" id="{AF91252C-C57B-4379-8D2E-71F6389793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4924" y="3923061"/>
            <a:ext cx="2314575" cy="1971675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xmlns="" val="2368990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Зображення, що містить квітка&#10;&#10;Автоматично згенерований опис">
            <a:extLst>
              <a:ext uri="{FF2B5EF4-FFF2-40B4-BE49-F238E27FC236}">
                <a16:creationId xmlns:a16="http://schemas.microsoft.com/office/drawing/2014/main" xmlns="" id="{9A84C70A-0C9B-99CE-7480-D10FF1AFB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538" y="130528"/>
            <a:ext cx="11972924" cy="65436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72C8209-2E7E-6863-B8EF-0EE857723A25}"/>
              </a:ext>
            </a:extLst>
          </p:cNvPr>
          <p:cNvSpPr txBox="1"/>
          <p:nvPr/>
        </p:nvSpPr>
        <p:spPr>
          <a:xfrm>
            <a:off x="2228295" y="612559"/>
            <a:ext cx="946445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b="1" i="1" dirty="0">
                <a:solidFill>
                  <a:srgbClr val="FF0000"/>
                </a:solidFill>
              </a:rPr>
              <a:t>Прислів’я</a:t>
            </a:r>
            <a:r>
              <a:rPr lang="uk-UA" sz="4000" b="1" i="1" dirty="0">
                <a:solidFill>
                  <a:srgbClr val="7030A0"/>
                </a:solidFill>
              </a:rPr>
              <a:t>-</a:t>
            </a:r>
            <a:r>
              <a:rPr lang="ru-RU" sz="2800" b="0" i="0" dirty="0" err="1">
                <a:solidFill>
                  <a:srgbClr val="7030A0"/>
                </a:solidFill>
                <a:effectLst/>
                <a:latin typeface="Google Sans"/>
              </a:rPr>
              <a:t>це</a:t>
            </a:r>
            <a:r>
              <a:rPr lang="ru-RU" sz="2800" b="0" i="0" dirty="0">
                <a:solidFill>
                  <a:srgbClr val="7030A0"/>
                </a:solidFill>
                <a:effectLst/>
                <a:latin typeface="Google Sans"/>
              </a:rPr>
              <a:t> короткий </a:t>
            </a:r>
            <a:r>
              <a:rPr lang="ru-RU" sz="2800" b="0" i="0" dirty="0" err="1">
                <a:solidFill>
                  <a:srgbClr val="7030A0"/>
                </a:solidFill>
                <a:effectLst/>
                <a:latin typeface="Google Sans"/>
              </a:rPr>
              <a:t>влучний</a:t>
            </a:r>
            <a:r>
              <a:rPr lang="ru-RU" sz="2800" b="0" i="0" dirty="0">
                <a:solidFill>
                  <a:srgbClr val="7030A0"/>
                </a:solidFill>
                <a:effectLst/>
                <a:latin typeface="Google Sans"/>
              </a:rPr>
              <a:t> </a:t>
            </a:r>
            <a:r>
              <a:rPr lang="ru-RU" sz="2800" b="0" i="0" dirty="0" err="1">
                <a:solidFill>
                  <a:srgbClr val="7030A0"/>
                </a:solidFill>
                <a:effectLst/>
                <a:latin typeface="Google Sans"/>
              </a:rPr>
              <a:t>вислів</a:t>
            </a:r>
            <a:r>
              <a:rPr lang="ru-RU" sz="2800" b="0" i="0" dirty="0">
                <a:solidFill>
                  <a:srgbClr val="7030A0"/>
                </a:solidFill>
                <a:effectLst/>
                <a:latin typeface="Google Sans"/>
              </a:rPr>
              <a:t>, </a:t>
            </a:r>
            <a:r>
              <a:rPr lang="ru-RU" sz="2800" b="0" i="0" dirty="0" err="1">
                <a:solidFill>
                  <a:srgbClr val="7030A0"/>
                </a:solidFill>
                <a:effectLst/>
                <a:latin typeface="Google Sans"/>
              </a:rPr>
              <a:t>який</a:t>
            </a:r>
            <a:r>
              <a:rPr lang="ru-RU" sz="2800" b="0" i="0" dirty="0">
                <a:solidFill>
                  <a:srgbClr val="7030A0"/>
                </a:solidFill>
                <a:effectLst/>
                <a:latin typeface="Google Sans"/>
              </a:rPr>
              <a:t> </a:t>
            </a:r>
            <a:r>
              <a:rPr lang="ru-RU" sz="2800" b="0" i="0" dirty="0" err="1">
                <a:solidFill>
                  <a:srgbClr val="7030A0"/>
                </a:solidFill>
                <a:effectLst/>
                <a:latin typeface="Google Sans"/>
              </a:rPr>
              <a:t>уміщує</a:t>
            </a:r>
            <a:r>
              <a:rPr lang="ru-RU" sz="2800" b="0" i="0" dirty="0">
                <a:solidFill>
                  <a:srgbClr val="7030A0"/>
                </a:solidFill>
                <a:effectLst/>
                <a:latin typeface="Google Sans"/>
              </a:rPr>
              <a:t> в </a:t>
            </a:r>
          </a:p>
          <a:p>
            <a:r>
              <a:rPr lang="ru-RU" sz="2800" b="0" i="0" dirty="0" err="1">
                <a:solidFill>
                  <a:srgbClr val="7030A0"/>
                </a:solidFill>
                <a:effectLst/>
                <a:latin typeface="Google Sans"/>
              </a:rPr>
              <a:t>собі</a:t>
            </a:r>
            <a:r>
              <a:rPr lang="ru-RU" sz="2800" b="0" i="0" dirty="0">
                <a:solidFill>
                  <a:srgbClr val="7030A0"/>
                </a:solidFill>
                <a:effectLst/>
                <a:latin typeface="Google Sans"/>
              </a:rPr>
              <a:t> </a:t>
            </a:r>
            <a:r>
              <a:rPr lang="ru-RU" sz="2800" b="0" i="0" dirty="0" err="1">
                <a:solidFill>
                  <a:srgbClr val="7030A0"/>
                </a:solidFill>
                <a:effectLst/>
                <a:latin typeface="Google Sans"/>
              </a:rPr>
              <a:t>оцінку</a:t>
            </a:r>
            <a:r>
              <a:rPr lang="ru-RU" sz="2800" b="0" i="0" dirty="0">
                <a:solidFill>
                  <a:srgbClr val="7030A0"/>
                </a:solidFill>
                <a:effectLst/>
                <a:latin typeface="Google Sans"/>
              </a:rPr>
              <a:t> </a:t>
            </a:r>
            <a:r>
              <a:rPr lang="ru-RU" sz="2800" b="0" i="0" dirty="0" err="1">
                <a:solidFill>
                  <a:srgbClr val="7030A0"/>
                </a:solidFill>
                <a:effectLst/>
                <a:latin typeface="Google Sans"/>
              </a:rPr>
              <a:t>подій</a:t>
            </a:r>
            <a:r>
              <a:rPr lang="ru-RU" sz="2800" b="0" i="0" dirty="0">
                <a:solidFill>
                  <a:srgbClr val="7030A0"/>
                </a:solidFill>
                <a:effectLst/>
                <a:latin typeface="Google Sans"/>
              </a:rPr>
              <a:t>, </a:t>
            </a:r>
            <a:r>
              <a:rPr lang="ru-RU" sz="2800" b="0" i="0" dirty="0" err="1">
                <a:solidFill>
                  <a:srgbClr val="7030A0"/>
                </a:solidFill>
                <a:effectLst/>
                <a:latin typeface="Google Sans"/>
              </a:rPr>
              <a:t>якостей</a:t>
            </a:r>
            <a:r>
              <a:rPr lang="ru-RU" sz="2800" b="0" i="0" dirty="0">
                <a:solidFill>
                  <a:srgbClr val="7030A0"/>
                </a:solidFill>
                <a:effectLst/>
                <a:latin typeface="Google Sans"/>
              </a:rPr>
              <a:t> і рис характеру людей, </a:t>
            </a:r>
            <a:r>
              <a:rPr lang="ru-RU" sz="2800" b="0" i="0" dirty="0" err="1">
                <a:solidFill>
                  <a:srgbClr val="7030A0"/>
                </a:solidFill>
                <a:effectLst/>
                <a:latin typeface="Google Sans"/>
              </a:rPr>
              <a:t>повчання</a:t>
            </a:r>
            <a:r>
              <a:rPr lang="ru-RU" sz="2800" b="0" i="0" dirty="0">
                <a:solidFill>
                  <a:srgbClr val="7030A0"/>
                </a:solidFill>
                <a:effectLst/>
                <a:latin typeface="Google Sans"/>
              </a:rPr>
              <a:t>.</a:t>
            </a:r>
            <a:endParaRPr lang="uk-UA" sz="2800" b="1" i="1" dirty="0">
              <a:solidFill>
                <a:srgbClr val="7030A0"/>
              </a:solidFill>
            </a:endParaRPr>
          </a:p>
          <a:p>
            <a:endParaRPr lang="uk-UA" sz="4000" b="1" i="1" dirty="0">
              <a:solidFill>
                <a:srgbClr val="7030A0"/>
              </a:solidFill>
            </a:endParaRPr>
          </a:p>
          <a:p>
            <a:r>
              <a:rPr lang="uk-UA" sz="4000" b="1" i="1" dirty="0">
                <a:solidFill>
                  <a:srgbClr val="FF0000"/>
                </a:solidFill>
              </a:rPr>
              <a:t> Приказки</a:t>
            </a:r>
            <a:r>
              <a:rPr lang="uk-UA" sz="4000" b="1" i="1" dirty="0">
                <a:solidFill>
                  <a:srgbClr val="7030A0"/>
                </a:solidFill>
              </a:rPr>
              <a:t>-</a:t>
            </a:r>
            <a:r>
              <a:rPr lang="ru-RU" sz="2800" b="0" i="0" dirty="0" err="1">
                <a:solidFill>
                  <a:srgbClr val="7030A0"/>
                </a:solidFill>
                <a:effectLst/>
                <a:latin typeface="Google Sans"/>
              </a:rPr>
              <a:t>стислий</a:t>
            </a:r>
            <a:r>
              <a:rPr lang="ru-RU" sz="2800" b="0" i="0" dirty="0">
                <a:solidFill>
                  <a:srgbClr val="7030A0"/>
                </a:solidFill>
                <a:effectLst/>
                <a:latin typeface="Google Sans"/>
              </a:rPr>
              <a:t> </a:t>
            </a:r>
            <a:r>
              <a:rPr lang="ru-RU" sz="2800" b="0" i="0" dirty="0" err="1">
                <a:solidFill>
                  <a:srgbClr val="7030A0"/>
                </a:solidFill>
                <a:effectLst/>
                <a:latin typeface="Google Sans"/>
              </a:rPr>
              <a:t>крилатий</a:t>
            </a:r>
            <a:r>
              <a:rPr lang="ru-RU" sz="2800" b="0" i="0" dirty="0">
                <a:solidFill>
                  <a:srgbClr val="7030A0"/>
                </a:solidFill>
                <a:effectLst/>
                <a:latin typeface="Google Sans"/>
              </a:rPr>
              <a:t> </a:t>
            </a:r>
            <a:r>
              <a:rPr lang="ru-RU" sz="2800" b="0" i="0" dirty="0" err="1">
                <a:solidFill>
                  <a:srgbClr val="7030A0"/>
                </a:solidFill>
                <a:effectLst/>
                <a:latin typeface="Google Sans"/>
              </a:rPr>
              <a:t>вислів,близький</a:t>
            </a:r>
            <a:r>
              <a:rPr lang="ru-RU" sz="2800" b="0" i="0" dirty="0">
                <a:solidFill>
                  <a:srgbClr val="7030A0"/>
                </a:solidFill>
                <a:effectLst/>
                <a:latin typeface="Google Sans"/>
              </a:rPr>
              <a:t> до </a:t>
            </a:r>
          </a:p>
          <a:p>
            <a:r>
              <a:rPr lang="ru-RU" sz="2800" b="0" i="0" dirty="0" err="1">
                <a:solidFill>
                  <a:srgbClr val="7030A0"/>
                </a:solidFill>
                <a:effectLst/>
                <a:latin typeface="Google Sans"/>
              </a:rPr>
              <a:t>прислів'я</a:t>
            </a:r>
            <a:r>
              <a:rPr lang="ru-RU" sz="2800" b="0" i="0" dirty="0">
                <a:solidFill>
                  <a:srgbClr val="7030A0"/>
                </a:solidFill>
                <a:effectLst/>
                <a:latin typeface="Google Sans"/>
              </a:rPr>
              <a:t>, але без </a:t>
            </a:r>
            <a:r>
              <a:rPr lang="ru-RU" sz="2800" b="0" i="0" dirty="0" err="1">
                <a:solidFill>
                  <a:srgbClr val="7030A0"/>
                </a:solidFill>
                <a:effectLst/>
                <a:latin typeface="Google Sans"/>
              </a:rPr>
              <a:t>повчального</a:t>
            </a:r>
            <a:r>
              <a:rPr lang="ru-RU" sz="2800" b="0" i="0" dirty="0">
                <a:solidFill>
                  <a:srgbClr val="7030A0"/>
                </a:solidFill>
                <a:effectLst/>
                <a:latin typeface="Google Sans"/>
              </a:rPr>
              <a:t> </a:t>
            </a:r>
            <a:r>
              <a:rPr lang="ru-RU" sz="2800" b="0" i="0" dirty="0" err="1">
                <a:solidFill>
                  <a:srgbClr val="7030A0"/>
                </a:solidFill>
                <a:effectLst/>
                <a:latin typeface="Google Sans"/>
              </a:rPr>
              <a:t>значення</a:t>
            </a:r>
            <a:r>
              <a:rPr lang="ru-RU" sz="2800" b="0" i="0" dirty="0">
                <a:solidFill>
                  <a:srgbClr val="7030A0"/>
                </a:solidFill>
                <a:effectLst/>
                <a:latin typeface="Google Sans"/>
              </a:rPr>
              <a:t>. </a:t>
            </a:r>
            <a:r>
              <a:rPr lang="ru-RU" sz="2800" b="0" i="0" dirty="0" err="1">
                <a:solidFill>
                  <a:srgbClr val="7030A0"/>
                </a:solidFill>
                <a:effectLst/>
                <a:latin typeface="Google Sans"/>
              </a:rPr>
              <a:t>Іноді</a:t>
            </a:r>
            <a:r>
              <a:rPr lang="ru-RU" sz="2800" b="0" i="0" dirty="0">
                <a:solidFill>
                  <a:srgbClr val="7030A0"/>
                </a:solidFill>
                <a:effectLst/>
                <a:latin typeface="Google Sans"/>
              </a:rPr>
              <a:t> </a:t>
            </a:r>
            <a:r>
              <a:rPr lang="ru-RU" sz="2800" b="0" i="0" dirty="0" err="1">
                <a:solidFill>
                  <a:srgbClr val="7030A0"/>
                </a:solidFill>
                <a:effectLst/>
                <a:latin typeface="Google Sans"/>
              </a:rPr>
              <a:t>це</a:t>
            </a:r>
            <a:r>
              <a:rPr lang="ru-RU" sz="2800" b="0" i="0" dirty="0">
                <a:solidFill>
                  <a:srgbClr val="7030A0"/>
                </a:solidFill>
                <a:effectLst/>
                <a:latin typeface="Google Sans"/>
              </a:rPr>
              <a:t> </a:t>
            </a:r>
            <a:r>
              <a:rPr lang="ru-RU" sz="2800" b="0" i="0" dirty="0" err="1">
                <a:solidFill>
                  <a:srgbClr val="7030A0"/>
                </a:solidFill>
                <a:effectLst/>
                <a:latin typeface="Google Sans"/>
              </a:rPr>
              <a:t>укорочене</a:t>
            </a:r>
            <a:endParaRPr lang="ru-RU" sz="2800" b="0" i="0" dirty="0">
              <a:solidFill>
                <a:srgbClr val="7030A0"/>
              </a:solidFill>
              <a:effectLst/>
              <a:latin typeface="Google Sans"/>
            </a:endParaRPr>
          </a:p>
          <a:p>
            <a:r>
              <a:rPr lang="ru-RU" sz="2800" b="0" i="0" dirty="0">
                <a:solidFill>
                  <a:srgbClr val="7030A0"/>
                </a:solidFill>
                <a:effectLst/>
                <a:latin typeface="Google Sans"/>
              </a:rPr>
              <a:t> </a:t>
            </a:r>
            <a:r>
              <a:rPr lang="ru-RU" sz="2800" b="0" i="0" dirty="0" err="1">
                <a:solidFill>
                  <a:srgbClr val="7030A0"/>
                </a:solidFill>
                <a:effectLst/>
                <a:latin typeface="Google Sans"/>
              </a:rPr>
              <a:t>прислів'я</a:t>
            </a:r>
            <a:r>
              <a:rPr lang="ru-RU" sz="4000" b="0" i="0" dirty="0">
                <a:solidFill>
                  <a:srgbClr val="7030A0"/>
                </a:solidFill>
                <a:effectLst/>
                <a:latin typeface="Google Sans"/>
              </a:rPr>
              <a:t>.</a:t>
            </a:r>
            <a:endParaRPr lang="uk-UA" sz="4000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9641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Зображення, що містить квітка&#10;&#10;Автоматично згенерований опис">
            <a:extLst>
              <a:ext uri="{FF2B5EF4-FFF2-40B4-BE49-F238E27FC236}">
                <a16:creationId xmlns:a16="http://schemas.microsoft.com/office/drawing/2014/main" xmlns="" id="{9A84C70A-0C9B-99CE-7480-D10FF1AFB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538" y="157162"/>
            <a:ext cx="11972924" cy="65436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3585BF7-A0F4-B0AE-92D5-ADF187F902F8}"/>
              </a:ext>
            </a:extLst>
          </p:cNvPr>
          <p:cNvSpPr txBox="1"/>
          <p:nvPr/>
        </p:nvSpPr>
        <p:spPr>
          <a:xfrm>
            <a:off x="4793940" y="727969"/>
            <a:ext cx="4705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b="1" i="1" dirty="0">
                <a:solidFill>
                  <a:srgbClr val="C00000"/>
                </a:solidFill>
              </a:rPr>
              <a:t>«Плутанина»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AB55407-8B7B-9D16-8B32-496233087CD7}"/>
              </a:ext>
            </a:extLst>
          </p:cNvPr>
          <p:cNvSpPr txBox="1"/>
          <p:nvPr/>
        </p:nvSpPr>
        <p:spPr>
          <a:xfrm>
            <a:off x="2681055" y="1997475"/>
            <a:ext cx="82207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solidFill>
                  <a:srgbClr val="7030A0"/>
                </a:solidFill>
              </a:rPr>
              <a:t>Вік живи-вік трудись.</a:t>
            </a:r>
          </a:p>
          <a:p>
            <a:endParaRPr lang="uk-UA" sz="3600" dirty="0">
              <a:solidFill>
                <a:srgbClr val="7030A0"/>
              </a:solidFill>
            </a:endParaRPr>
          </a:p>
          <a:p>
            <a:r>
              <a:rPr lang="uk-UA" sz="3600" dirty="0">
                <a:solidFill>
                  <a:srgbClr val="7030A0"/>
                </a:solidFill>
              </a:rPr>
              <a:t>Хто багато читає , той мало знає.</a:t>
            </a:r>
          </a:p>
          <a:p>
            <a:endParaRPr lang="uk-UA" sz="3600" dirty="0">
              <a:solidFill>
                <a:srgbClr val="7030A0"/>
              </a:solidFill>
            </a:endParaRPr>
          </a:p>
          <a:p>
            <a:r>
              <a:rPr lang="uk-UA" sz="3600" dirty="0">
                <a:solidFill>
                  <a:srgbClr val="7030A0"/>
                </a:solidFill>
              </a:rPr>
              <a:t>Хочеш більше знати , треба більше спати</a:t>
            </a:r>
            <a:r>
              <a:rPr lang="uk-UA" dirty="0"/>
              <a:t>.</a:t>
            </a:r>
          </a:p>
        </p:txBody>
      </p:sp>
      <p:cxnSp>
        <p:nvCxnSpPr>
          <p:cNvPr id="7" name="Пряма сполучна лінія 6">
            <a:extLst>
              <a:ext uri="{FF2B5EF4-FFF2-40B4-BE49-F238E27FC236}">
                <a16:creationId xmlns:a16="http://schemas.microsoft.com/office/drawing/2014/main" xmlns="" id="{B6074476-DD81-72B0-84FC-86E4F0402FFF}"/>
              </a:ext>
            </a:extLst>
          </p:cNvPr>
          <p:cNvCxnSpPr>
            <a:cxnSpLocks/>
          </p:cNvCxnSpPr>
          <p:nvPr/>
        </p:nvCxnSpPr>
        <p:spPr>
          <a:xfrm flipH="1">
            <a:off x="5237825" y="2618913"/>
            <a:ext cx="15092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 сполучна лінія 12">
            <a:extLst>
              <a:ext uri="{FF2B5EF4-FFF2-40B4-BE49-F238E27FC236}">
                <a16:creationId xmlns:a16="http://schemas.microsoft.com/office/drawing/2014/main" xmlns="" id="{306EFD01-0958-EFB4-D27A-378238E0E3F2}"/>
              </a:ext>
            </a:extLst>
          </p:cNvPr>
          <p:cNvCxnSpPr>
            <a:cxnSpLocks/>
          </p:cNvCxnSpPr>
          <p:nvPr/>
        </p:nvCxnSpPr>
        <p:spPr>
          <a:xfrm>
            <a:off x="6747029" y="3764133"/>
            <a:ext cx="113634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 сполучна лінія 16">
            <a:extLst>
              <a:ext uri="{FF2B5EF4-FFF2-40B4-BE49-F238E27FC236}">
                <a16:creationId xmlns:a16="http://schemas.microsoft.com/office/drawing/2014/main" xmlns="" id="{233912B1-E31E-81EA-5568-43AC8068C0F2}"/>
              </a:ext>
            </a:extLst>
          </p:cNvPr>
          <p:cNvCxnSpPr>
            <a:cxnSpLocks/>
          </p:cNvCxnSpPr>
          <p:nvPr/>
        </p:nvCxnSpPr>
        <p:spPr>
          <a:xfrm>
            <a:off x="8016536" y="4785064"/>
            <a:ext cx="126062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58244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Зображення, що містить квітка&#10;&#10;Автоматично згенерований опис">
            <a:extLst>
              <a:ext uri="{FF2B5EF4-FFF2-40B4-BE49-F238E27FC236}">
                <a16:creationId xmlns:a16="http://schemas.microsoft.com/office/drawing/2014/main" xmlns="" id="{9A84C70A-0C9B-99CE-7480-D10FF1AFB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538" y="0"/>
            <a:ext cx="11972924" cy="65436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DE2A063-078B-E0ED-750F-F560CDFD0CD5}"/>
              </a:ext>
            </a:extLst>
          </p:cNvPr>
          <p:cNvSpPr txBox="1"/>
          <p:nvPr/>
        </p:nvSpPr>
        <p:spPr>
          <a:xfrm>
            <a:off x="2211975" y="461604"/>
            <a:ext cx="9404754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uk-UA" sz="4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Лічилки</a:t>
            </a:r>
            <a:r>
              <a:rPr lang="uk-UA" sz="28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uk-UA" sz="2800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невеликий віршований твір, зазвичай дитячий, </a:t>
            </a:r>
          </a:p>
          <a:p>
            <a:pPr algn="l"/>
            <a:r>
              <a:rPr lang="uk-UA" sz="2800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яким визначається роль і місце у колективній</a:t>
            </a:r>
          </a:p>
          <a:p>
            <a:pPr algn="l"/>
            <a:r>
              <a:rPr lang="uk-UA" sz="2800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грі кожного учасника.</a:t>
            </a:r>
          </a:p>
          <a:p>
            <a:r>
              <a:rPr lang="uk-UA" sz="4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sz="4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4000" b="1" i="1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5" name="Рисунок 4" descr="Зображення, що містить ескіз, ілюстрація, Мультфільм, малюнок&#10;&#10;Автоматично згенерований опис">
            <a:extLst>
              <a:ext uri="{FF2B5EF4-FFF2-40B4-BE49-F238E27FC236}">
                <a16:creationId xmlns:a16="http://schemas.microsoft.com/office/drawing/2014/main" xmlns="" id="{4179A396-F62D-EA84-9C12-A5650DF62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48772" y="2032245"/>
            <a:ext cx="3819525" cy="3971925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xmlns="" val="3444519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Зображення, що містить квітка&#10;&#10;Автоматично згенерований опис">
            <a:extLst>
              <a:ext uri="{FF2B5EF4-FFF2-40B4-BE49-F238E27FC236}">
                <a16:creationId xmlns:a16="http://schemas.microsoft.com/office/drawing/2014/main" xmlns="" id="{9A84C70A-0C9B-99CE-7480-D10FF1AFB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538" y="148284"/>
            <a:ext cx="11972924" cy="65436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27961B4-6523-6082-1459-D35C7E5C6869}"/>
              </a:ext>
            </a:extLst>
          </p:cNvPr>
          <p:cNvSpPr txBox="1"/>
          <p:nvPr/>
        </p:nvSpPr>
        <p:spPr>
          <a:xfrm>
            <a:off x="3500715" y="259339"/>
            <a:ext cx="8265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b="1" i="1" dirty="0">
                <a:solidFill>
                  <a:srgbClr val="FF0000"/>
                </a:solidFill>
              </a:rPr>
              <a:t>Українські народні пісні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00A600C-1959-E216-7805-09EAE149CBB5}"/>
              </a:ext>
            </a:extLst>
          </p:cNvPr>
          <p:cNvSpPr txBox="1"/>
          <p:nvPr/>
        </p:nvSpPr>
        <p:spPr>
          <a:xfrm>
            <a:off x="2308196" y="3829637"/>
            <a:ext cx="84249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uk-UA" b="1" i="1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Всесвітньо-культурне значення української народної пісні.</a:t>
            </a:r>
          </a:p>
          <a:p>
            <a:pPr algn="l"/>
            <a:r>
              <a:rPr lang="uk-UA" i="1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Фольклористи підрахували, що досі було записано понад півмільйона українських народних пісень. З них опубліковано лише неповних десять відсотків, найбільше у </a:t>
            </a:r>
            <a:r>
              <a:rPr lang="uk-UA" i="1" dirty="0" err="1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п'ятдесятитомнику</a:t>
            </a:r>
            <a:r>
              <a:rPr lang="uk-UA" i="1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«Українська народна творчість» та </a:t>
            </a:r>
            <a:r>
              <a:rPr lang="uk-UA" i="1" dirty="0" err="1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десятитомному</a:t>
            </a:r>
            <a:r>
              <a:rPr lang="uk-UA" i="1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корпусі «Українські народні мелодії», який охоплює 11 447 записів</a:t>
            </a:r>
            <a:r>
              <a:rPr lang="uk-UA" i="1" baseline="3000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uk-UA" i="1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Жодна нація за всю історію не має такої кількості пісень, як самостійно створив український народ</a:t>
            </a:r>
            <a:r>
              <a:rPr lang="uk-UA" i="1" baseline="3000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.</a:t>
            </a:r>
            <a:endParaRPr lang="uk-UA" i="1" dirty="0"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uk-UA" i="1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В </a:t>
            </a:r>
            <a:r>
              <a:rPr lang="uk-UA" i="1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  <a:hlinkClick r:id="rId3" tooltip="ЮНЕСКО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ЮНЕСКО</a:t>
            </a:r>
            <a:r>
              <a:rPr lang="uk-UA" i="1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 зібрана фонотека народних пісень країн усього світу. У фонді України знаходиться 15,5 тисяч пісень. На другому місці перебуває Італія з кількістю 6 тисяч народних пісень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329CD31-718B-D36F-3BD2-BA7627272231}"/>
              </a:ext>
            </a:extLst>
          </p:cNvPr>
          <p:cNvSpPr txBox="1"/>
          <p:nvPr/>
        </p:nvSpPr>
        <p:spPr>
          <a:xfrm>
            <a:off x="2417686" y="1273662"/>
            <a:ext cx="703999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solidFill>
                  <a:srgbClr val="7030A0"/>
                </a:solidFill>
              </a:rPr>
              <a:t>●ПОБУТОВІ</a:t>
            </a:r>
          </a:p>
          <a:p>
            <a:r>
              <a:rPr lang="uk-UA" sz="2800" dirty="0">
                <a:solidFill>
                  <a:srgbClr val="7030A0"/>
                </a:solidFill>
              </a:rPr>
              <a:t>●ЖАРТІВЛИВІ</a:t>
            </a:r>
          </a:p>
          <a:p>
            <a:r>
              <a:rPr lang="uk-UA" sz="2800" dirty="0">
                <a:solidFill>
                  <a:srgbClr val="7030A0"/>
                </a:solidFill>
              </a:rPr>
              <a:t>●КАЛЕНДАРНО-ОБРЯДОВІ </a:t>
            </a:r>
            <a:r>
              <a:rPr lang="uk-UA" dirty="0">
                <a:solidFill>
                  <a:srgbClr val="7030A0"/>
                </a:solidFill>
              </a:rPr>
              <a:t>(</a:t>
            </a:r>
            <a:r>
              <a:rPr lang="uk-UA" dirty="0" err="1">
                <a:solidFill>
                  <a:srgbClr val="7030A0"/>
                </a:solidFill>
              </a:rPr>
              <a:t>калядки,щедрівки,веснянки,жниварські</a:t>
            </a:r>
            <a:r>
              <a:rPr lang="uk-UA" dirty="0">
                <a:solidFill>
                  <a:srgbClr val="7030A0"/>
                </a:solidFill>
              </a:rPr>
              <a:t>)</a:t>
            </a:r>
          </a:p>
          <a:p>
            <a:r>
              <a:rPr lang="uk-UA" sz="2800" dirty="0">
                <a:solidFill>
                  <a:srgbClr val="7030A0"/>
                </a:solidFill>
              </a:rPr>
              <a:t>●КОЛИСКОВІ</a:t>
            </a:r>
          </a:p>
        </p:txBody>
      </p:sp>
      <p:pic>
        <p:nvPicPr>
          <p:cNvPr id="9" name="Рисунок 8" descr="Зображення, що містить малюнок, ілюстрація, мультфільм, картинки&#10;&#10;Автоматично згенерований опис">
            <a:extLst>
              <a:ext uri="{FF2B5EF4-FFF2-40B4-BE49-F238E27FC236}">
                <a16:creationId xmlns:a16="http://schemas.microsoft.com/office/drawing/2014/main" xmlns="" id="{A97143F0-DADD-0C01-A14A-642609101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28972" y="1273662"/>
            <a:ext cx="2362200" cy="194310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xmlns="" val="490425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Зображення, що містить квітка&#10;&#10;Автоматично згенерований опис">
            <a:extLst>
              <a:ext uri="{FF2B5EF4-FFF2-40B4-BE49-F238E27FC236}">
                <a16:creationId xmlns:a16="http://schemas.microsoft.com/office/drawing/2014/main" xmlns="" id="{9A84C70A-0C9B-99CE-7480-D10FF1AFB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538" y="157162"/>
            <a:ext cx="11972924" cy="65436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C11270-FE7B-107B-5466-BC1B9B2D983B}"/>
              </a:ext>
            </a:extLst>
          </p:cNvPr>
          <p:cNvSpPr txBox="1"/>
          <p:nvPr/>
        </p:nvSpPr>
        <p:spPr>
          <a:xfrm>
            <a:off x="2588071" y="932340"/>
            <a:ext cx="94943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0" i="1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Усна народна творчість має велике значення у житті народу як у минулому, так і в наш час. Адже недарма в одному з українських прислів'їв говориться: "Пісня ні в добру, ні в злу годину не покидає людину". Вона полегшує працю, виражає і радісні, і важкі настрої, розважає в горі, веселить під час відпочинку, навчає любити батьківщину, бути їй вірним, відданим.</a:t>
            </a:r>
            <a:r>
              <a:rPr lang="uk-UA" sz="2000" i="1" dirty="0">
                <a:solidFill>
                  <a:srgbClr val="C00000"/>
                </a:solidFill>
              </a:rPr>
              <a:t/>
            </a:r>
            <a:br>
              <a:rPr lang="uk-UA" sz="2000" i="1" dirty="0">
                <a:solidFill>
                  <a:srgbClr val="C00000"/>
                </a:solidFill>
              </a:rPr>
            </a:br>
            <a:r>
              <a:rPr lang="uk-UA" sz="2000" b="0" i="1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     Величезне значення має усна народна творчість також і для розвитку науки, літератури, мистецтва.</a:t>
            </a:r>
            <a:r>
              <a:rPr lang="uk-UA" sz="2000" i="1" dirty="0">
                <a:solidFill>
                  <a:srgbClr val="C00000"/>
                </a:solidFill>
              </a:rPr>
              <a:t/>
            </a:r>
            <a:br>
              <a:rPr lang="uk-UA" sz="2000" i="1" dirty="0">
                <a:solidFill>
                  <a:srgbClr val="C00000"/>
                </a:solidFill>
              </a:rPr>
            </a:br>
            <a:r>
              <a:rPr lang="uk-UA" sz="2000" b="0" i="1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     У спадщину ми дістали величезну кількість пісень, дум, балад, казок, створених багатьма поколіннями наших предків, і зобов'язані берегти усну народну творчість як найдорожчий скарб народу, вивчати, знати її та збагачувати новими перлинами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 descr="Зображення, що містить мистецтво, квітка, картинки, ілюстрація&#10;&#10;Автоматично згенерований опис">
            <a:extLst>
              <a:ext uri="{FF2B5EF4-FFF2-40B4-BE49-F238E27FC236}">
                <a16:creationId xmlns:a16="http://schemas.microsoft.com/office/drawing/2014/main" xmlns="" id="{AD30FFD5-D196-BCD6-5DD9-00A22AD1C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5900" y="4649021"/>
            <a:ext cx="2276475" cy="2028826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xmlns="" val="2442529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Зображення, що містить квітка&#10;&#10;Автоматично згенерований опис">
            <a:extLst>
              <a:ext uri="{FF2B5EF4-FFF2-40B4-BE49-F238E27FC236}">
                <a16:creationId xmlns:a16="http://schemas.microsoft.com/office/drawing/2014/main" xmlns="" id="{9A84C70A-0C9B-99CE-7480-D10FF1AFB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538" y="245939"/>
            <a:ext cx="11972924" cy="65436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2823BED-A356-E0CD-2FA7-538C3A987E19}"/>
              </a:ext>
            </a:extLst>
          </p:cNvPr>
          <p:cNvSpPr txBox="1"/>
          <p:nvPr/>
        </p:nvSpPr>
        <p:spPr>
          <a:xfrm>
            <a:off x="2396971" y="702751"/>
            <a:ext cx="794551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i="1" dirty="0">
                <a:solidFill>
                  <a:srgbClr val="7030A0"/>
                </a:solidFill>
              </a:rPr>
              <a:t>  УВАГА</a:t>
            </a:r>
          </a:p>
          <a:p>
            <a:r>
              <a:rPr lang="uk-UA" sz="5400" b="1" i="1" dirty="0">
                <a:solidFill>
                  <a:srgbClr val="7030A0"/>
                </a:solidFill>
              </a:rPr>
              <a:t>  СТАРАННІСТЬ</a:t>
            </a:r>
          </a:p>
          <a:p>
            <a:r>
              <a:rPr lang="uk-UA" sz="5400" b="1" i="1" dirty="0">
                <a:solidFill>
                  <a:srgbClr val="7030A0"/>
                </a:solidFill>
              </a:rPr>
              <a:t>  ЛІНЬ</a:t>
            </a:r>
          </a:p>
          <a:p>
            <a:r>
              <a:rPr lang="uk-UA" sz="5400" b="1" i="1" dirty="0">
                <a:solidFill>
                  <a:srgbClr val="7030A0"/>
                </a:solidFill>
              </a:rPr>
              <a:t>  ПРАЦЬОВИТІСТЬ </a:t>
            </a:r>
          </a:p>
          <a:p>
            <a:r>
              <a:rPr lang="uk-UA" sz="5400" b="1" i="1" dirty="0">
                <a:solidFill>
                  <a:srgbClr val="7030A0"/>
                </a:solidFill>
              </a:rPr>
              <a:t>  БАЙДУЖІСТЬ </a:t>
            </a:r>
          </a:p>
          <a:p>
            <a:r>
              <a:rPr lang="uk-UA" sz="5400" b="1" i="1" dirty="0">
                <a:solidFill>
                  <a:srgbClr val="7030A0"/>
                </a:solidFill>
              </a:rPr>
              <a:t>  ІНТЕРЕС </a:t>
            </a:r>
          </a:p>
          <a:p>
            <a:r>
              <a:rPr lang="uk-UA" sz="5400" b="1" i="1" dirty="0">
                <a:solidFill>
                  <a:srgbClr val="7030A0"/>
                </a:solidFill>
              </a:rPr>
              <a:t> ХОРОШИЙ НАСТРІЙ</a:t>
            </a:r>
          </a:p>
        </p:txBody>
      </p:sp>
    </p:spTree>
    <p:extLst>
      <p:ext uri="{BB962C8B-B14F-4D97-AF65-F5344CB8AC3E}">
        <p14:creationId xmlns:p14="http://schemas.microsoft.com/office/powerpoint/2010/main" xmlns="" val="2308351532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Зображення, що містить квітка&#10;&#10;Автоматично згенерований опис">
            <a:extLst>
              <a:ext uri="{FF2B5EF4-FFF2-40B4-BE49-F238E27FC236}">
                <a16:creationId xmlns:a16="http://schemas.microsoft.com/office/drawing/2014/main" xmlns="" id="{9A84C70A-0C9B-99CE-7480-D10FF1AFB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538" y="157162"/>
            <a:ext cx="11972924" cy="65436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A8CBBB1-AEBC-032C-5AB9-4B1668C77DB4}"/>
              </a:ext>
            </a:extLst>
          </p:cNvPr>
          <p:cNvSpPr txBox="1"/>
          <p:nvPr/>
        </p:nvSpPr>
        <p:spPr>
          <a:xfrm>
            <a:off x="2388093" y="474344"/>
            <a:ext cx="876226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i="1" dirty="0">
                <a:solidFill>
                  <a:srgbClr val="7030A0"/>
                </a:solidFill>
              </a:rPr>
              <a:t>  </a:t>
            </a:r>
            <a:r>
              <a:rPr lang="uk-UA" sz="5400" b="1" i="1" dirty="0">
                <a:solidFill>
                  <a:srgbClr val="FF0000"/>
                </a:solidFill>
              </a:rPr>
              <a:t>У</a:t>
            </a:r>
            <a:r>
              <a:rPr lang="uk-UA" sz="5400" b="1" i="1" dirty="0">
                <a:solidFill>
                  <a:srgbClr val="7030A0"/>
                </a:solidFill>
              </a:rPr>
              <a:t>ВАГА</a:t>
            </a:r>
          </a:p>
          <a:p>
            <a:r>
              <a:rPr lang="uk-UA" sz="5400" b="1" i="1" dirty="0">
                <a:solidFill>
                  <a:srgbClr val="7030A0"/>
                </a:solidFill>
              </a:rPr>
              <a:t>  </a:t>
            </a:r>
            <a:r>
              <a:rPr lang="uk-UA" sz="5400" b="1" i="1" dirty="0">
                <a:solidFill>
                  <a:srgbClr val="FF0000"/>
                </a:solidFill>
              </a:rPr>
              <a:t>С</a:t>
            </a:r>
            <a:r>
              <a:rPr lang="uk-UA" sz="5400" b="1" i="1" dirty="0">
                <a:solidFill>
                  <a:srgbClr val="7030A0"/>
                </a:solidFill>
              </a:rPr>
              <a:t>ТАРАННІСТЬ</a:t>
            </a:r>
          </a:p>
          <a:p>
            <a:r>
              <a:rPr lang="uk-UA" sz="5400" b="1" i="1" dirty="0">
                <a:solidFill>
                  <a:srgbClr val="7030A0"/>
                </a:solidFill>
              </a:rPr>
              <a:t>  ЛІНЬ</a:t>
            </a:r>
          </a:p>
          <a:p>
            <a:r>
              <a:rPr lang="uk-UA" sz="5400" b="1" i="1" dirty="0">
                <a:solidFill>
                  <a:srgbClr val="7030A0"/>
                </a:solidFill>
              </a:rPr>
              <a:t>  </a:t>
            </a:r>
            <a:r>
              <a:rPr lang="uk-UA" sz="5400" b="1" i="1" dirty="0">
                <a:solidFill>
                  <a:srgbClr val="FF0000"/>
                </a:solidFill>
              </a:rPr>
              <a:t>П</a:t>
            </a:r>
            <a:r>
              <a:rPr lang="uk-UA" sz="5400" b="1" i="1" dirty="0">
                <a:solidFill>
                  <a:srgbClr val="7030A0"/>
                </a:solidFill>
              </a:rPr>
              <a:t>РАЦЬОВИТІСТЬ </a:t>
            </a:r>
          </a:p>
          <a:p>
            <a:r>
              <a:rPr lang="uk-UA" sz="5400" b="1" i="1" dirty="0">
                <a:solidFill>
                  <a:srgbClr val="7030A0"/>
                </a:solidFill>
              </a:rPr>
              <a:t>  БАЙДУЖІСТЬ </a:t>
            </a:r>
          </a:p>
          <a:p>
            <a:r>
              <a:rPr lang="uk-UA" sz="5400" b="1" i="1" dirty="0">
                <a:solidFill>
                  <a:srgbClr val="7030A0"/>
                </a:solidFill>
              </a:rPr>
              <a:t>  </a:t>
            </a:r>
            <a:r>
              <a:rPr lang="uk-UA" sz="5400" b="1" i="1" dirty="0">
                <a:solidFill>
                  <a:srgbClr val="FF0000"/>
                </a:solidFill>
              </a:rPr>
              <a:t>І</a:t>
            </a:r>
            <a:r>
              <a:rPr lang="uk-UA" sz="5400" b="1" i="1" dirty="0">
                <a:solidFill>
                  <a:srgbClr val="7030A0"/>
                </a:solidFill>
              </a:rPr>
              <a:t>НТЕРЕС </a:t>
            </a:r>
          </a:p>
          <a:p>
            <a:r>
              <a:rPr lang="uk-UA" sz="5400" b="1" i="1" dirty="0">
                <a:solidFill>
                  <a:srgbClr val="7030A0"/>
                </a:solidFill>
              </a:rPr>
              <a:t> </a:t>
            </a:r>
            <a:r>
              <a:rPr lang="uk-UA" sz="5400" b="1" i="1" dirty="0">
                <a:solidFill>
                  <a:srgbClr val="FF0000"/>
                </a:solidFill>
              </a:rPr>
              <a:t>Х</a:t>
            </a:r>
            <a:r>
              <a:rPr lang="uk-UA" sz="5400" b="1" i="1" dirty="0">
                <a:solidFill>
                  <a:srgbClr val="7030A0"/>
                </a:solidFill>
              </a:rPr>
              <a:t>ОРОШИЙ НАСТРІЙ</a:t>
            </a:r>
          </a:p>
        </p:txBody>
      </p:sp>
    </p:spTree>
    <p:extLst>
      <p:ext uri="{BB962C8B-B14F-4D97-AF65-F5344CB8AC3E}">
        <p14:creationId xmlns:p14="http://schemas.microsoft.com/office/powerpoint/2010/main" xmlns="" val="427422627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Зображення, що містить квітка&#10;&#10;Автоматично згенерований опис">
            <a:extLst>
              <a:ext uri="{FF2B5EF4-FFF2-40B4-BE49-F238E27FC236}">
                <a16:creationId xmlns:a16="http://schemas.microsoft.com/office/drawing/2014/main" xmlns="" id="{9A84C70A-0C9B-99CE-7480-D10FF1AFB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538" y="70415"/>
            <a:ext cx="11972924" cy="65436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7FDB11B-A7B0-7931-6213-B752AF8ACD51}"/>
              </a:ext>
            </a:extLst>
          </p:cNvPr>
          <p:cNvSpPr txBox="1"/>
          <p:nvPr/>
        </p:nvSpPr>
        <p:spPr>
          <a:xfrm>
            <a:off x="4956797" y="332759"/>
            <a:ext cx="382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b="1" i="1" dirty="0">
                <a:solidFill>
                  <a:srgbClr val="C00000"/>
                </a:solidFill>
                <a:latin typeface="+mj-lt"/>
              </a:rPr>
              <a:t>ЧИСТОМОВКА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F82E13C-FC09-73FE-0776-7F9C46549AA4}"/>
              </a:ext>
            </a:extLst>
          </p:cNvPr>
          <p:cNvSpPr txBox="1"/>
          <p:nvPr/>
        </p:nvSpPr>
        <p:spPr>
          <a:xfrm>
            <a:off x="2441360" y="1188250"/>
            <a:ext cx="909073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dirty="0">
                <a:solidFill>
                  <a:srgbClr val="7030A0"/>
                </a:solidFill>
              </a:rPr>
              <a:t>Ва-ва-ва-щедра прекрасна мова</a:t>
            </a:r>
          </a:p>
          <a:p>
            <a:r>
              <a:rPr lang="uk-UA" sz="4400" dirty="0">
                <a:solidFill>
                  <a:srgbClr val="7030A0"/>
                </a:solidFill>
              </a:rPr>
              <a:t>Да-да-да-прозора як вода</a:t>
            </a:r>
          </a:p>
          <a:p>
            <a:r>
              <a:rPr lang="uk-UA" sz="4400" dirty="0" err="1">
                <a:solidFill>
                  <a:srgbClr val="7030A0"/>
                </a:solidFill>
              </a:rPr>
              <a:t>Ни</a:t>
            </a:r>
            <a:r>
              <a:rPr lang="uk-UA" sz="4400" dirty="0">
                <a:solidFill>
                  <a:srgbClr val="7030A0"/>
                </a:solidFill>
              </a:rPr>
              <a:t>-</a:t>
            </a:r>
            <a:r>
              <a:rPr lang="uk-UA" sz="4400" dirty="0" err="1">
                <a:solidFill>
                  <a:srgbClr val="7030A0"/>
                </a:solidFill>
              </a:rPr>
              <a:t>ни</a:t>
            </a:r>
            <a:r>
              <a:rPr lang="uk-UA" sz="4400" dirty="0">
                <a:solidFill>
                  <a:srgbClr val="7030A0"/>
                </a:solidFill>
              </a:rPr>
              <a:t>-</a:t>
            </a:r>
            <a:r>
              <a:rPr lang="uk-UA" sz="4400" dirty="0" err="1">
                <a:solidFill>
                  <a:srgbClr val="7030A0"/>
                </a:solidFill>
              </a:rPr>
              <a:t>ни</a:t>
            </a:r>
            <a:r>
              <a:rPr lang="uk-UA" sz="4400" dirty="0">
                <a:solidFill>
                  <a:srgbClr val="7030A0"/>
                </a:solidFill>
              </a:rPr>
              <a:t>-мова України</a:t>
            </a:r>
          </a:p>
          <a:p>
            <a:r>
              <a:rPr lang="uk-UA" sz="4400" dirty="0">
                <a:solidFill>
                  <a:srgbClr val="7030A0"/>
                </a:solidFill>
              </a:rPr>
              <a:t>Та-та-та-вічно молода й багата</a:t>
            </a:r>
          </a:p>
          <a:p>
            <a:r>
              <a:rPr lang="uk-UA" sz="4400" dirty="0">
                <a:solidFill>
                  <a:srgbClr val="7030A0"/>
                </a:solidFill>
              </a:rPr>
              <a:t>Ня-ня-ня колискова пісня</a:t>
            </a:r>
          </a:p>
          <a:p>
            <a:r>
              <a:rPr lang="uk-UA" sz="4400" dirty="0">
                <a:solidFill>
                  <a:srgbClr val="7030A0"/>
                </a:solidFill>
              </a:rPr>
              <a:t>Це-це-це заходить у серце</a:t>
            </a:r>
          </a:p>
          <a:p>
            <a:r>
              <a:rPr lang="uk-UA" sz="4400" dirty="0" err="1">
                <a:solidFill>
                  <a:srgbClr val="7030A0"/>
                </a:solidFill>
              </a:rPr>
              <a:t>Ова-ова-ова</a:t>
            </a:r>
            <a:r>
              <a:rPr lang="uk-UA" sz="4400" dirty="0">
                <a:solidFill>
                  <a:srgbClr val="7030A0"/>
                </a:solidFill>
              </a:rPr>
              <a:t> наче пташка світанкова</a:t>
            </a:r>
          </a:p>
          <a:p>
            <a:r>
              <a:rPr lang="uk-UA" sz="4400" dirty="0">
                <a:solidFill>
                  <a:srgbClr val="7030A0"/>
                </a:solidFill>
              </a:rPr>
              <a:t>Іт-іт-іт-гордо лине у політ</a:t>
            </a:r>
          </a:p>
        </p:txBody>
      </p:sp>
    </p:spTree>
    <p:extLst>
      <p:ext uri="{BB962C8B-B14F-4D97-AF65-F5344CB8AC3E}">
        <p14:creationId xmlns:p14="http://schemas.microsoft.com/office/powerpoint/2010/main" xmlns="" val="139606047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Зображення, що містить квітка&#10;&#10;Автоматично згенерований опис">
            <a:extLst>
              <a:ext uri="{FF2B5EF4-FFF2-40B4-BE49-F238E27FC236}">
                <a16:creationId xmlns:a16="http://schemas.microsoft.com/office/drawing/2014/main" xmlns="" id="{9A84C70A-0C9B-99CE-7480-D10FF1AFB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4198" y="157162"/>
            <a:ext cx="11972924" cy="65436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xmlns="" id="{9B6E6300-7909-AC82-FE18-0F4B8C470355}"/>
              </a:ext>
            </a:extLst>
          </p:cNvPr>
          <p:cNvSpPr/>
          <p:nvPr/>
        </p:nvSpPr>
        <p:spPr>
          <a:xfrm>
            <a:off x="5270907" y="2347890"/>
            <a:ext cx="2441359" cy="166900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B43CBEDC-8166-DD5D-9D99-9DB1F5BF0175}"/>
              </a:ext>
            </a:extLst>
          </p:cNvPr>
          <p:cNvSpPr/>
          <p:nvPr/>
        </p:nvSpPr>
        <p:spPr>
          <a:xfrm>
            <a:off x="7853239" y="2478500"/>
            <a:ext cx="2318383" cy="12567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20C29677-057B-47B0-B0E8-96D697E61892}"/>
              </a:ext>
            </a:extLst>
          </p:cNvPr>
          <p:cNvSpPr/>
          <p:nvPr/>
        </p:nvSpPr>
        <p:spPr>
          <a:xfrm rot="18634597">
            <a:off x="6610301" y="898872"/>
            <a:ext cx="2096719" cy="125674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684CDD04-FA4F-985D-94C3-9116E5226338}"/>
              </a:ext>
            </a:extLst>
          </p:cNvPr>
          <p:cNvSpPr/>
          <p:nvPr/>
        </p:nvSpPr>
        <p:spPr>
          <a:xfrm rot="2261342">
            <a:off x="7195097" y="4241499"/>
            <a:ext cx="2477009" cy="12567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1C08BA6B-234C-6D25-DE45-34CB2F6CA164}"/>
              </a:ext>
            </a:extLst>
          </p:cNvPr>
          <p:cNvSpPr/>
          <p:nvPr/>
        </p:nvSpPr>
        <p:spPr>
          <a:xfrm rot="16200000">
            <a:off x="5385486" y="4634629"/>
            <a:ext cx="2212200" cy="136817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D4F7C294-53D2-1C91-1C86-106C0407F018}"/>
              </a:ext>
            </a:extLst>
          </p:cNvPr>
          <p:cNvSpPr/>
          <p:nvPr/>
        </p:nvSpPr>
        <p:spPr>
          <a:xfrm rot="19123285">
            <a:off x="3567177" y="4132155"/>
            <a:ext cx="2228330" cy="12567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xmlns="" id="{3D2183E6-4220-469D-781D-F923E6762583}"/>
              </a:ext>
            </a:extLst>
          </p:cNvPr>
          <p:cNvSpPr/>
          <p:nvPr/>
        </p:nvSpPr>
        <p:spPr>
          <a:xfrm>
            <a:off x="2981254" y="2428280"/>
            <a:ext cx="2166214" cy="12567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xmlns="" id="{354583E1-AC2C-FF49-E366-E4AF5C3B4FB7}"/>
              </a:ext>
            </a:extLst>
          </p:cNvPr>
          <p:cNvSpPr/>
          <p:nvPr/>
        </p:nvSpPr>
        <p:spPr>
          <a:xfrm rot="2852708">
            <a:off x="4125252" y="837751"/>
            <a:ext cx="2172647" cy="125674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4735AD0-A329-9536-D773-B40E325D22AC}"/>
              </a:ext>
            </a:extLst>
          </p:cNvPr>
          <p:cNvSpPr txBox="1"/>
          <p:nvPr/>
        </p:nvSpPr>
        <p:spPr>
          <a:xfrm>
            <a:off x="4739002" y="99293"/>
            <a:ext cx="3694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    </a:t>
            </a:r>
            <a:r>
              <a:rPr lang="uk-UA" sz="3200" b="1" i="1" dirty="0">
                <a:solidFill>
                  <a:srgbClr val="FFFF00"/>
                </a:solidFill>
              </a:rPr>
              <a:t>Асоціативний</a:t>
            </a:r>
            <a:r>
              <a:rPr lang="uk-UA" sz="2800" b="1" i="1" dirty="0">
                <a:solidFill>
                  <a:srgbClr val="FFFF00"/>
                </a:solidFill>
              </a:rPr>
              <a:t> кущ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E66CFBC-41AB-B2B0-3DAC-FC48E63545E0}"/>
              </a:ext>
            </a:extLst>
          </p:cNvPr>
          <p:cNvSpPr txBox="1"/>
          <p:nvPr/>
        </p:nvSpPr>
        <p:spPr>
          <a:xfrm>
            <a:off x="5632213" y="2688200"/>
            <a:ext cx="1926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>
                <a:solidFill>
                  <a:srgbClr val="C00000"/>
                </a:solidFill>
              </a:rPr>
              <a:t>Усна </a:t>
            </a:r>
          </a:p>
          <a:p>
            <a:r>
              <a:rPr lang="uk-UA" b="1" dirty="0">
                <a:solidFill>
                  <a:srgbClr val="C00000"/>
                </a:solidFill>
              </a:rPr>
              <a:t>      народна      </a:t>
            </a:r>
          </a:p>
          <a:p>
            <a:r>
              <a:rPr lang="uk-UA" b="1" dirty="0">
                <a:solidFill>
                  <a:srgbClr val="C00000"/>
                </a:solidFill>
              </a:rPr>
              <a:t>               творчість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C0895EC-7241-D9D7-ADBB-43E6889BB8E5}"/>
              </a:ext>
            </a:extLst>
          </p:cNvPr>
          <p:cNvSpPr txBox="1"/>
          <p:nvPr/>
        </p:nvSpPr>
        <p:spPr>
          <a:xfrm>
            <a:off x="8473899" y="2891022"/>
            <a:ext cx="147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tx2"/>
                </a:solidFill>
              </a:rPr>
              <a:t>ЗАГАДКИ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EB74143-0C58-6702-42E6-2C01FF31CBD6}"/>
              </a:ext>
            </a:extLst>
          </p:cNvPr>
          <p:cNvSpPr txBox="1"/>
          <p:nvPr/>
        </p:nvSpPr>
        <p:spPr>
          <a:xfrm rot="18677054">
            <a:off x="6860305" y="1117714"/>
            <a:ext cx="1985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tx2"/>
                </a:solidFill>
              </a:rPr>
              <a:t>СКОРОМОВКИ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91BD00A-9EE6-AD68-B609-A8510B9371C2}"/>
              </a:ext>
            </a:extLst>
          </p:cNvPr>
          <p:cNvSpPr txBox="1"/>
          <p:nvPr/>
        </p:nvSpPr>
        <p:spPr>
          <a:xfrm rot="2145235">
            <a:off x="7930633" y="4852876"/>
            <a:ext cx="1767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КАЗКИ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FE992B7-05C0-193D-9BC9-FAEA543825A8}"/>
              </a:ext>
            </a:extLst>
          </p:cNvPr>
          <p:cNvSpPr txBox="1"/>
          <p:nvPr/>
        </p:nvSpPr>
        <p:spPr>
          <a:xfrm>
            <a:off x="3360068" y="2855590"/>
            <a:ext cx="158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tx2"/>
                </a:solidFill>
              </a:rPr>
              <a:t>ЛЕГЕНДИ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99DF7EE-4C63-9FF3-5F82-E00704329011}"/>
              </a:ext>
            </a:extLst>
          </p:cNvPr>
          <p:cNvSpPr txBox="1"/>
          <p:nvPr/>
        </p:nvSpPr>
        <p:spPr>
          <a:xfrm rot="19232673">
            <a:off x="4131104" y="4235933"/>
            <a:ext cx="1973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solidFill>
                  <a:schemeClr val="tx2"/>
                </a:solidFill>
              </a:rPr>
              <a:t>ПІСНІ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7E58DB6-ED91-AAAD-CBCD-01CD66CB9A42}"/>
              </a:ext>
            </a:extLst>
          </p:cNvPr>
          <p:cNvSpPr txBox="1"/>
          <p:nvPr/>
        </p:nvSpPr>
        <p:spPr>
          <a:xfrm rot="5400000">
            <a:off x="5664621" y="5318858"/>
            <a:ext cx="179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tx2"/>
                </a:solidFill>
              </a:rPr>
              <a:t>ПРИКАЗКИ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A1F666E-77AB-8A41-526E-465BC95637CE}"/>
              </a:ext>
            </a:extLst>
          </p:cNvPr>
          <p:cNvSpPr txBox="1"/>
          <p:nvPr/>
        </p:nvSpPr>
        <p:spPr>
          <a:xfrm rot="2811521">
            <a:off x="4534753" y="1384083"/>
            <a:ext cx="175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tx2"/>
                </a:solidFill>
              </a:rPr>
              <a:t>ЛІЧИЛКИ</a:t>
            </a:r>
          </a:p>
        </p:txBody>
      </p:sp>
    </p:spTree>
    <p:extLst>
      <p:ext uri="{BB962C8B-B14F-4D97-AF65-F5344CB8AC3E}">
        <p14:creationId xmlns:p14="http://schemas.microsoft.com/office/powerpoint/2010/main" xmlns="" val="3888401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Зображення, що містить квітка&#10;&#10;Автоматично згенерований опис">
            <a:extLst>
              <a:ext uri="{FF2B5EF4-FFF2-40B4-BE49-F238E27FC236}">
                <a16:creationId xmlns:a16="http://schemas.microsoft.com/office/drawing/2014/main" xmlns="" id="{9A84C70A-0C9B-99CE-7480-D10FF1AFB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538" y="157162"/>
            <a:ext cx="11972924" cy="65436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C91AA62-29C3-1F7B-9FE7-AF94B13191E2}"/>
              </a:ext>
            </a:extLst>
          </p:cNvPr>
          <p:cNvSpPr txBox="1"/>
          <p:nvPr/>
        </p:nvSpPr>
        <p:spPr>
          <a:xfrm>
            <a:off x="3131128" y="960735"/>
            <a:ext cx="633614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i="1" kern="10" spc="720" dirty="0" err="1">
                <a:solidFill>
                  <a:srgbClr val="3333CC"/>
                </a:solidFill>
                <a:cs typeface="Arial" panose="020B0604020202020204" pitchFamily="34" charset="0"/>
              </a:rPr>
              <a:t>Усна</a:t>
            </a:r>
            <a:r>
              <a:rPr lang="ru-RU" sz="2800" b="1" i="1" kern="10" spc="720" dirty="0">
                <a:solidFill>
                  <a:srgbClr val="3333CC"/>
                </a:solidFill>
                <a:cs typeface="Arial" panose="020B0604020202020204" pitchFamily="34" charset="0"/>
              </a:rPr>
              <a:t> народна </a:t>
            </a:r>
            <a:r>
              <a:rPr lang="ru-RU" sz="2800" b="1" i="1" kern="10" spc="720" dirty="0" err="1">
                <a:solidFill>
                  <a:srgbClr val="3333CC"/>
                </a:solidFill>
                <a:cs typeface="Arial" panose="020B0604020202020204" pitchFamily="34" charset="0"/>
              </a:rPr>
              <a:t>творчість</a:t>
            </a:r>
            <a:endParaRPr lang="ru-RU" sz="2800" b="1" i="1" kern="10" spc="720" dirty="0">
              <a:solidFill>
                <a:srgbClr val="3333CC"/>
              </a:solidFill>
              <a:cs typeface="Arial" panose="020B0604020202020204" pitchFamily="34" charset="0"/>
            </a:endParaRPr>
          </a:p>
          <a:p>
            <a:pPr algn="ctr"/>
            <a:r>
              <a:rPr lang="ru-RU" sz="2800" b="1" i="1" kern="10" spc="720" dirty="0">
                <a:solidFill>
                  <a:srgbClr val="3333CC"/>
                </a:solidFill>
                <a:cs typeface="Arial" panose="020B0604020202020204" pitchFamily="34" charset="0"/>
              </a:rPr>
              <a:t> ( фольклор ) - народна </a:t>
            </a:r>
            <a:r>
              <a:rPr lang="ru-RU" sz="2800" b="1" i="1" kern="10" spc="720" dirty="0" err="1">
                <a:solidFill>
                  <a:srgbClr val="3333CC"/>
                </a:solidFill>
                <a:cs typeface="Arial" panose="020B0604020202020204" pitchFamily="34" charset="0"/>
              </a:rPr>
              <a:t>мудрість</a:t>
            </a:r>
            <a:endParaRPr lang="uk-UA" sz="2800" b="1" i="1" kern="10" spc="720" dirty="0">
              <a:solidFill>
                <a:srgbClr val="3333CC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13" descr="2439331f997876dcf9bedbacde5a4d43_full">
            <a:extLst>
              <a:ext uri="{FF2B5EF4-FFF2-40B4-BE49-F238E27FC236}">
                <a16:creationId xmlns:a16="http://schemas.microsoft.com/office/drawing/2014/main" xmlns="" id="{723F0B01-881F-5812-F7C4-BD92786FD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41" r="67705" b="5493"/>
          <a:stretch>
            <a:fillRect/>
          </a:stretch>
        </p:blipFill>
        <p:spPr bwMode="auto">
          <a:xfrm>
            <a:off x="2405568" y="2345730"/>
            <a:ext cx="3313112" cy="189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 descr="2439331f997876dcf9bedbacde5a4d43_full">
            <a:extLst>
              <a:ext uri="{FF2B5EF4-FFF2-40B4-BE49-F238E27FC236}">
                <a16:creationId xmlns:a16="http://schemas.microsoft.com/office/drawing/2014/main" xmlns="" id="{8B335F78-FC25-35A6-41FA-7571EA7BB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41" r="67705" b="5493"/>
          <a:stretch>
            <a:fillRect/>
          </a:stretch>
        </p:blipFill>
        <p:spPr bwMode="auto">
          <a:xfrm>
            <a:off x="7284460" y="2463263"/>
            <a:ext cx="3448050" cy="1734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3" descr="2439331f997876dcf9bedbacde5a4d43_full">
            <a:extLst>
              <a:ext uri="{FF2B5EF4-FFF2-40B4-BE49-F238E27FC236}">
                <a16:creationId xmlns:a16="http://schemas.microsoft.com/office/drawing/2014/main" xmlns="" id="{1D0805D1-E317-5EB9-9CA1-DC280E4C8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41" r="67705" b="5493"/>
          <a:stretch>
            <a:fillRect/>
          </a:stretch>
        </p:blipFill>
        <p:spPr bwMode="auto">
          <a:xfrm>
            <a:off x="3838575" y="4447083"/>
            <a:ext cx="5448299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E966A23-FC92-BC6C-88A0-9A9CFF893107}"/>
              </a:ext>
            </a:extLst>
          </p:cNvPr>
          <p:cNvSpPr txBox="1"/>
          <p:nvPr/>
        </p:nvSpPr>
        <p:spPr>
          <a:xfrm>
            <a:off x="3131128" y="2611576"/>
            <a:ext cx="1955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i="1" dirty="0">
                <a:solidFill>
                  <a:srgbClr val="FF0000"/>
                </a:solidFill>
              </a:rPr>
              <a:t>Народна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602F623-B2C1-D386-F1F6-8A0083906389}"/>
              </a:ext>
            </a:extLst>
          </p:cNvPr>
          <p:cNvSpPr txBox="1"/>
          <p:nvPr/>
        </p:nvSpPr>
        <p:spPr>
          <a:xfrm>
            <a:off x="8456812" y="2519244"/>
            <a:ext cx="1660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i="1" dirty="0">
                <a:solidFill>
                  <a:srgbClr val="FF0000"/>
                </a:solidFill>
              </a:rPr>
              <a:t>Усна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754FC38-7057-E4C8-DCA9-712DD6059226}"/>
              </a:ext>
            </a:extLst>
          </p:cNvPr>
          <p:cNvSpPr txBox="1"/>
          <p:nvPr/>
        </p:nvSpPr>
        <p:spPr>
          <a:xfrm>
            <a:off x="5550670" y="4698354"/>
            <a:ext cx="2024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i="1" dirty="0">
                <a:solidFill>
                  <a:srgbClr val="FF0000"/>
                </a:solidFill>
              </a:rPr>
              <a:t>Творчість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B08AAA4-F015-EF93-1899-F3A68D3BE626}"/>
              </a:ext>
            </a:extLst>
          </p:cNvPr>
          <p:cNvSpPr txBox="1"/>
          <p:nvPr/>
        </p:nvSpPr>
        <p:spPr>
          <a:xfrm>
            <a:off x="3039847" y="3227128"/>
            <a:ext cx="2044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rgbClr val="0070C0"/>
                </a:solidFill>
              </a:rPr>
              <a:t>Автор-народ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9B3EBCA-6168-6E0F-6D22-27028E99C189}"/>
              </a:ext>
            </a:extLst>
          </p:cNvPr>
          <p:cNvSpPr txBox="1"/>
          <p:nvPr/>
        </p:nvSpPr>
        <p:spPr>
          <a:xfrm>
            <a:off x="8014710" y="3198166"/>
            <a:ext cx="1987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rgbClr val="0070C0"/>
                </a:solidFill>
              </a:rPr>
              <a:t>З вуст в вуста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8BDCB32-4938-8BC3-2171-B04D2506170D}"/>
              </a:ext>
            </a:extLst>
          </p:cNvPr>
          <p:cNvSpPr txBox="1"/>
          <p:nvPr/>
        </p:nvSpPr>
        <p:spPr>
          <a:xfrm>
            <a:off x="5833732" y="5119767"/>
            <a:ext cx="1649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rgbClr val="0070C0"/>
                </a:solidFill>
              </a:rPr>
              <a:t>Жанри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388E022-F7C5-3DCF-D5A7-AEE74CE882DC}"/>
              </a:ext>
            </a:extLst>
          </p:cNvPr>
          <p:cNvSpPr txBox="1"/>
          <p:nvPr/>
        </p:nvSpPr>
        <p:spPr>
          <a:xfrm>
            <a:off x="4483225" y="5479471"/>
            <a:ext cx="4687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>
                <a:solidFill>
                  <a:srgbClr val="C00000"/>
                </a:solidFill>
              </a:rPr>
              <a:t>Пісні, загадки, легенди, приказки,</a:t>
            </a:r>
          </a:p>
          <a:p>
            <a:r>
              <a:rPr lang="uk-UA" sz="2000" b="1" dirty="0">
                <a:solidFill>
                  <a:srgbClr val="C00000"/>
                </a:solidFill>
              </a:rPr>
              <a:t>прислів’я ,скоромовки, лічилки,</a:t>
            </a:r>
          </a:p>
          <a:p>
            <a:r>
              <a:rPr lang="uk-UA" sz="2000" b="1" dirty="0" err="1">
                <a:solidFill>
                  <a:srgbClr val="C00000"/>
                </a:solidFill>
              </a:rPr>
              <a:t>потішки</a:t>
            </a:r>
            <a:r>
              <a:rPr lang="uk-U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0951197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Зображення, що містить квітка&#10;&#10;Автоматично згенерований опис">
            <a:extLst>
              <a:ext uri="{FF2B5EF4-FFF2-40B4-BE49-F238E27FC236}">
                <a16:creationId xmlns:a16="http://schemas.microsoft.com/office/drawing/2014/main" xmlns="" id="{9A84C70A-0C9B-99CE-7480-D10FF1AFB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57162"/>
            <a:ext cx="11972924" cy="65436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5B83D83-008D-1FA8-F3D0-4A122E1C0267}"/>
              </a:ext>
            </a:extLst>
          </p:cNvPr>
          <p:cNvSpPr txBox="1"/>
          <p:nvPr/>
        </p:nvSpPr>
        <p:spPr>
          <a:xfrm>
            <a:off x="2598938" y="928586"/>
            <a:ext cx="633421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uk-UA" sz="4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Казка</a:t>
            </a:r>
            <a:r>
              <a:rPr lang="uk-UA" altLang="uk-UA" sz="5400" dirty="0">
                <a:solidFill>
                  <a:srgbClr val="3333CC"/>
                </a:solidFill>
                <a:latin typeface="Times New Roman" panose="02020603050405020304" pitchFamily="18" charset="0"/>
              </a:rPr>
              <a:t> – </a:t>
            </a:r>
            <a:r>
              <a:rPr lang="uk-UA" altLang="uk-UA" sz="2800" dirty="0">
                <a:solidFill>
                  <a:srgbClr val="3333CC"/>
                </a:solidFill>
                <a:latin typeface="Times New Roman" panose="02020603050405020304" pitchFamily="18" charset="0"/>
              </a:rPr>
              <a:t>твір,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uk-UA" sz="2800" dirty="0">
                <a:solidFill>
                  <a:srgbClr val="3333CC"/>
                </a:solidFill>
                <a:latin typeface="Times New Roman" panose="02020603050405020304" pitchFamily="18" charset="0"/>
              </a:rPr>
              <a:t>у якому є вигадка, фантазія.</a:t>
            </a:r>
            <a:endParaRPr lang="uk-UA" sz="2800" dirty="0"/>
          </a:p>
        </p:txBody>
      </p:sp>
      <p:pic>
        <p:nvPicPr>
          <p:cNvPr id="6" name="Picture 33" descr="91fbe26b34ec994ec1eb6dcb6131bd43">
            <a:extLst>
              <a:ext uri="{FF2B5EF4-FFF2-40B4-BE49-F238E27FC236}">
                <a16:creationId xmlns:a16="http://schemas.microsoft.com/office/drawing/2014/main" xmlns="" id="{EFAE9800-03E7-D036-DB15-19C4ABF3A39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83375" y="447675"/>
            <a:ext cx="3265488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1" descr="cinderella-carriage1">
            <a:extLst>
              <a:ext uri="{FF2B5EF4-FFF2-40B4-BE49-F238E27FC236}">
                <a16:creationId xmlns:a16="http://schemas.microsoft.com/office/drawing/2014/main" xmlns="" id="{3ECA9E92-F442-6C5F-D7D8-9877CAB5EE8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57513" y="3248025"/>
            <a:ext cx="699135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4930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33333E-6 C 0.14726 0.00092 0.28229 0.00347 0.42656 0.00162 C 0.42851 0.00046 0.43034 -0.00162 0.43242 -0.00162 C 0.52643 -0.00324 0.62044 -0.00162 0.71445 -0.00324 C 0.72044 -0.00324 0.73021 -0.00949 0.73737 -0.00949 C 0.7819 -0.00996 0.82643 -0.00949 0.87096 -0.00949 " pathEditMode="relative" rAng="0" ptsTypes="AAAAAA">
                                      <p:cBhvr>
                                        <p:cTn id="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542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Зображення, що містить квітка&#10;&#10;Автоматично згенерований опис">
            <a:extLst>
              <a:ext uri="{FF2B5EF4-FFF2-40B4-BE49-F238E27FC236}">
                <a16:creationId xmlns:a16="http://schemas.microsoft.com/office/drawing/2014/main" xmlns="" id="{9A84C70A-0C9B-99CE-7480-D10FF1AFB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57161"/>
            <a:ext cx="11972924" cy="65436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2FCC550-2D63-51CA-6240-D11359E6CF35}"/>
              </a:ext>
            </a:extLst>
          </p:cNvPr>
          <p:cNvSpPr txBox="1"/>
          <p:nvPr/>
        </p:nvSpPr>
        <p:spPr>
          <a:xfrm>
            <a:off x="2467993" y="1553427"/>
            <a:ext cx="98689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uk-UA" sz="4000" i="1" dirty="0">
                <a:solidFill>
                  <a:srgbClr val="D8F6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lgerian" pitchFamily="82" charset="0"/>
              </a:rPr>
              <a:t>Чарівні           Побутові           Про тварин</a:t>
            </a:r>
            <a:endParaRPr lang="ru-RU" sz="4000" i="1" dirty="0">
              <a:solidFill>
                <a:srgbClr val="D8F64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lgerian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0CAEBD5-21CA-DFCB-E30F-30B2CD102D5F}"/>
              </a:ext>
            </a:extLst>
          </p:cNvPr>
          <p:cNvSpPr txBox="1"/>
          <p:nvPr/>
        </p:nvSpPr>
        <p:spPr>
          <a:xfrm>
            <a:off x="5060990" y="17199"/>
            <a:ext cx="633421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uk-UA" sz="9600" b="1" dirty="0">
                <a:solidFill>
                  <a:srgbClr val="3333CC"/>
                </a:solidFill>
                <a:latin typeface="AnastasiaScript" pitchFamily="2" charset="0"/>
              </a:rPr>
              <a:t>Казки</a:t>
            </a:r>
            <a:endParaRPr lang="uk-UA" dirty="0"/>
          </a:p>
        </p:txBody>
      </p:sp>
      <p:pic>
        <p:nvPicPr>
          <p:cNvPr id="9" name="Picture 13" descr="d688bdd31b757203cc1ef3126af97bef">
            <a:extLst>
              <a:ext uri="{FF2B5EF4-FFF2-40B4-BE49-F238E27FC236}">
                <a16:creationId xmlns:a16="http://schemas.microsoft.com/office/drawing/2014/main" xmlns="" id="{7954143D-D7E2-3B5D-2B1B-DF2F43962D3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3641304" y="239698"/>
            <a:ext cx="1722267" cy="1813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CE98ADE-8A19-B5B7-21BE-A48708CF42A3}"/>
              </a:ext>
            </a:extLst>
          </p:cNvPr>
          <p:cNvSpPr txBox="1"/>
          <p:nvPr/>
        </p:nvSpPr>
        <p:spPr>
          <a:xfrm>
            <a:off x="2263807" y="2574524"/>
            <a:ext cx="25478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i="1" dirty="0">
                <a:solidFill>
                  <a:srgbClr val="002060"/>
                </a:solidFill>
              </a:rPr>
              <a:t>●Чари</a:t>
            </a:r>
          </a:p>
          <a:p>
            <a:endParaRPr lang="uk-UA" i="1" dirty="0">
              <a:solidFill>
                <a:srgbClr val="002060"/>
              </a:solidFill>
            </a:endParaRPr>
          </a:p>
          <a:p>
            <a:r>
              <a:rPr lang="uk-UA" i="1" dirty="0">
                <a:solidFill>
                  <a:srgbClr val="002060"/>
                </a:solidFill>
              </a:rPr>
              <a:t>●Герої-злодії</a:t>
            </a:r>
          </a:p>
          <a:p>
            <a:endParaRPr lang="uk-UA" i="1" dirty="0">
              <a:solidFill>
                <a:srgbClr val="002060"/>
              </a:solidFill>
            </a:endParaRPr>
          </a:p>
          <a:p>
            <a:r>
              <a:rPr lang="uk-UA" i="1" dirty="0">
                <a:solidFill>
                  <a:srgbClr val="002060"/>
                </a:solidFill>
              </a:rPr>
              <a:t>●Чарівні предмети</a:t>
            </a:r>
          </a:p>
          <a:p>
            <a:endParaRPr lang="uk-UA" i="1" dirty="0">
              <a:solidFill>
                <a:srgbClr val="002060"/>
              </a:solidFill>
            </a:endParaRPr>
          </a:p>
          <a:p>
            <a:r>
              <a:rPr lang="uk-UA" i="1" dirty="0">
                <a:solidFill>
                  <a:srgbClr val="002060"/>
                </a:solidFill>
              </a:rPr>
              <a:t>●</a:t>
            </a:r>
            <a:r>
              <a:rPr lang="uk-UA" i="1" dirty="0" err="1">
                <a:solidFill>
                  <a:srgbClr val="002060"/>
                </a:solidFill>
              </a:rPr>
              <a:t>Чарівнні</a:t>
            </a:r>
            <a:r>
              <a:rPr lang="uk-UA" i="1" dirty="0">
                <a:solidFill>
                  <a:srgbClr val="002060"/>
                </a:solidFill>
              </a:rPr>
              <a:t> випробування</a:t>
            </a:r>
          </a:p>
        </p:txBody>
      </p:sp>
      <p:pic>
        <p:nvPicPr>
          <p:cNvPr id="11" name="Picture 3" descr="E:\Мои документы\МОЇ ДОКУМЕНТИ\Мои рисунки\КАЗКА\6efb98cb0fbb9ce5886a12f94b83cbbc.gif">
            <a:extLst>
              <a:ext uri="{FF2B5EF4-FFF2-40B4-BE49-F238E27FC236}">
                <a16:creationId xmlns:a16="http://schemas.microsoft.com/office/drawing/2014/main" xmlns="" id="{7495B6A6-BF33-43A4-58D9-3C6326B4D64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37752" y="2115263"/>
            <a:ext cx="1187111" cy="131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C56B5A5-F9F9-D21B-F29B-8ED0BE13899B}"/>
              </a:ext>
            </a:extLst>
          </p:cNvPr>
          <p:cNvSpPr txBox="1"/>
          <p:nvPr/>
        </p:nvSpPr>
        <p:spPr>
          <a:xfrm>
            <a:off x="5202315" y="2574524"/>
            <a:ext cx="27964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●Герої-прості люди</a:t>
            </a:r>
          </a:p>
          <a:p>
            <a:endParaRPr lang="uk-UA" dirty="0"/>
          </a:p>
          <a:p>
            <a:r>
              <a:rPr lang="uk-UA" dirty="0"/>
              <a:t>●Висміюються погані риси характеру</a:t>
            </a:r>
          </a:p>
          <a:p>
            <a:endParaRPr lang="uk-UA" dirty="0"/>
          </a:p>
          <a:p>
            <a:r>
              <a:rPr lang="uk-UA" dirty="0"/>
              <a:t>●Захоплення  розумом,</a:t>
            </a:r>
          </a:p>
          <a:p>
            <a:r>
              <a:rPr lang="uk-UA" dirty="0"/>
              <a:t>винахідливістю</a:t>
            </a:r>
          </a:p>
        </p:txBody>
      </p:sp>
      <p:pic>
        <p:nvPicPr>
          <p:cNvPr id="13" name="Picture 3" descr="E:\Мои документы\МОЇ ДОКУМЕНТИ\Мои рисунки\КАЗКА\e295b29f197b9d0176e8284869fde3b8.gif">
            <a:extLst>
              <a:ext uri="{FF2B5EF4-FFF2-40B4-BE49-F238E27FC236}">
                <a16:creationId xmlns:a16="http://schemas.microsoft.com/office/drawing/2014/main" xmlns="" id="{4E128EB8-5093-D49D-FF02-61D43500948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58535" y="4338309"/>
            <a:ext cx="1742011" cy="244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1B1CB88-83B6-7BDF-CDD0-08261C97FFD2}"/>
              </a:ext>
            </a:extLst>
          </p:cNvPr>
          <p:cNvSpPr txBox="1"/>
          <p:nvPr/>
        </p:nvSpPr>
        <p:spPr>
          <a:xfrm>
            <a:off x="9001956" y="2697879"/>
            <a:ext cx="29709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●Герої-тварини</a:t>
            </a:r>
          </a:p>
          <a:p>
            <a:endParaRPr lang="uk-UA" dirty="0"/>
          </a:p>
          <a:p>
            <a:r>
              <a:rPr lang="uk-UA" dirty="0"/>
              <a:t>●Тварини розмовляють</a:t>
            </a:r>
          </a:p>
          <a:p>
            <a:endParaRPr lang="uk-UA" dirty="0"/>
          </a:p>
          <a:p>
            <a:r>
              <a:rPr lang="uk-UA" dirty="0"/>
              <a:t>●Сильний захищає слабкого</a:t>
            </a:r>
          </a:p>
        </p:txBody>
      </p:sp>
      <p:pic>
        <p:nvPicPr>
          <p:cNvPr id="15" name="Picture 19" descr="E:\Мои документы\МОЇ ДОКУМЕНТИ\Мои рисунки\КАЗКА\Owl (Winnie-the-Pooh).gif">
            <a:extLst>
              <a:ext uri="{FF2B5EF4-FFF2-40B4-BE49-F238E27FC236}">
                <a16:creationId xmlns:a16="http://schemas.microsoft.com/office/drawing/2014/main" xmlns="" id="{1C64E46F-4D8C-D04D-B546-CE9B456761B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28098" y="4338309"/>
            <a:ext cx="1981246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2475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7 C -0.21146 -0.00069 -0.22122 0.01366 -0.34479 -0.01065 C -0.35534 -0.01597 -0.34779 -0.01296 -0.3668 -0.01482 C -0.37552 -0.01551 -0.39284 -0.01736 -0.39284 -0.01713 C -0.40378 -0.02107 -0.41289 -0.02315 -0.42448 -0.02407 C -0.46406 -0.03958 -0.49101 -0.03634 -0.53737 -0.03634 " pathEditMode="relative" rAng="0" ptsTypes="AAAA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75" y="-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Зображення, що містить квітка&#10;&#10;Автоматично згенерований опис">
            <a:extLst>
              <a:ext uri="{FF2B5EF4-FFF2-40B4-BE49-F238E27FC236}">
                <a16:creationId xmlns:a16="http://schemas.microsoft.com/office/drawing/2014/main" xmlns="" id="{9A84C70A-0C9B-99CE-7480-D10FF1AFB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538" y="157162"/>
            <a:ext cx="11972924" cy="65436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Picture 31" descr="8165">
            <a:extLst>
              <a:ext uri="{FF2B5EF4-FFF2-40B4-BE49-F238E27FC236}">
                <a16:creationId xmlns:a16="http://schemas.microsoft.com/office/drawing/2014/main" xmlns="" id="{0DD40ED9-D6F1-AE40-D0C2-3FAE2835D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95550" y="576261"/>
            <a:ext cx="9029700" cy="57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C11270-FE7B-107B-5466-BC1B9B2D983B}"/>
              </a:ext>
            </a:extLst>
          </p:cNvPr>
          <p:cNvSpPr txBox="1"/>
          <p:nvPr/>
        </p:nvSpPr>
        <p:spPr>
          <a:xfrm>
            <a:off x="2688177" y="1109894"/>
            <a:ext cx="63055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>
                <a:solidFill>
                  <a:schemeClr val="bg1"/>
                </a:solidFill>
              </a:rPr>
              <a:t>ЗАЧИН</a:t>
            </a:r>
          </a:p>
          <a:p>
            <a:r>
              <a:rPr lang="uk-UA" sz="4400" b="1" dirty="0">
                <a:solidFill>
                  <a:schemeClr val="bg1"/>
                </a:solidFill>
              </a:rPr>
              <a:t>ОСНОВНА ЧАСТИНА</a:t>
            </a:r>
          </a:p>
          <a:p>
            <a:r>
              <a:rPr lang="uk-UA" sz="4400" b="1" dirty="0">
                <a:solidFill>
                  <a:schemeClr val="bg1"/>
                </a:solidFill>
              </a:rPr>
              <a:t>КІНЦІВКА</a:t>
            </a:r>
          </a:p>
        </p:txBody>
      </p:sp>
    </p:spTree>
    <p:extLst>
      <p:ext uri="{BB962C8B-B14F-4D97-AF65-F5344CB8AC3E}">
        <p14:creationId xmlns:p14="http://schemas.microsoft.com/office/powerpoint/2010/main" xmlns="" val="2994536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Інтеграл">
  <a:themeElements>
    <a:clrScheme name="Інтеграл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Інтеграл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І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242</TotalTime>
  <Words>465</Words>
  <Application>Microsoft Office PowerPoint</Application>
  <PresentationFormat>Произвольный</PresentationFormat>
  <Paragraphs>134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Інтеграл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Горобець Олена Вікторівна</dc:creator>
  <cp:lastModifiedBy>Пользователь</cp:lastModifiedBy>
  <cp:revision>3</cp:revision>
  <dcterms:created xsi:type="dcterms:W3CDTF">2023-11-21T20:56:19Z</dcterms:created>
  <dcterms:modified xsi:type="dcterms:W3CDTF">2025-05-11T14:36:46Z</dcterms:modified>
</cp:coreProperties>
</file>