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CF75BC0-1E16-4DBD-AE71-F7D4D2D75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710" y="1122217"/>
            <a:ext cx="10307782" cy="2387745"/>
          </a:xfrm>
        </p:spPr>
        <p:txBody>
          <a:bodyPr>
            <a:normAutofit fontScale="90000"/>
          </a:bodyPr>
          <a:lstStyle/>
          <a:p>
            <a:pPr algn="r"/>
            <a:r>
              <a:rPr lang="uk-UA" dirty="0" err="1">
                <a:solidFill>
                  <a:srgbClr val="002060"/>
                </a:solidFill>
              </a:rPr>
              <a:t>Мовні</a:t>
            </a:r>
            <a:r>
              <a:rPr lang="uk-UA" dirty="0">
                <a:solidFill>
                  <a:srgbClr val="002060"/>
                </a:solidFill>
              </a:rPr>
              <a:t> аспекти вивчення речення </a:t>
            </a:r>
            <a:r>
              <a:rPr lang="uk-UA" dirty="0"/>
              <a:t/>
            </a:r>
            <a:br>
              <a:rPr lang="uk-UA" dirty="0"/>
            </a:br>
            <a:r>
              <a:rPr lang="uk-UA" dirty="0"/>
              <a:t/>
            </a:r>
            <a:br>
              <a:rPr lang="uk-UA" dirty="0"/>
            </a:br>
            <a:r>
              <a:rPr lang="uk-UA" sz="3600" dirty="0"/>
              <a:t>(порядок слів у реченні, </a:t>
            </a:r>
            <a:br>
              <a:rPr lang="uk-UA" sz="3600" dirty="0"/>
            </a:br>
            <a:r>
              <a:rPr lang="uk-UA" sz="3600" dirty="0"/>
              <a:t>граматична основа, </a:t>
            </a:r>
            <a:br>
              <a:rPr lang="uk-UA" sz="3600" dirty="0"/>
            </a:br>
            <a:r>
              <a:rPr lang="uk-UA" sz="3600" dirty="0"/>
              <a:t>види речень)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A5D3244F-A644-4CB8-A557-5A62B07F4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4655" y="3671454"/>
            <a:ext cx="9144000" cy="2258291"/>
          </a:xfrm>
        </p:spPr>
        <p:txBody>
          <a:bodyPr>
            <a:normAutofit/>
          </a:bodyPr>
          <a:lstStyle/>
          <a:p>
            <a:endParaRPr lang="uk-UA" dirty="0"/>
          </a:p>
          <a:p>
            <a:endParaRPr lang="uk-UA" dirty="0"/>
          </a:p>
          <a:p>
            <a:pPr algn="r"/>
            <a:r>
              <a:rPr lang="uk-UA" dirty="0"/>
              <a:t>                                                              </a:t>
            </a:r>
            <a:r>
              <a:rPr lang="uk-UA" sz="2100" dirty="0" smtClean="0"/>
              <a:t>9 клас</a:t>
            </a:r>
          </a:p>
          <a:p>
            <a:pPr algn="r"/>
            <a:r>
              <a:rPr lang="uk-UA" sz="2100" dirty="0" err="1" smtClean="0"/>
              <a:t>Стрембицька</a:t>
            </a:r>
            <a:r>
              <a:rPr lang="uk-UA" sz="2100" dirty="0" smtClean="0"/>
              <a:t> Л.А.</a:t>
            </a:r>
            <a:endParaRPr lang="ru-UA" sz="2100" dirty="0"/>
          </a:p>
        </p:txBody>
      </p:sp>
    </p:spTree>
    <p:extLst>
      <p:ext uri="{BB962C8B-B14F-4D97-AF65-F5344CB8AC3E}">
        <p14:creationId xmlns:p14="http://schemas.microsoft.com/office/powerpoint/2010/main" xmlns="" val="224903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B196716-04E8-4521-9660-EBFD262C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rgbClr val="002060"/>
                </a:solidFill>
              </a:rPr>
              <a:t>Мета уроку:</a:t>
            </a:r>
            <a:endParaRPr lang="ru-UA" dirty="0">
              <a:solidFill>
                <a:srgbClr val="00206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908B882-1813-42C9-A03E-905CEC43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uk-UA" dirty="0"/>
              <a:t> Розширити знання учнів про будову речення, порядок слів у ньому, логічний наголос тощо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/>
              <a:t> Поглибити знання про граматичну основу речення, види речень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/>
              <a:t> Розвивати практичні навички роботи з текстами, реченнями, синтаксичними конструкціями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dirty="0"/>
              <a:t> Вдосконалювати мовленнєву культуру школярів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xmlns="" val="429348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F0C515EF-64EB-033B-5441-54123D26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471056"/>
            <a:ext cx="9906000" cy="2784762"/>
          </a:xfrm>
        </p:spPr>
        <p:txBody>
          <a:bodyPr/>
          <a:lstStyle/>
          <a:p>
            <a:r>
              <a:rPr lang="uk-UA" dirty="0"/>
              <a:t>«Що вмієте, того не забувайте, а чого не вмієте, того навчайтесь… Лінощі – це мати всьому поганому: що хто вміє, то </a:t>
            </a:r>
            <a:r>
              <a:rPr lang="uk-UA" dirty="0" err="1"/>
              <a:t>забуде</a:t>
            </a:r>
            <a:r>
              <a:rPr lang="uk-UA" dirty="0"/>
              <a:t>, а чого не вміє, того не навчиться…»</a:t>
            </a:r>
            <a:endParaRPr lang="ru-UA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AE67613B-1A4A-853E-D2F8-086DE5DB2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                               </a:t>
            </a:r>
            <a:r>
              <a:rPr lang="uk-UA" sz="2800" dirty="0"/>
              <a:t>(«Повчання Володимира </a:t>
            </a:r>
            <a:r>
              <a:rPr lang="uk-UA" sz="2800" dirty="0" err="1"/>
              <a:t>мономаха</a:t>
            </a:r>
            <a:r>
              <a:rPr lang="uk-UA" sz="2800" dirty="0"/>
              <a:t> дітям»)</a:t>
            </a: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xmlns="" val="335593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2EAF2CA-9D90-BA52-E9AD-96FC27502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uk-UA" dirty="0">
                <a:solidFill>
                  <a:srgbClr val="002060"/>
                </a:solidFill>
              </a:rPr>
              <a:t>Лінгвістичне спостереження</a:t>
            </a:r>
            <a:endParaRPr lang="ru-UA" dirty="0">
              <a:solidFill>
                <a:srgbClr val="00206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ECAFF74-6253-75DB-3CF6-177D3CD54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Порівняйте подані речення. </a:t>
            </a:r>
          </a:p>
          <a:p>
            <a:r>
              <a:rPr lang="uk-UA" dirty="0"/>
              <a:t>Чи однаковий їх зміст? Чим вони відрізняються?</a:t>
            </a:r>
          </a:p>
          <a:p>
            <a:r>
              <a:rPr lang="uk-UA" dirty="0"/>
              <a:t>На яке слово в кожному з речень падає логічний наголос?</a:t>
            </a:r>
          </a:p>
          <a:p>
            <a:endParaRPr lang="uk-UA" dirty="0"/>
          </a:p>
          <a:p>
            <a:pPr marL="0" indent="0">
              <a:buNone/>
            </a:pPr>
            <a:r>
              <a:rPr lang="uk-UA" sz="2800" dirty="0"/>
              <a:t>Восени айстри цвітуть у садах. Восени в садах цвітуть айстри.</a:t>
            </a: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xmlns="" val="172287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919FBF3-FB2A-46D3-AAD8-CD90B11E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uk-UA" dirty="0">
                <a:solidFill>
                  <a:srgbClr val="002060"/>
                </a:solidFill>
              </a:rPr>
              <a:t>Порядок слів у реченні. Інверсія</a:t>
            </a:r>
            <a:endParaRPr lang="ru-UA" dirty="0">
              <a:solidFill>
                <a:srgbClr val="00206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6B7DDF6-2A7F-42C8-A5D9-EC4BD8084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/>
              <a:t>   Слова в словосполученнях і реченнях розташовані в певному порядку. Розрізняють два типи порядку: </a:t>
            </a:r>
            <a:r>
              <a:rPr lang="uk-UA" sz="2800" dirty="0">
                <a:solidFill>
                  <a:srgbClr val="002060"/>
                </a:solidFill>
              </a:rPr>
              <a:t>прямий і зворотний</a:t>
            </a:r>
            <a:r>
              <a:rPr lang="uk-UA" dirty="0"/>
              <a:t>. </a:t>
            </a:r>
          </a:p>
          <a:p>
            <a:pPr marL="0" indent="0">
              <a:buNone/>
            </a:pPr>
            <a:r>
              <a:rPr lang="uk-UA" dirty="0"/>
              <a:t>   Наприклад, у реченні </a:t>
            </a:r>
            <a:r>
              <a:rPr lang="uk-UA" sz="2800" dirty="0">
                <a:solidFill>
                  <a:srgbClr val="002060"/>
                </a:solidFill>
              </a:rPr>
              <a:t>Красу природи люди здавна помічали </a:t>
            </a:r>
            <a:r>
              <a:rPr lang="uk-UA" dirty="0"/>
              <a:t>прямий порядок слів. </a:t>
            </a:r>
          </a:p>
          <a:p>
            <a:pPr marL="0" indent="0">
              <a:buNone/>
            </a:pPr>
            <a:r>
              <a:rPr lang="uk-UA" dirty="0"/>
              <a:t>   А в реченні </a:t>
            </a:r>
            <a:r>
              <a:rPr lang="uk-UA" sz="2800" dirty="0">
                <a:solidFill>
                  <a:srgbClr val="002060"/>
                </a:solidFill>
              </a:rPr>
              <a:t>Здавна помічали люди красу природи</a:t>
            </a:r>
            <a:r>
              <a:rPr lang="uk-UA" sz="2800" dirty="0"/>
              <a:t> – </a:t>
            </a:r>
            <a:r>
              <a:rPr lang="uk-UA" dirty="0"/>
              <a:t>зворотний. </a:t>
            </a:r>
          </a:p>
          <a:p>
            <a:pPr marL="0" indent="0">
              <a:buNone/>
            </a:pPr>
            <a:r>
              <a:rPr lang="uk-UA" dirty="0"/>
              <a:t>   Порушення прямого порядку слів в реченні з метою виділення певних членів речення називається </a:t>
            </a:r>
            <a:r>
              <a:rPr lang="uk-UA" sz="2800" dirty="0">
                <a:solidFill>
                  <a:srgbClr val="002060"/>
                </a:solidFill>
              </a:rPr>
              <a:t>інверсією.</a:t>
            </a:r>
            <a:endParaRPr lang="ru-UA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204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E7F36CA-B1FB-472B-B506-A483FA1E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uk-UA" dirty="0">
                <a:solidFill>
                  <a:srgbClr val="002060"/>
                </a:solidFill>
              </a:rPr>
              <a:t>Прямий порядок слів</a:t>
            </a:r>
            <a:endParaRPr lang="ru-UA" dirty="0">
              <a:solidFill>
                <a:srgbClr val="00206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3138CB7-27CD-4998-A268-E2FCF9BFE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800" dirty="0"/>
              <a:t>Підмет – присудок</a:t>
            </a:r>
          </a:p>
          <a:p>
            <a:r>
              <a:rPr lang="uk-UA" sz="2800" dirty="0"/>
              <a:t>Означення – означуване слово</a:t>
            </a:r>
          </a:p>
          <a:p>
            <a:r>
              <a:rPr lang="uk-UA" sz="2800" dirty="0"/>
              <a:t>Додаток після слова, від якого залежить</a:t>
            </a:r>
          </a:p>
          <a:p>
            <a:r>
              <a:rPr lang="uk-UA" sz="2800" dirty="0"/>
              <a:t>Обставина може займати будь-яке місце в реченні</a:t>
            </a: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xmlns="" val="146479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B762201-DB65-41C9-91DA-7D2671EF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uk-UA" dirty="0"/>
              <a:t> </a:t>
            </a:r>
            <a:r>
              <a:rPr lang="uk-UA" dirty="0">
                <a:solidFill>
                  <a:srgbClr val="002060"/>
                </a:solidFill>
              </a:rPr>
              <a:t>Дослідження</a:t>
            </a:r>
            <a:endParaRPr lang="ru-UA" dirty="0">
              <a:solidFill>
                <a:srgbClr val="00206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36D543E-F793-4F5F-BEAF-B10C1EA27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Запишіть речення. Визначте в них порядок слів. Аргументуйте відповідь</a:t>
            </a:r>
          </a:p>
          <a:p>
            <a:endParaRPr lang="uk-UA" dirty="0"/>
          </a:p>
          <a:p>
            <a:pPr marL="0" indent="0">
              <a:buNone/>
            </a:pPr>
            <a:r>
              <a:rPr lang="uk-UA" sz="2800" dirty="0"/>
              <a:t>1. Вечір був. І цвіли під вікнами мальви (Л. Костенко)</a:t>
            </a:r>
          </a:p>
          <a:p>
            <a:pPr marL="0" indent="0">
              <a:buNone/>
            </a:pPr>
            <a:r>
              <a:rPr lang="uk-UA" sz="2800" dirty="0"/>
              <a:t>2. Мріють крилами з туману лебеді рожеві (В. Симоненко)</a:t>
            </a:r>
          </a:p>
          <a:p>
            <a:pPr marL="0" indent="0">
              <a:buNone/>
            </a:pPr>
            <a:r>
              <a:rPr lang="uk-UA" sz="2800" dirty="0"/>
              <a:t>3. Опівночі айстри в саду розцвіли… (Олександр Олесь)</a:t>
            </a:r>
          </a:p>
          <a:p>
            <a:endParaRPr lang="uk-UA" sz="2800" dirty="0"/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xmlns="" val="363635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CE5A1FD-765D-40D8-8C99-415553EC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uk-UA" dirty="0">
                <a:solidFill>
                  <a:srgbClr val="002060"/>
                </a:solidFill>
              </a:rPr>
              <a:t>Трансформація</a:t>
            </a:r>
            <a:endParaRPr lang="ru-UA" dirty="0">
              <a:solidFill>
                <a:srgbClr val="00206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E3A90F1-6201-4913-9932-A953F0E54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/>
              <a:t>Перебудуйте речення так, щоб порядок слів був іншим. Запишіть їх. </a:t>
            </a:r>
          </a:p>
          <a:p>
            <a:pPr marL="0" indent="0">
              <a:buNone/>
            </a:pPr>
            <a:r>
              <a:rPr lang="uk-UA" dirty="0"/>
              <a:t>Із третього речення </a:t>
            </a:r>
            <a:r>
              <a:rPr lang="uk-UA" dirty="0" err="1"/>
              <a:t>випишіть</a:t>
            </a:r>
            <a:r>
              <a:rPr lang="uk-UA" dirty="0"/>
              <a:t> усі можливі варіанти словосполучень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sz="2800" dirty="0"/>
              <a:t>1. Від поганого кореня не бувають добрі яблука.</a:t>
            </a:r>
          </a:p>
          <a:p>
            <a:pPr marL="0" indent="0">
              <a:buNone/>
            </a:pPr>
            <a:r>
              <a:rPr lang="uk-UA" sz="2800" dirty="0"/>
              <a:t>2. Не роблять людину щасливою гроші.</a:t>
            </a:r>
          </a:p>
          <a:p>
            <a:pPr marL="0" indent="0">
              <a:buNone/>
            </a:pPr>
            <a:r>
              <a:rPr lang="uk-UA" sz="2800" dirty="0"/>
              <a:t>3. Виснажують нещасне тіло тривожні турботи. </a:t>
            </a:r>
          </a:p>
          <a:p>
            <a:endParaRPr lang="uk-UA" sz="2800" dirty="0"/>
          </a:p>
          <a:p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xmlns="" val="3059953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CC40ED9-1FA4-F31C-F65C-D3593D54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uk-UA" dirty="0">
                <a:solidFill>
                  <a:srgbClr val="002060"/>
                </a:solidFill>
              </a:rPr>
              <a:t>Домашнє завдання</a:t>
            </a:r>
            <a:endParaRPr lang="ru-UA" dirty="0">
              <a:solidFill>
                <a:srgbClr val="00206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3DCA147-E1AB-ED6F-CE36-AD2F923A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dirty="0"/>
              <a:t>Доберіть 5 </a:t>
            </a:r>
            <a:r>
              <a:rPr lang="uk-UA" sz="2800" dirty="0" err="1"/>
              <a:t>прислів</a:t>
            </a:r>
            <a:r>
              <a:rPr lang="en-US" sz="2800" dirty="0"/>
              <a:t>`</a:t>
            </a:r>
            <a:r>
              <a:rPr lang="uk-UA" sz="2800" dirty="0"/>
              <a:t>їв на тему «Розум і мовлення», позначивши логічний наголос. </a:t>
            </a:r>
          </a:p>
          <a:p>
            <a:pPr marL="0" indent="0">
              <a:buNone/>
            </a:pP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xmlns="" val="2500991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107</TotalTime>
  <Words>351</Words>
  <Application>Microsoft Office PowerPoint</Application>
  <PresentationFormat>Произвольный</PresentationFormat>
  <Paragraphs>43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Контур</vt:lpstr>
      <vt:lpstr>Мовні аспекти вивчення речення   (порядок слів у реченні,  граматична основа,  види речень)</vt:lpstr>
      <vt:lpstr>Мета уроку:</vt:lpstr>
      <vt:lpstr>«Що вмієте, того не забувайте, а чого не вмієте, того навчайтесь… Лінощі – це мати всьому поганому: що хто вміє, то забуде, а чого не вміє, того не навчиться…»</vt:lpstr>
      <vt:lpstr>Лінгвістичне спостереження</vt:lpstr>
      <vt:lpstr>Порядок слів у реченні. Інверсія</vt:lpstr>
      <vt:lpstr>Прямий порядок слів</vt:lpstr>
      <vt:lpstr> Дослідження</vt:lpstr>
      <vt:lpstr>Трансформація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</dc:creator>
  <cp:lastModifiedBy>Пользователь</cp:lastModifiedBy>
  <cp:revision>5</cp:revision>
  <dcterms:created xsi:type="dcterms:W3CDTF">2023-03-05T17:51:19Z</dcterms:created>
  <dcterms:modified xsi:type="dcterms:W3CDTF">2025-05-11T14:14:47Z</dcterms:modified>
</cp:coreProperties>
</file>