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0" r:id="rId3"/>
    <p:sldId id="259" r:id="rId4"/>
    <p:sldId id="271" r:id="rId5"/>
    <p:sldId id="272" r:id="rId6"/>
    <p:sldId id="273" r:id="rId7"/>
    <p:sldId id="274" r:id="rId8"/>
    <p:sldId id="263" r:id="rId9"/>
    <p:sldId id="277" r:id="rId10"/>
    <p:sldId id="279" r:id="rId11"/>
    <p:sldId id="269" r:id="rId12"/>
  </p:sldIdLst>
  <p:sldSz cx="9144000" cy="6858000" type="screen4x3"/>
  <p:notesSz cx="6858000" cy="9144000"/>
  <p:custDataLst>
    <p:tags r:id="rId1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572" y="-2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0540C3-F16E-46BE-B640-FBB2F57D757E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A5518-9390-42A9-85FD-D44784B06A7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429284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6F06A-4860-4995-BD98-6BB8E6DED05E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21001-0C7A-4A40-AE55-9F8D70C0344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62941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010" y="1124744"/>
            <a:ext cx="8731453" cy="1080120"/>
          </a:xfrm>
        </p:spPr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15642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078804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983695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2123728" y="45855"/>
            <a:ext cx="6840760" cy="118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236296" y="6638295"/>
            <a:ext cx="1785937" cy="19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543014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026654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891339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6599334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17245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15951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45489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58605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23728" y="45855"/>
            <a:ext cx="6840760" cy="1180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2564904"/>
            <a:ext cx="8229600" cy="396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48A96-E1BB-4C8F-80B2-32A47A48A9D5}" type="datetimeFigureOut">
              <a:rPr lang="ru-RU" smtClean="0"/>
              <a:pPr/>
              <a:t>12.12.2024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A1F6A-164B-43BA-A19E-4AE6BB502A2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710272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6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23528" y="836712"/>
            <a:ext cx="8623949" cy="1584176"/>
          </a:xfrm>
        </p:spPr>
        <p:txBody>
          <a:bodyPr>
            <a:normAutofit fontScale="90000"/>
          </a:bodyPr>
          <a:lstStyle/>
          <a:p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7 клас</a:t>
            </a:r>
            <a:b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Написання </a:t>
            </a: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НЕ </a:t>
            </a:r>
            <a:b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з </a:t>
            </a: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дієприслівниками</a:t>
            </a:r>
            <a:b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                            </a:t>
            </a:r>
            <a:r>
              <a:rPr lang="uk-UA" sz="4800" b="1" dirty="0" err="1" smtClean="0">
                <a:solidFill>
                  <a:schemeClr val="accent3">
                    <a:lumMod val="50000"/>
                  </a:schemeClr>
                </a:solidFill>
              </a:rPr>
              <a:t>Стрембицька</a:t>
            </a:r>
            <a:r>
              <a:rPr lang="uk-UA" sz="4800" b="1" dirty="0" smtClean="0">
                <a:solidFill>
                  <a:schemeClr val="accent3">
                    <a:lumMod val="50000"/>
                  </a:schemeClr>
                </a:solidFill>
              </a:rPr>
              <a:t> Л.А.</a:t>
            </a:r>
            <a:endParaRPr lang="ru-RU" sz="4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72948" y="4524785"/>
            <a:ext cx="2157413" cy="2084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5787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6012160" y="404664"/>
            <a:ext cx="2808312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Дізнався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6" name="Овал 5"/>
          <p:cNvSpPr/>
          <p:nvPr/>
        </p:nvSpPr>
        <p:spPr>
          <a:xfrm>
            <a:off x="6112615" y="1663954"/>
            <a:ext cx="2858616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Навчився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7" name="Овал 6"/>
          <p:cNvSpPr/>
          <p:nvPr/>
        </p:nvSpPr>
        <p:spPr>
          <a:xfrm>
            <a:off x="5425403" y="3029311"/>
            <a:ext cx="3668232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Потренувався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8" name="Овал 7"/>
          <p:cNvSpPr/>
          <p:nvPr/>
        </p:nvSpPr>
        <p:spPr>
          <a:xfrm>
            <a:off x="5097884" y="4305443"/>
            <a:ext cx="3444980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Запам’ятав</a:t>
            </a:r>
            <a:r>
              <a:rPr lang="ru-RU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 </a:t>
            </a:r>
          </a:p>
        </p:txBody>
      </p:sp>
      <p:sp>
        <p:nvSpPr>
          <p:cNvPr id="9" name="Стрелка вправо 8"/>
          <p:cNvSpPr/>
          <p:nvPr/>
        </p:nvSpPr>
        <p:spPr>
          <a:xfrm>
            <a:off x="4892128" y="777251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Стрелка вправо 9"/>
          <p:cNvSpPr/>
          <p:nvPr/>
        </p:nvSpPr>
        <p:spPr>
          <a:xfrm rot="230743">
            <a:off x="4724489" y="1696220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 вправо 10"/>
          <p:cNvSpPr/>
          <p:nvPr/>
        </p:nvSpPr>
        <p:spPr>
          <a:xfrm rot="1165849">
            <a:off x="4394247" y="2852937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трелка вправо 11"/>
          <p:cNvSpPr/>
          <p:nvPr/>
        </p:nvSpPr>
        <p:spPr>
          <a:xfrm rot="2018393">
            <a:off x="4108963" y="3875450"/>
            <a:ext cx="978408" cy="484632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Выноска-облако 12"/>
          <p:cNvSpPr/>
          <p:nvPr/>
        </p:nvSpPr>
        <p:spPr>
          <a:xfrm>
            <a:off x="99972" y="211589"/>
            <a:ext cx="4618388" cy="1842879"/>
          </a:xfrm>
          <a:prstGeom prst="cloudCallout">
            <a:avLst>
              <a:gd name="adj1" fmla="val 4428"/>
              <a:gd name="adj2" fmla="val 75332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Сьогодні на </a:t>
            </a:r>
            <a:r>
              <a:rPr lang="uk-UA" sz="4000" b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уроці</a:t>
            </a:r>
            <a:r>
              <a:rPr lang="uk-UA" sz="40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Я…</a:t>
            </a:r>
            <a:endParaRPr lang="ru-RU" sz="4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76690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4282" y="1124744"/>
            <a:ext cx="8768691" cy="1947066"/>
          </a:xfrm>
        </p:spPr>
        <p:txBody>
          <a:bodyPr>
            <a:noAutofit/>
          </a:bodyPr>
          <a:lstStyle/>
          <a:p>
            <a:r>
              <a:rPr lang="uk-UA" sz="8800" b="1" dirty="0" smtClean="0">
                <a:solidFill>
                  <a:srgbClr val="0070C0"/>
                </a:solidFill>
                <a:effectLst/>
              </a:rPr>
              <a:t>Дякую за роботу!</a:t>
            </a:r>
            <a:endParaRPr lang="ru-RU" sz="8800" b="1" dirty="0">
              <a:solidFill>
                <a:srgbClr val="0070C0"/>
              </a:soli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57224" y="500042"/>
            <a:ext cx="69294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4000" b="1" dirty="0" smtClean="0"/>
              <a:t>Домашнє завдання:</a:t>
            </a:r>
          </a:p>
          <a:p>
            <a:pPr algn="ctr"/>
            <a:r>
              <a:rPr lang="uk-UA" sz="4000" b="1" smtClean="0"/>
              <a:t>Виконати впр.203</a:t>
            </a:r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xmlns="" val="36188046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755576" y="2420888"/>
            <a:ext cx="8229600" cy="3960440"/>
          </a:xfrm>
        </p:spPr>
        <p:txBody>
          <a:bodyPr>
            <a:normAutofit/>
          </a:bodyPr>
          <a:lstStyle/>
          <a:p>
            <a:r>
              <a:rPr lang="uk-UA" sz="3600" b="1" dirty="0" smtClean="0">
                <a:solidFill>
                  <a:srgbClr val="002060"/>
                </a:solidFill>
              </a:rPr>
              <a:t>поглибиш знання про дієприслівник як особливу форму дієслова;</a:t>
            </a:r>
          </a:p>
          <a:p>
            <a:r>
              <a:rPr lang="uk-UA" sz="3600" b="1" dirty="0" smtClean="0">
                <a:solidFill>
                  <a:srgbClr val="002060"/>
                </a:solidFill>
              </a:rPr>
              <a:t>дізнаєшся про правила написання </a:t>
            </a:r>
            <a:r>
              <a:rPr lang="uk-UA" sz="3600" b="1" i="1" dirty="0" smtClean="0">
                <a:solidFill>
                  <a:srgbClr val="002060"/>
                </a:solidFill>
              </a:rPr>
              <a:t>не</a:t>
            </a:r>
            <a:r>
              <a:rPr lang="uk-UA" sz="3600" b="1" dirty="0" smtClean="0">
                <a:solidFill>
                  <a:srgbClr val="002060"/>
                </a:solidFill>
              </a:rPr>
              <a:t> з дієприслівниками;</a:t>
            </a:r>
          </a:p>
          <a:p>
            <a:r>
              <a:rPr lang="uk-UA" sz="3600" b="1" dirty="0" smtClean="0">
                <a:solidFill>
                  <a:srgbClr val="002060"/>
                </a:solidFill>
              </a:rPr>
              <a:t>навчишся правильно писати </a:t>
            </a:r>
            <a:r>
              <a:rPr lang="uk-UA" sz="3600" b="1" i="1" dirty="0" smtClean="0">
                <a:solidFill>
                  <a:srgbClr val="002060"/>
                </a:solidFill>
              </a:rPr>
              <a:t>не</a:t>
            </a:r>
            <a:r>
              <a:rPr lang="uk-UA" sz="3600" b="1" dirty="0" smtClean="0">
                <a:solidFill>
                  <a:srgbClr val="002060"/>
                </a:solidFill>
              </a:rPr>
              <a:t> з дієприслівниками.</a:t>
            </a:r>
            <a:endParaRPr lang="ru-RU" sz="3600" b="1" dirty="0">
              <a:solidFill>
                <a:srgbClr val="00206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907704" y="836712"/>
            <a:ext cx="6840760" cy="1180659"/>
          </a:xfrm>
        </p:spPr>
        <p:txBody>
          <a:bodyPr/>
          <a:lstStyle/>
          <a:p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Сьогодні на </a:t>
            </a:r>
            <a:r>
              <a:rPr lang="uk-UA" b="1" dirty="0" err="1" smtClean="0">
                <a:solidFill>
                  <a:schemeClr val="accent3">
                    <a:lumMod val="50000"/>
                  </a:schemeClr>
                </a:solidFill>
              </a:rPr>
              <a:t>уроці</a:t>
            </a:r>
            <a:r>
              <a:rPr lang="uk-UA" b="1" dirty="0" smtClean="0">
                <a:solidFill>
                  <a:schemeClr val="accent3">
                    <a:lumMod val="50000"/>
                  </a:schemeClr>
                </a:solidFill>
              </a:rPr>
              <a:t> ти:</a:t>
            </a:r>
            <a:endParaRPr lang="ru-RU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380312" y="6659532"/>
            <a:ext cx="1763688" cy="16916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9283816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569368" y="420315"/>
            <a:ext cx="3024336" cy="9144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600" b="1" dirty="0" smtClean="0">
                <a:solidFill>
                  <a:schemeClr val="accent3">
                    <a:lumMod val="50000"/>
                  </a:schemeClr>
                </a:solidFill>
              </a:rPr>
              <a:t>Пригадай </a:t>
            </a:r>
            <a:endParaRPr lang="ru-RU" sz="36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5139808" y="438906"/>
            <a:ext cx="3347864" cy="978408"/>
          </a:xfrm>
          <a:prstGeom prst="down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3200" b="1" dirty="0" smtClean="0">
                <a:solidFill>
                  <a:schemeClr val="accent3">
                    <a:lumMod val="50000"/>
                  </a:schemeClr>
                </a:solidFill>
              </a:rPr>
              <a:t>Довідка </a:t>
            </a:r>
            <a:endParaRPr lang="ru-RU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96599" y="1916832"/>
            <a:ext cx="3312368" cy="185164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Дієприслівник - це…</a:t>
            </a:r>
            <a:endParaRPr lang="ru-RU" sz="28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196599" y="3861048"/>
            <a:ext cx="3312368" cy="175147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Морфологічні ознаки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96599" y="5693000"/>
            <a:ext cx="3312368" cy="108012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Синтаксична роль </a:t>
            </a:r>
            <a:r>
              <a:rPr lang="uk-UA" sz="24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ієприслівника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494919" y="1916832"/>
            <a:ext cx="4637642" cy="185164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особлива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форма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дієслова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, яка </a:t>
            </a:r>
            <a:r>
              <a:rPr lang="ru-RU" sz="2400" b="1" dirty="0" err="1">
                <a:solidFill>
                  <a:schemeClr val="accent3">
                    <a:lumMod val="50000"/>
                  </a:schemeClr>
                </a:solidFill>
              </a:rPr>
              <a:t>виражає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додаткову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дію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предмета й </a:t>
            </a:r>
            <a:r>
              <a:rPr lang="ru-RU" sz="2400" b="1" dirty="0" err="1">
                <a:solidFill>
                  <a:schemeClr val="accent3">
                    <a:lumMod val="50000"/>
                  </a:schemeClr>
                </a:solidFill>
              </a:rPr>
              <a:t>відповідає</a:t>
            </a:r>
            <a:r>
              <a:rPr lang="ru-RU" sz="2400" b="1" dirty="0">
                <a:solidFill>
                  <a:schemeClr val="accent3">
                    <a:lumMod val="50000"/>
                  </a:schemeClr>
                </a:solidFill>
              </a:rPr>
              <a:t> на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питання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що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роблячи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? </a:t>
            </a:r>
            <a:r>
              <a:rPr lang="ru-RU" sz="2400" b="1" dirty="0" err="1">
                <a:solidFill>
                  <a:schemeClr val="accent3">
                    <a:lumMod val="50000"/>
                  </a:schemeClr>
                </a:solidFill>
              </a:rPr>
              <a:t>щ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зробивши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?</a:t>
            </a: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477681" y="3846786"/>
            <a:ext cx="4637642" cy="176573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solidFill>
                  <a:schemeClr val="accent3">
                    <a:lumMod val="50000"/>
                  </a:schemeClr>
                </a:solidFill>
              </a:rPr>
              <a:t>п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оєднує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в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собі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граматичні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ознаки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дієслова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(вид, час,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може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мати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залежні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слова) й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прислівника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(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незмінність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, є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обставиною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)</a:t>
            </a: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414619" y="5693000"/>
            <a:ext cx="4637642" cy="10801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в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реченні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дієприслівник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 є </a:t>
            </a:r>
            <a:r>
              <a:rPr lang="ru-RU" sz="2400" b="1" dirty="0" err="1" smtClean="0">
                <a:solidFill>
                  <a:schemeClr val="accent3">
                    <a:lumMod val="50000"/>
                  </a:schemeClr>
                </a:solidFill>
              </a:rPr>
              <a:t>обставиною</a:t>
            </a:r>
            <a:r>
              <a:rPr lang="ru-RU" sz="2400" b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ru-RU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Стрелка вправо 13"/>
          <p:cNvSpPr/>
          <p:nvPr/>
        </p:nvSpPr>
        <p:spPr>
          <a:xfrm>
            <a:off x="3714986" y="2484859"/>
            <a:ext cx="633220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>
            <a:off x="3714986" y="4419690"/>
            <a:ext cx="650946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Стрелка вправо 16"/>
          <p:cNvSpPr/>
          <p:nvPr/>
        </p:nvSpPr>
        <p:spPr>
          <a:xfrm>
            <a:off x="3714986" y="5990744"/>
            <a:ext cx="633220" cy="48463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57820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251520" y="2564904"/>
            <a:ext cx="8784976" cy="396044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dirty="0" smtClean="0">
                <a:solidFill>
                  <a:srgbClr val="002060"/>
                </a:solidFill>
              </a:rPr>
              <a:t>Прочитай </a:t>
            </a:r>
            <a:r>
              <a:rPr lang="uk-UA" dirty="0" err="1" smtClean="0">
                <a:solidFill>
                  <a:srgbClr val="002060"/>
                </a:solidFill>
              </a:rPr>
              <a:t>прислів</a:t>
            </a:r>
            <a:r>
              <a:rPr lang="en-US" dirty="0" smtClean="0">
                <a:solidFill>
                  <a:srgbClr val="002060"/>
                </a:solidFill>
              </a:rPr>
              <a:t>`</a:t>
            </a:r>
            <a:r>
              <a:rPr lang="uk-UA" dirty="0" smtClean="0">
                <a:solidFill>
                  <a:srgbClr val="002060"/>
                </a:solidFill>
              </a:rPr>
              <a:t>я. Порівняй написання </a:t>
            </a:r>
            <a:r>
              <a:rPr lang="uk-UA" b="1" i="1" dirty="0" smtClean="0">
                <a:solidFill>
                  <a:srgbClr val="002060"/>
                </a:solidFill>
              </a:rPr>
              <a:t>не</a:t>
            </a:r>
            <a:r>
              <a:rPr lang="uk-UA" dirty="0" smtClean="0">
                <a:solidFill>
                  <a:srgbClr val="002060"/>
                </a:solidFill>
              </a:rPr>
              <a:t> з дієприслівниками та особовими дієсловами. Зроби висновок про написання </a:t>
            </a:r>
            <a:r>
              <a:rPr lang="uk-UA" b="1" i="1" dirty="0" smtClean="0">
                <a:solidFill>
                  <a:srgbClr val="002060"/>
                </a:solidFill>
              </a:rPr>
              <a:t>не</a:t>
            </a:r>
            <a:r>
              <a:rPr lang="uk-UA" dirty="0" smtClean="0">
                <a:solidFill>
                  <a:srgbClr val="002060"/>
                </a:solidFill>
              </a:rPr>
              <a:t> з дієприслівниками.</a:t>
            </a:r>
          </a:p>
          <a:p>
            <a:pPr marL="514350" indent="-514350">
              <a:buAutoNum type="arabicPeriod"/>
            </a:pPr>
            <a:r>
              <a:rPr lang="uk-UA" dirty="0" smtClean="0">
                <a:solidFill>
                  <a:srgbClr val="002060"/>
                </a:solidFill>
              </a:rPr>
              <a:t>Обличчя не вмиєш, рук не замочивши.</a:t>
            </a:r>
          </a:p>
          <a:p>
            <a:pPr marL="514350" indent="-514350">
              <a:buAutoNum type="arabicPeriod"/>
            </a:pPr>
            <a:r>
              <a:rPr lang="uk-UA" dirty="0">
                <a:solidFill>
                  <a:srgbClr val="002060"/>
                </a:solidFill>
              </a:rPr>
              <a:t> </a:t>
            </a:r>
            <a:r>
              <a:rPr lang="uk-UA" dirty="0" smtClean="0">
                <a:solidFill>
                  <a:srgbClr val="002060"/>
                </a:solidFill>
              </a:rPr>
              <a:t>Не переплативши, не купиш; не спустивши ціни, не </a:t>
            </a:r>
            <a:r>
              <a:rPr lang="uk-UA" dirty="0" err="1" smtClean="0">
                <a:solidFill>
                  <a:srgbClr val="002060"/>
                </a:solidFill>
              </a:rPr>
              <a:t>продаси</a:t>
            </a:r>
            <a:r>
              <a:rPr lang="uk-UA" dirty="0" smtClean="0">
                <a:solidFill>
                  <a:srgbClr val="002060"/>
                </a:solidFill>
              </a:rPr>
              <a:t>.</a:t>
            </a:r>
          </a:p>
          <a:p>
            <a:pPr marL="514350" indent="-514350">
              <a:buAutoNum type="arabicPeriod"/>
            </a:pPr>
            <a:r>
              <a:rPr lang="uk-UA" dirty="0" smtClean="0">
                <a:solidFill>
                  <a:srgbClr val="002060"/>
                </a:solidFill>
              </a:rPr>
              <a:t>Зима не за горами, вона прийде, не надіславши телеграми.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763688" y="240517"/>
            <a:ext cx="6840760" cy="1180659"/>
          </a:xfrm>
        </p:spPr>
        <p:txBody>
          <a:bodyPr/>
          <a:lstStyle/>
          <a:p>
            <a:r>
              <a:rPr lang="uk-UA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Дослідження-міркування</a:t>
            </a:r>
            <a:endParaRPr lang="ru-RU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555049" y="1196752"/>
            <a:ext cx="1463675" cy="1500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23466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Разом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пишемо </a:t>
            </a:r>
            <a:r>
              <a:rPr lang="uk-UA" b="1" i="1" dirty="0" smtClean="0">
                <a:solidFill>
                  <a:schemeClr val="accent6">
                    <a:lumMod val="50000"/>
                  </a:schemeClr>
                </a:solidFill>
              </a:rPr>
              <a:t>не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 з дієприслівниками:</a:t>
            </a:r>
          </a:p>
          <a:p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я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кщо дієприслівник не вживається без </a:t>
            </a:r>
            <a:r>
              <a:rPr lang="uk-UA" b="1" i="1" dirty="0" smtClean="0">
                <a:solidFill>
                  <a:schemeClr val="accent6">
                    <a:lumMod val="50000"/>
                  </a:schemeClr>
                </a:solidFill>
              </a:rPr>
              <a:t>не. </a:t>
            </a:r>
            <a:r>
              <a:rPr lang="uk-UA" i="1" u="sng" dirty="0" smtClean="0">
                <a:solidFill>
                  <a:schemeClr val="accent6">
                    <a:lumMod val="50000"/>
                  </a:schemeClr>
                </a:solidFill>
              </a:rPr>
              <a:t>Наприклад: 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нехтуючи</a:t>
            </a:r>
            <a:r>
              <a:rPr lang="uk-UA" smtClean="0">
                <a:solidFill>
                  <a:schemeClr val="accent6">
                    <a:lumMod val="50000"/>
                  </a:schemeClr>
                </a:solidFill>
              </a:rPr>
              <a:t>, ненавидячи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r>
              <a:rPr lang="uk-UA" dirty="0">
                <a:solidFill>
                  <a:schemeClr val="accent6">
                    <a:lumMod val="50000"/>
                  </a:schemeClr>
                </a:solidFill>
              </a:rPr>
              <a:t>я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кщо дієприслівник  утворений від дієслова з префіксом </a:t>
            </a:r>
            <a:r>
              <a:rPr lang="uk-UA" b="1" dirty="0" err="1" smtClean="0">
                <a:solidFill>
                  <a:schemeClr val="accent6">
                    <a:lumMod val="50000"/>
                  </a:schemeClr>
                </a:solidFill>
              </a:rPr>
              <a:t>недо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-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, який вказує на неповноту дії. Наприклад: 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не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добачаючи(погано </a:t>
            </a:r>
            <a:r>
              <a:rPr lang="uk-UA" dirty="0" err="1" smtClean="0">
                <a:solidFill>
                  <a:schemeClr val="accent6">
                    <a:lumMod val="50000"/>
                  </a:schemeClr>
                </a:solidFill>
              </a:rPr>
              <a:t>бачачи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), </a:t>
            </a:r>
            <a:r>
              <a:rPr lang="uk-UA" b="1" dirty="0" smtClean="0">
                <a:solidFill>
                  <a:schemeClr val="accent6">
                    <a:lumMod val="50000"/>
                  </a:schemeClr>
                </a:solidFill>
              </a:rPr>
              <a:t>не</a:t>
            </a:r>
            <a:r>
              <a:rPr lang="uk-UA" dirty="0" smtClean="0">
                <a:solidFill>
                  <a:schemeClr val="accent6">
                    <a:lumMod val="50000"/>
                  </a:schemeClr>
                </a:solidFill>
              </a:rPr>
              <a:t>дочуваючи(погано чуючи).</a:t>
            </a:r>
            <a:endParaRPr lang="ru-RU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332656"/>
            <a:ext cx="6840760" cy="2231017"/>
          </a:xfrm>
        </p:spPr>
        <p:txBody>
          <a:bodyPr>
            <a:normAutofit fontScale="90000"/>
          </a:bodyPr>
          <a:lstStyle/>
          <a:p>
            <a:r>
              <a:rPr lang="uk-UA" b="1" i="1" dirty="0" smtClean="0"/>
              <a:t>Не</a:t>
            </a:r>
            <a:r>
              <a:rPr lang="uk-UA" dirty="0" smtClean="0"/>
              <a:t> з дієприслівниками пишемо переважно </a:t>
            </a:r>
            <a:r>
              <a:rPr lang="uk-UA" b="1" dirty="0" smtClean="0"/>
              <a:t>окремо.</a:t>
            </a:r>
            <a:br>
              <a:rPr lang="uk-UA" b="1" dirty="0" smtClean="0"/>
            </a:br>
            <a:r>
              <a:rPr lang="uk-UA" sz="4000" u="sng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Наприклад: </a:t>
            </a: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 відпочивши, не дивлячись.</a:t>
            </a:r>
            <a:b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740893" y="5903457"/>
            <a:ext cx="49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7584" y="5445224"/>
            <a:ext cx="864096" cy="65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29710" y="5877272"/>
            <a:ext cx="935789" cy="71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437341"/>
            <a:ext cx="49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20272" y="4526790"/>
            <a:ext cx="1609725" cy="196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3971571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763688" y="2060848"/>
            <a:ext cx="7128792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Нездужаючи</a:t>
            </a: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(хворіючи) – </a:t>
            </a:r>
          </a:p>
          <a:p>
            <a:pPr marL="0" indent="0">
              <a:buNone/>
            </a:pP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здужавши(не змігши); </a:t>
            </a:r>
          </a:p>
          <a:p>
            <a:pPr marL="0" indent="0">
              <a:buNone/>
            </a:pPr>
            <a:r>
              <a:rPr lang="uk-UA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непокоячись</a:t>
            </a: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(хвилюючись) – </a:t>
            </a:r>
          </a:p>
          <a:p>
            <a:pPr marL="0" indent="0">
              <a:buNone/>
            </a:pP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</a:t>
            </a:r>
            <a:r>
              <a:rPr lang="uk-UA" sz="3600" b="1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покоячись</a:t>
            </a: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 спочиваючи); неславлячи (ганьблячи) – </a:t>
            </a:r>
          </a:p>
          <a:p>
            <a:pPr marL="0" indent="0">
              <a:buNone/>
            </a:pPr>
            <a:r>
              <a:rPr lang="uk-UA" sz="36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славлячи(не прославляючи).</a:t>
            </a:r>
            <a:endParaRPr lang="ru-RU" sz="36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23728" y="260648"/>
            <a:ext cx="6840760" cy="1180659"/>
          </a:xfrm>
        </p:spPr>
        <p:txBody>
          <a:bodyPr>
            <a:normAutofit/>
          </a:bodyPr>
          <a:lstStyle/>
          <a:p>
            <a:r>
              <a:rPr lang="uk-UA" sz="6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Зверни увагу!</a:t>
            </a:r>
            <a:endParaRPr lang="ru-RU" sz="6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77487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91680" y="1772816"/>
            <a:ext cx="7211144" cy="39604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Поясни, чому в першому словосполученні  </a:t>
            </a:r>
            <a:r>
              <a:rPr lang="uk-UA" sz="36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дієприслівником пишеться окремо, а в другому – разом.</a:t>
            </a:r>
          </a:p>
          <a:p>
            <a:pPr marL="0" indent="0">
              <a:buNone/>
            </a:pP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uk-UA" sz="36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дочувши останніх слів.</a:t>
            </a:r>
          </a:p>
          <a:p>
            <a:pPr marL="0" indent="0">
              <a:buNone/>
            </a:pP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uk-UA" sz="3600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sz="36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дочуваючи на праве вухо.</a:t>
            </a:r>
            <a:endParaRPr lang="ru-RU" sz="3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-UA" sz="6000" b="1" dirty="0" smtClean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Коло думок </a:t>
            </a:r>
            <a:endParaRPr lang="ru-RU" sz="6000" b="1" dirty="0">
              <a:solidFill>
                <a:srgbClr val="0070C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90891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679950" y="1772816"/>
            <a:ext cx="7495726" cy="345638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uk-UA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(Не)прочитавши книгу,(не)повернувшись у село,(не)почувши дзюрчання,(не)</a:t>
            </a:r>
            <a:r>
              <a:rPr lang="uk-UA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дооцінюючи</a:t>
            </a:r>
            <a:r>
              <a:rPr lang="uk-UA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можливості,(не)розламавши кригу,(не)стямившись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uk-UA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 обурення,(не)дослухаючись до порад,(не)долюблюючи брехунів,(не)доївши яблука,(не)волячи сусідів,(не)зловивши риби,(не)</a:t>
            </a:r>
            <a:r>
              <a:rPr lang="uk-UA" sz="2800" dirty="0" err="1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покоячись</a:t>
            </a:r>
            <a:r>
              <a:rPr lang="uk-UA" sz="2800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 ячмінь,(не)вгаваючи ні на хвилину,(не)помітивши ошуканства,(не)навидячи базік,(не)підрахувавши витрат.</a:t>
            </a:r>
            <a:endParaRPr lang="ru-RU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95736" y="332656"/>
            <a:ext cx="6837906" cy="1036643"/>
          </a:xfrm>
        </p:spPr>
        <p:txBody>
          <a:bodyPr>
            <a:noAutofit/>
          </a:bodyPr>
          <a:lstStyle/>
          <a:p>
            <a:r>
              <a:rPr lang="uk-UA" sz="2800" dirty="0" err="1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uk-UA" sz="2800" dirty="0" err="1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апиши</a:t>
            </a:r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подані словосполучення з дієприслівниками у дві колонки: </a:t>
            </a:r>
            <a:br>
              <a:rPr lang="uk-UA" sz="28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а)ті, що пишуться з </a:t>
            </a:r>
            <a:r>
              <a:rPr lang="uk-UA" sz="2800" b="1" i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окремо; б) ті, що пишуться з</a:t>
            </a:r>
            <a:r>
              <a:rPr lang="uk-UA" sz="2800" b="1" i="1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не </a:t>
            </a:r>
            <a:r>
              <a:rPr lang="uk-UA" sz="2800" dirty="0" smtClean="0">
                <a:solidFill>
                  <a:schemeClr val="accent6">
                    <a:lumMod val="5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разом.</a:t>
            </a:r>
            <a:endParaRPr lang="ru-RU" sz="2800" dirty="0">
              <a:solidFill>
                <a:schemeClr val="accent6">
                  <a:lumMod val="5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30772" y="5133395"/>
            <a:ext cx="73028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Якщо ти правильно виконав завдання, </a:t>
            </a:r>
          </a:p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 других букв записаних іменників</a:t>
            </a:r>
          </a:p>
          <a:p>
            <a:pPr algn="ctr"/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складеться початок </a:t>
            </a:r>
            <a:r>
              <a:rPr lang="uk-UA" sz="2400" b="1" dirty="0" err="1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прислів</a:t>
            </a:r>
            <a:r>
              <a:rPr lang="en-US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  <a:r>
              <a:rPr lang="uk-UA" sz="2400" b="1" dirty="0" smtClean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я: «…,за діжку не берись».</a:t>
            </a:r>
            <a:endParaRPr lang="ru-RU" sz="2400" b="1" dirty="0">
              <a:solidFill>
                <a:schemeClr val="accent3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2569" y="5107446"/>
            <a:ext cx="15430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964991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uk-UA" dirty="0" smtClean="0">
                <a:solidFill>
                  <a:srgbClr val="002060"/>
                </a:solidFill>
              </a:rPr>
              <a:t>Дивитися пильно-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Трудитися старанно-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Зробити щось, не виявивши свого почуття-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Перебивати, </a:t>
            </a:r>
            <a:r>
              <a:rPr lang="uk-UA" dirty="0">
                <a:solidFill>
                  <a:srgbClr val="002060"/>
                </a:solidFill>
              </a:rPr>
              <a:t>н</a:t>
            </a:r>
            <a:r>
              <a:rPr lang="uk-UA" dirty="0" smtClean="0">
                <a:solidFill>
                  <a:srgbClr val="002060"/>
                </a:solidFill>
              </a:rPr>
              <a:t>е давати можливості висловити свою думку-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Жити, не втрачаючи надії-</a:t>
            </a:r>
          </a:p>
          <a:p>
            <a:r>
              <a:rPr lang="uk-UA" dirty="0" smtClean="0">
                <a:solidFill>
                  <a:srgbClr val="002060"/>
                </a:solidFill>
              </a:rPr>
              <a:t>Перевантажити роботою-</a:t>
            </a:r>
          </a:p>
          <a:p>
            <a:endParaRPr lang="uk-UA" dirty="0" smtClean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2195736" y="692696"/>
            <a:ext cx="6840760" cy="1180659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Творче завдання</a:t>
            </a:r>
            <a:br>
              <a:rPr lang="uk-UA" dirty="0" smtClean="0"/>
            </a:b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Заміни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словосполучення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фразеологічними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зворотами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дієприслівниками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Поясни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написання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100" b="1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31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дієприслівниками</a:t>
            </a:r>
            <a: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31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904216" y="4122502"/>
            <a:ext cx="2219325" cy="2700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68344" y="2132856"/>
            <a:ext cx="1054100" cy="148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8096761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7180a3e1dcfeb8ff4ac232945f33422b85102064"/>
</p:tagLst>
</file>

<file path=ppt/theme/theme1.xml><?xml version="1.0" encoding="utf-8"?>
<a:theme xmlns:a="http://schemas.openxmlformats.org/drawingml/2006/main" name="Тема Office">
  <a:themeElements>
    <a:clrScheme name="Углы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398</Words>
  <Application>Microsoft Office PowerPoint</Application>
  <PresentationFormat>Экран (4:3)</PresentationFormat>
  <Paragraphs>54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7 клас Написання НЕ  з дієприслівниками                             Стрембицька Л.А.</vt:lpstr>
      <vt:lpstr>Сьогодні на уроці ти:</vt:lpstr>
      <vt:lpstr>Слайд 3</vt:lpstr>
      <vt:lpstr>Дослідження-міркування</vt:lpstr>
      <vt:lpstr>Не з дієприслівниками пишемо переважно окремо. Наприклад:  не відпочивши, не дивлячись. </vt:lpstr>
      <vt:lpstr>Зверни увагу!</vt:lpstr>
      <vt:lpstr>Коло думок </vt:lpstr>
      <vt:lpstr>Запиши подані словосполучення з дієприслівниками у дві колонки:  а)ті, що пишуться з не окремо; б) ті, що пишуться з не разом.</vt:lpstr>
      <vt:lpstr>Творче завдання Заміни словосполучення фразеологічними зворотами з дієприслівниками. Поясни написання не з дієприслівниками. </vt:lpstr>
      <vt:lpstr>Слайд 10</vt:lpstr>
      <vt:lpstr>Дякую за роботу!</vt:lpstr>
    </vt:vector>
  </TitlesOfParts>
  <Company>presentation-creation.ru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Юный читатель</dc:title>
  <dc:creator>obstinate</dc:creator>
  <dc:description>Шаблон презентации с сайта https://presentation-creation.ru/</dc:description>
  <cp:lastModifiedBy>Пользователь</cp:lastModifiedBy>
  <cp:revision>175</cp:revision>
  <dcterms:created xsi:type="dcterms:W3CDTF">2018-02-25T09:09:03Z</dcterms:created>
  <dcterms:modified xsi:type="dcterms:W3CDTF">2024-12-12T12:13:32Z</dcterms:modified>
</cp:coreProperties>
</file>