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C5CAD-927B-4DAA-97C7-94AE60FB3C0B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C5CAD-927B-4DAA-97C7-94AE60FB3C0B}" type="datetimeFigureOut">
              <a:rPr lang="ru-RU" smtClean="0"/>
              <a:pPr/>
              <a:t>12.01.2025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90A7-963A-4965-B91F-F37D68380D0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548680"/>
            <a:ext cx="6984776" cy="2451692"/>
          </a:xfrm>
        </p:spPr>
        <p:txBody>
          <a:bodyPr>
            <a:normAutofit fontScale="90000"/>
          </a:bodyPr>
          <a:lstStyle/>
          <a:p>
            <a:r>
              <a:rPr lang="uk-UA" sz="6000" b="1" dirty="0" smtClean="0">
                <a:solidFill>
                  <a:srgbClr val="FF0000"/>
                </a:solidFill>
              </a:rPr>
              <a:t>7 клас</a:t>
            </a:r>
            <a:br>
              <a:rPr lang="uk-UA" sz="6000" b="1" dirty="0" smtClean="0">
                <a:solidFill>
                  <a:srgbClr val="FF0000"/>
                </a:solidFill>
              </a:rPr>
            </a:br>
            <a:r>
              <a:rPr lang="uk-UA" sz="6000" b="1" dirty="0" smtClean="0">
                <a:solidFill>
                  <a:srgbClr val="FF0000"/>
                </a:solidFill>
              </a:rPr>
              <a:t>ПРИСЛІВНИК </a:t>
            </a:r>
            <a:r>
              <a:rPr lang="uk-UA" sz="6000" b="1" dirty="0">
                <a:solidFill>
                  <a:srgbClr val="FF0000"/>
                </a:solidFill>
              </a:rPr>
              <a:t/>
            </a:r>
            <a:br>
              <a:rPr lang="uk-UA" sz="6000" b="1" dirty="0">
                <a:solidFill>
                  <a:srgbClr val="FF0000"/>
                </a:solidFill>
              </a:rPr>
            </a:br>
            <a:r>
              <a:rPr lang="uk-UA" sz="6000" b="1" dirty="0">
                <a:solidFill>
                  <a:srgbClr val="FF0000"/>
                </a:solidFill>
              </a:rPr>
              <a:t>ЯК ЧАСТИНА МОВИ</a:t>
            </a:r>
            <a:endParaRPr lang="ru-RU" sz="6000" b="1" dirty="0">
              <a:solidFill>
                <a:srgbClr val="FF000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3857628"/>
            <a:ext cx="8352928" cy="1752600"/>
          </a:xfrm>
        </p:spPr>
        <p:txBody>
          <a:bodyPr>
            <a:normAutofit/>
          </a:bodyPr>
          <a:lstStyle/>
          <a:p>
            <a:pPr marL="2068513" indent="-2068513" algn="l"/>
            <a:r>
              <a:rPr lang="uk-UA" sz="2800" b="1" dirty="0" err="1" smtClean="0">
                <a:solidFill>
                  <a:srgbClr val="0070C0"/>
                </a:solidFill>
              </a:rPr>
              <a:t>Стрембицька</a:t>
            </a:r>
            <a:r>
              <a:rPr lang="uk-UA" sz="2800" b="1" dirty="0" smtClean="0">
                <a:solidFill>
                  <a:srgbClr val="0070C0"/>
                </a:solidFill>
              </a:rPr>
              <a:t> Л.А.</a:t>
            </a:r>
            <a:endParaRPr lang="ru-RU" sz="2800" b="1" i="1" dirty="0">
              <a:solidFill>
                <a:srgbClr val="002060"/>
              </a:solidFill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0" y="5765416"/>
            <a:ext cx="9144000" cy="1092584"/>
            <a:chOff x="0" y="5765416"/>
            <a:chExt cx="9144000" cy="1092584"/>
          </a:xfrm>
        </p:grpSpPr>
        <p:pic>
          <p:nvPicPr>
            <p:cNvPr id="205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5D3EEAB-0B24-4FF4-98E2-341EEB94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5719"/>
            <a:ext cx="8229600" cy="45719"/>
          </a:xfrm>
        </p:spPr>
        <p:txBody>
          <a:bodyPr>
            <a:normAutofit fontScale="90000"/>
          </a:bodyPr>
          <a:lstStyle/>
          <a:p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451D1EE-C93C-4724-9D73-451FCD12D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Блок-схема: процесс 3">
            <a:extLst>
              <a:ext uri="{FF2B5EF4-FFF2-40B4-BE49-F238E27FC236}">
                <a16:creationId xmlns:a16="http://schemas.microsoft.com/office/drawing/2014/main" xmlns="" id="{4147FDDA-2B62-455C-B3F3-B2D1D07A40B8}"/>
              </a:ext>
            </a:extLst>
          </p:cNvPr>
          <p:cNvSpPr/>
          <p:nvPr/>
        </p:nvSpPr>
        <p:spPr>
          <a:xfrm>
            <a:off x="2411760" y="332656"/>
            <a:ext cx="4248472" cy="79208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>
                <a:solidFill>
                  <a:srgbClr val="FFFF00"/>
                </a:solidFill>
              </a:rPr>
              <a:t>Прислівник</a:t>
            </a:r>
            <a:endParaRPr lang="ru-RU" sz="4000" b="1" dirty="0">
              <a:solidFill>
                <a:srgbClr val="FFFF00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534ED33A-2E75-4329-AC2A-0376785C66D5}"/>
              </a:ext>
            </a:extLst>
          </p:cNvPr>
          <p:cNvSpPr/>
          <p:nvPr/>
        </p:nvSpPr>
        <p:spPr>
          <a:xfrm>
            <a:off x="755576" y="1264494"/>
            <a:ext cx="7560840" cy="71521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>
                <a:solidFill>
                  <a:srgbClr val="0070C0"/>
                </a:solidFill>
              </a:rPr>
              <a:t>самостійна незмінна частина мови</a:t>
            </a:r>
            <a:endParaRPr lang="ru-RU" sz="3200" b="1" dirty="0">
              <a:solidFill>
                <a:srgbClr val="0070C0"/>
              </a:solidFill>
            </a:endParaRP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xmlns="" id="{E5885988-A16B-4953-B23B-836EEAED7A57}"/>
              </a:ext>
            </a:extLst>
          </p:cNvPr>
          <p:cNvCxnSpPr/>
          <p:nvPr/>
        </p:nvCxnSpPr>
        <p:spPr>
          <a:xfrm flipH="1">
            <a:off x="2365411" y="1941555"/>
            <a:ext cx="864096" cy="4460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xmlns="" id="{516DD763-BCCD-4725-8678-E25CF358EAE7}"/>
              </a:ext>
            </a:extLst>
          </p:cNvPr>
          <p:cNvCxnSpPr>
            <a:cxnSpLocks/>
          </p:cNvCxnSpPr>
          <p:nvPr/>
        </p:nvCxnSpPr>
        <p:spPr>
          <a:xfrm>
            <a:off x="4613177" y="1979712"/>
            <a:ext cx="0" cy="6229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xmlns="" id="{D8BF2CFC-9A61-4F2A-AAE0-16EA9AF030B9}"/>
              </a:ext>
            </a:extLst>
          </p:cNvPr>
          <p:cNvCxnSpPr>
            <a:cxnSpLocks/>
          </p:cNvCxnSpPr>
          <p:nvPr/>
        </p:nvCxnSpPr>
        <p:spPr>
          <a:xfrm>
            <a:off x="6228185" y="1979712"/>
            <a:ext cx="1152125" cy="4264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94209C5C-F5A4-4962-8BB3-A6C48D2BE6B7}"/>
              </a:ext>
            </a:extLst>
          </p:cNvPr>
          <p:cNvSpPr/>
          <p:nvPr/>
        </p:nvSpPr>
        <p:spPr>
          <a:xfrm>
            <a:off x="878917" y="2406178"/>
            <a:ext cx="2288927" cy="102282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rgbClr val="7030A0"/>
                </a:solidFill>
              </a:rPr>
              <a:t>Ознаку дії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xmlns="" id="{92DE05B8-0AEB-49DE-9265-F99E3AC61161}"/>
              </a:ext>
            </a:extLst>
          </p:cNvPr>
          <p:cNvSpPr/>
          <p:nvPr/>
        </p:nvSpPr>
        <p:spPr>
          <a:xfrm>
            <a:off x="3507205" y="2602628"/>
            <a:ext cx="2288927" cy="9338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rgbClr val="7030A0"/>
                </a:solidFill>
              </a:rPr>
              <a:t>Ознаку предмета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xmlns="" id="{2B3F7859-AE6D-4BCA-94DD-CCF0C5391598}"/>
              </a:ext>
            </a:extLst>
          </p:cNvPr>
          <p:cNvSpPr/>
          <p:nvPr/>
        </p:nvSpPr>
        <p:spPr>
          <a:xfrm>
            <a:off x="6217839" y="2406177"/>
            <a:ext cx="2288922" cy="113031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solidFill>
                  <a:srgbClr val="7030A0"/>
                </a:solidFill>
              </a:rPr>
              <a:t>Ознаку іншої ознаки</a:t>
            </a:r>
            <a:endParaRPr lang="ru-RU" sz="2400" b="1" dirty="0">
              <a:solidFill>
                <a:srgbClr val="7030A0"/>
              </a:solidFill>
            </a:endParaRPr>
          </a:p>
        </p:txBody>
      </p:sp>
      <p:sp>
        <p:nvSpPr>
          <p:cNvPr id="22" name="Облачко с текстом: овальное 21">
            <a:extLst>
              <a:ext uri="{FF2B5EF4-FFF2-40B4-BE49-F238E27FC236}">
                <a16:creationId xmlns:a16="http://schemas.microsoft.com/office/drawing/2014/main" xmlns="" id="{E2EF6D6B-359D-413D-B625-FCA3B2E62958}"/>
              </a:ext>
            </a:extLst>
          </p:cNvPr>
          <p:cNvSpPr/>
          <p:nvPr/>
        </p:nvSpPr>
        <p:spPr>
          <a:xfrm>
            <a:off x="35484" y="3630315"/>
            <a:ext cx="2530631" cy="1036491"/>
          </a:xfrm>
          <a:prstGeom prst="wedgeEllipse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C00000"/>
                </a:solidFill>
              </a:rPr>
              <a:t>Як?</a:t>
            </a:r>
          </a:p>
          <a:p>
            <a:pPr algn="ctr"/>
            <a:r>
              <a:rPr lang="uk-UA" sz="2000" b="1" dirty="0">
                <a:solidFill>
                  <a:srgbClr val="C00000"/>
                </a:solidFill>
              </a:rPr>
              <a:t>Яким способом?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23" name="Облачко с текстом: овальное 22">
            <a:extLst>
              <a:ext uri="{FF2B5EF4-FFF2-40B4-BE49-F238E27FC236}">
                <a16:creationId xmlns:a16="http://schemas.microsoft.com/office/drawing/2014/main" xmlns="" id="{B8D2FF7F-1216-4F84-91A7-C3896EC6E3AA}"/>
              </a:ext>
            </a:extLst>
          </p:cNvPr>
          <p:cNvSpPr/>
          <p:nvPr/>
        </p:nvSpPr>
        <p:spPr>
          <a:xfrm>
            <a:off x="2710135" y="3653125"/>
            <a:ext cx="2288917" cy="1116644"/>
          </a:xfrm>
          <a:prstGeom prst="wedgeEllipse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C00000"/>
                </a:solidFill>
              </a:rPr>
              <a:t>Де? Куди?</a:t>
            </a:r>
          </a:p>
          <a:p>
            <a:pPr algn="ctr"/>
            <a:r>
              <a:rPr lang="uk-UA" sz="2000" b="1" dirty="0">
                <a:solidFill>
                  <a:srgbClr val="C00000"/>
                </a:solidFill>
              </a:rPr>
              <a:t>Звідки?</a:t>
            </a:r>
            <a:endParaRPr lang="ru-RU" sz="1400" b="1" dirty="0">
              <a:solidFill>
                <a:srgbClr val="C00000"/>
              </a:solidFill>
            </a:endParaRPr>
          </a:p>
        </p:txBody>
      </p:sp>
      <p:sp>
        <p:nvSpPr>
          <p:cNvPr id="24" name="Облачко с текстом: овальное 23">
            <a:extLst>
              <a:ext uri="{FF2B5EF4-FFF2-40B4-BE49-F238E27FC236}">
                <a16:creationId xmlns:a16="http://schemas.microsoft.com/office/drawing/2014/main" xmlns="" id="{F18B87EC-0697-4528-BEA7-700D08DF1B33}"/>
              </a:ext>
            </a:extLst>
          </p:cNvPr>
          <p:cNvSpPr/>
          <p:nvPr/>
        </p:nvSpPr>
        <p:spPr>
          <a:xfrm>
            <a:off x="878916" y="4985780"/>
            <a:ext cx="2756979" cy="1140384"/>
          </a:xfrm>
          <a:prstGeom prst="wedgeEllipse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C00000"/>
                </a:solidFill>
              </a:rPr>
              <a:t>Навіщо? </a:t>
            </a:r>
          </a:p>
          <a:p>
            <a:pPr algn="ctr"/>
            <a:r>
              <a:rPr lang="uk-UA" sz="2000" b="1" dirty="0">
                <a:solidFill>
                  <a:srgbClr val="C00000"/>
                </a:solidFill>
              </a:rPr>
              <a:t>З якою метою?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25" name="Облачко с текстом: овальное 24">
            <a:extLst>
              <a:ext uri="{FF2B5EF4-FFF2-40B4-BE49-F238E27FC236}">
                <a16:creationId xmlns:a16="http://schemas.microsoft.com/office/drawing/2014/main" xmlns="" id="{B368DE2C-5A6F-406F-BBCD-1B540342A705}"/>
              </a:ext>
            </a:extLst>
          </p:cNvPr>
          <p:cNvSpPr/>
          <p:nvPr/>
        </p:nvSpPr>
        <p:spPr>
          <a:xfrm>
            <a:off x="3707897" y="4802285"/>
            <a:ext cx="2689981" cy="1140384"/>
          </a:xfrm>
          <a:prstGeom prst="wedgeEllipse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C00000"/>
                </a:solidFill>
              </a:rPr>
              <a:t>Коли? Відколи? </a:t>
            </a:r>
          </a:p>
          <a:p>
            <a:pPr algn="ctr"/>
            <a:r>
              <a:rPr lang="uk-UA" sz="2000" b="1" dirty="0">
                <a:solidFill>
                  <a:srgbClr val="C00000"/>
                </a:solidFill>
              </a:rPr>
              <a:t>До якого часу?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26" name="Облачко с текстом: овальное 25">
            <a:extLst>
              <a:ext uri="{FF2B5EF4-FFF2-40B4-BE49-F238E27FC236}">
                <a16:creationId xmlns:a16="http://schemas.microsoft.com/office/drawing/2014/main" xmlns="" id="{C0F99FEE-6E15-482A-BD42-D37630030C51}"/>
              </a:ext>
            </a:extLst>
          </p:cNvPr>
          <p:cNvSpPr/>
          <p:nvPr/>
        </p:nvSpPr>
        <p:spPr>
          <a:xfrm>
            <a:off x="6577880" y="4666806"/>
            <a:ext cx="2530636" cy="1275863"/>
          </a:xfrm>
          <a:prstGeom prst="wedgeEllipse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C00000"/>
                </a:solidFill>
              </a:rPr>
              <a:t>Чому? </a:t>
            </a:r>
          </a:p>
          <a:p>
            <a:pPr algn="ctr"/>
            <a:r>
              <a:rPr lang="uk-UA" sz="2000" b="1" dirty="0">
                <a:solidFill>
                  <a:srgbClr val="C00000"/>
                </a:solidFill>
              </a:rPr>
              <a:t>З якої причини?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27" name="Облачко с текстом: овальное 26">
            <a:extLst>
              <a:ext uri="{FF2B5EF4-FFF2-40B4-BE49-F238E27FC236}">
                <a16:creationId xmlns:a16="http://schemas.microsoft.com/office/drawing/2014/main" xmlns="" id="{05D9242A-B375-48F3-975D-CB3F30E322E5}"/>
              </a:ext>
            </a:extLst>
          </p:cNvPr>
          <p:cNvSpPr/>
          <p:nvPr/>
        </p:nvSpPr>
        <p:spPr>
          <a:xfrm>
            <a:off x="5451429" y="3536491"/>
            <a:ext cx="2422591" cy="1207787"/>
          </a:xfrm>
          <a:prstGeom prst="wedgeEllipseCallou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rgbClr val="C00000"/>
                </a:solidFill>
              </a:rPr>
              <a:t>Скільки? Наскільки?</a:t>
            </a:r>
            <a:endParaRPr lang="ru-RU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119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642918"/>
            <a:ext cx="6900882" cy="12178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836142"/>
            <a:ext cx="8501122" cy="5378940"/>
          </a:xfrm>
        </p:spPr>
        <p:txBody>
          <a:bodyPr/>
          <a:lstStyle/>
          <a:p>
            <a:pPr marL="0" indent="0">
              <a:buNone/>
            </a:pPr>
            <a:r>
              <a:rPr lang="uk-UA" b="1" dirty="0">
                <a:solidFill>
                  <a:srgbClr val="FF0000"/>
                </a:solidFill>
              </a:rPr>
              <a:t>Ознака дії:</a:t>
            </a:r>
          </a:p>
          <a:p>
            <a:pPr marL="0" indent="0">
              <a:buNone/>
            </a:pPr>
            <a:r>
              <a:rPr lang="uk-UA" b="1" dirty="0"/>
              <a:t>              </a:t>
            </a:r>
            <a:r>
              <a:rPr lang="uk-UA" sz="2800" b="1" i="1" dirty="0">
                <a:solidFill>
                  <a:srgbClr val="002060"/>
                </a:solidFill>
              </a:rPr>
              <a:t>йти</a:t>
            </a:r>
            <a:r>
              <a:rPr lang="uk-UA" sz="2800" b="1" i="1" dirty="0"/>
              <a:t> (як?) </a:t>
            </a:r>
            <a:r>
              <a:rPr lang="uk-UA" sz="2800" b="1" i="1" dirty="0">
                <a:solidFill>
                  <a:srgbClr val="C00000"/>
                </a:solidFill>
              </a:rPr>
              <a:t>швидко</a:t>
            </a:r>
            <a:r>
              <a:rPr lang="uk-UA" sz="2800" b="1" i="1" dirty="0"/>
              <a:t>, </a:t>
            </a:r>
            <a:r>
              <a:rPr lang="uk-UA" sz="2800" b="1" i="1" dirty="0">
                <a:solidFill>
                  <a:srgbClr val="002060"/>
                </a:solidFill>
              </a:rPr>
              <a:t>зробив</a:t>
            </a:r>
            <a:r>
              <a:rPr lang="uk-UA" sz="2800" b="1" i="1" dirty="0"/>
              <a:t> (коли?) </a:t>
            </a:r>
            <a:r>
              <a:rPr lang="uk-UA" sz="2800" b="1" i="1" dirty="0">
                <a:solidFill>
                  <a:srgbClr val="C00000"/>
                </a:solidFill>
              </a:rPr>
              <a:t>вчора</a:t>
            </a:r>
            <a:endParaRPr lang="uk-UA" b="1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uk-UA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uk-UA" b="1" dirty="0">
                <a:solidFill>
                  <a:srgbClr val="FF0000"/>
                </a:solidFill>
              </a:rPr>
              <a:t>Ознака предмета:</a:t>
            </a:r>
          </a:p>
          <a:p>
            <a:pPr marL="0" indent="0">
              <a:buNone/>
            </a:pPr>
            <a:r>
              <a:rPr lang="uk-UA" b="1" dirty="0"/>
              <a:t> </a:t>
            </a:r>
            <a:r>
              <a:rPr lang="uk-UA" sz="2800" b="1" i="1" dirty="0">
                <a:solidFill>
                  <a:srgbClr val="002060"/>
                </a:solidFill>
              </a:rPr>
              <a:t>дорога </a:t>
            </a:r>
            <a:r>
              <a:rPr lang="uk-UA" sz="2800" b="1" i="1" dirty="0"/>
              <a:t>(куди?) </a:t>
            </a:r>
            <a:r>
              <a:rPr lang="uk-UA" sz="2800" b="1" i="1" dirty="0">
                <a:solidFill>
                  <a:srgbClr val="C00000"/>
                </a:solidFill>
              </a:rPr>
              <a:t>ліворуч</a:t>
            </a:r>
            <a:r>
              <a:rPr lang="uk-UA" sz="2800" b="1" i="1" dirty="0"/>
              <a:t>, </a:t>
            </a:r>
            <a:r>
              <a:rPr lang="uk-UA" sz="2800" b="1" i="1" dirty="0">
                <a:solidFill>
                  <a:srgbClr val="002060"/>
                </a:solidFill>
              </a:rPr>
              <a:t>котлета</a:t>
            </a:r>
            <a:r>
              <a:rPr lang="uk-UA" sz="2800" b="1" i="1" dirty="0"/>
              <a:t> (як?) </a:t>
            </a:r>
            <a:r>
              <a:rPr lang="uk-UA" sz="2800" b="1" i="1" dirty="0">
                <a:solidFill>
                  <a:srgbClr val="C00000"/>
                </a:solidFill>
              </a:rPr>
              <a:t>по-київськи</a:t>
            </a:r>
          </a:p>
          <a:p>
            <a:pPr marL="542925" indent="-542925">
              <a:buNone/>
            </a:pPr>
            <a:endParaRPr lang="uk-UA" b="1" dirty="0">
              <a:solidFill>
                <a:srgbClr val="FF0000"/>
              </a:solidFill>
            </a:endParaRPr>
          </a:p>
          <a:p>
            <a:pPr marL="542925" indent="-542925">
              <a:buNone/>
            </a:pPr>
            <a:r>
              <a:rPr lang="uk-UA" b="1" dirty="0">
                <a:solidFill>
                  <a:srgbClr val="FF0000"/>
                </a:solidFill>
              </a:rPr>
              <a:t>Ознака іншої ознаки:                                                              </a:t>
            </a:r>
            <a:r>
              <a:rPr lang="uk-UA" sz="2800" b="1" i="1" dirty="0">
                <a:solidFill>
                  <a:srgbClr val="002060"/>
                </a:solidFill>
              </a:rPr>
              <a:t>важкий </a:t>
            </a:r>
            <a:r>
              <a:rPr lang="uk-UA" sz="2800" b="1" i="1" dirty="0"/>
              <a:t>(наскільки?) </a:t>
            </a:r>
            <a:r>
              <a:rPr lang="uk-UA" sz="2800" b="1" i="1" dirty="0">
                <a:solidFill>
                  <a:srgbClr val="C00000"/>
                </a:solidFill>
              </a:rPr>
              <a:t>занадто</a:t>
            </a:r>
            <a:r>
              <a:rPr lang="uk-UA" sz="2800" b="1" i="1" dirty="0"/>
              <a:t>, </a:t>
            </a:r>
          </a:p>
          <a:p>
            <a:pPr marL="542925" indent="-542925">
              <a:buNone/>
            </a:pPr>
            <a:r>
              <a:rPr lang="uk-UA" sz="2800" b="1" i="1" dirty="0">
                <a:solidFill>
                  <a:srgbClr val="002060"/>
                </a:solidFill>
              </a:rPr>
              <a:t>      сказаний</a:t>
            </a:r>
            <a:r>
              <a:rPr lang="uk-UA" sz="2800" b="1" i="1" dirty="0"/>
              <a:t> (навіщо?) </a:t>
            </a:r>
            <a:r>
              <a:rPr lang="uk-UA" sz="2800" b="1" i="1" dirty="0">
                <a:solidFill>
                  <a:srgbClr val="C00000"/>
                </a:solidFill>
              </a:rPr>
              <a:t>навмисне</a:t>
            </a:r>
            <a:endParaRPr lang="ru-RU" b="1" i="1" dirty="0">
              <a:solidFill>
                <a:srgbClr val="C00000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152937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2976" y="642918"/>
            <a:ext cx="6900882" cy="121786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836142"/>
            <a:ext cx="8501122" cy="5378940"/>
          </a:xfrm>
        </p:spPr>
        <p:txBody>
          <a:bodyPr/>
          <a:lstStyle/>
          <a:p>
            <a:pPr marL="0" indent="0" algn="ctr">
              <a:buNone/>
            </a:pPr>
            <a:r>
              <a:rPr lang="uk-UA" b="1" i="1" dirty="0">
                <a:solidFill>
                  <a:srgbClr val="C00000"/>
                </a:solidFill>
              </a:rPr>
              <a:t>Увага!!!  </a:t>
            </a:r>
          </a:p>
          <a:p>
            <a:pPr marL="0" indent="0">
              <a:buNone/>
            </a:pPr>
            <a:r>
              <a:rPr lang="uk-UA" b="1" i="1" dirty="0">
                <a:solidFill>
                  <a:srgbClr val="C00000"/>
                </a:solidFill>
              </a:rPr>
              <a:t>               </a:t>
            </a:r>
          </a:p>
          <a:p>
            <a:pPr marL="0" indent="0">
              <a:buNone/>
            </a:pPr>
            <a:r>
              <a:rPr lang="uk-UA" b="1" i="1" dirty="0">
                <a:solidFill>
                  <a:srgbClr val="C00000"/>
                </a:solidFill>
              </a:rPr>
              <a:t>               </a:t>
            </a:r>
            <a:r>
              <a:rPr lang="uk-UA" b="1" dirty="0">
                <a:solidFill>
                  <a:srgbClr val="0070C0"/>
                </a:solidFill>
              </a:rPr>
              <a:t>Прислівники не змінюються.</a:t>
            </a:r>
          </a:p>
          <a:p>
            <a:pPr marL="0" indent="0">
              <a:buNone/>
            </a:pPr>
            <a:r>
              <a:rPr lang="uk-UA" b="1" i="1" dirty="0">
                <a:solidFill>
                  <a:srgbClr val="0070C0"/>
                </a:solidFill>
              </a:rPr>
              <a:t>               </a:t>
            </a:r>
            <a:r>
              <a:rPr lang="uk-UA" b="1" dirty="0">
                <a:solidFill>
                  <a:srgbClr val="0070C0"/>
                </a:solidFill>
              </a:rPr>
              <a:t>Вони не мають закінчення:</a:t>
            </a:r>
          </a:p>
          <a:p>
            <a:pPr marL="0" indent="0">
              <a:buNone/>
            </a:pPr>
            <a:r>
              <a:rPr lang="uk-UA" b="1" i="1" dirty="0">
                <a:solidFill>
                  <a:srgbClr val="C00000"/>
                </a:solidFill>
              </a:rPr>
              <a:t>    </a:t>
            </a:r>
          </a:p>
          <a:p>
            <a:pPr marL="0" indent="0">
              <a:buNone/>
            </a:pPr>
            <a:r>
              <a:rPr lang="uk-UA" b="1" i="1" dirty="0">
                <a:solidFill>
                  <a:srgbClr val="C00000"/>
                </a:solidFill>
              </a:rPr>
              <a:t>   високо, здалеку, бігом, зліва, по-нашому</a:t>
            </a:r>
            <a:endParaRPr lang="ru-RU" b="1" i="1" dirty="0">
              <a:solidFill>
                <a:srgbClr val="C00000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xmlns="" id="{AD366AF6-9EC8-4FB3-AE4E-0CE9B42A8ECE}"/>
              </a:ext>
            </a:extLst>
          </p:cNvPr>
          <p:cNvCxnSpPr>
            <a:cxnSpLocks/>
          </p:cNvCxnSpPr>
          <p:nvPr/>
        </p:nvCxnSpPr>
        <p:spPr>
          <a:xfrm flipV="1">
            <a:off x="1796748" y="3717032"/>
            <a:ext cx="182964" cy="233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xmlns="" id="{A46BE788-32BB-4EEA-B4EC-3AEBF37BD15D}"/>
              </a:ext>
            </a:extLst>
          </p:cNvPr>
          <p:cNvCxnSpPr/>
          <p:nvPr/>
        </p:nvCxnSpPr>
        <p:spPr>
          <a:xfrm>
            <a:off x="1979712" y="3734665"/>
            <a:ext cx="144016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xmlns="" id="{3A9DDAC7-96A1-43E5-987C-857560B4BF64}"/>
              </a:ext>
            </a:extLst>
          </p:cNvPr>
          <p:cNvCxnSpPr/>
          <p:nvPr/>
        </p:nvCxnSpPr>
        <p:spPr>
          <a:xfrm flipV="1">
            <a:off x="3419872" y="3734665"/>
            <a:ext cx="144016" cy="1983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xmlns="" id="{9E45DE94-2157-4AEB-A0EA-B23111C45441}"/>
              </a:ext>
            </a:extLst>
          </p:cNvPr>
          <p:cNvCxnSpPr/>
          <p:nvPr/>
        </p:nvCxnSpPr>
        <p:spPr>
          <a:xfrm>
            <a:off x="3530828" y="3717032"/>
            <a:ext cx="144016" cy="233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xmlns="" id="{966434DD-8005-47D4-A70F-575F5C96D4F5}"/>
              </a:ext>
            </a:extLst>
          </p:cNvPr>
          <p:cNvCxnSpPr/>
          <p:nvPr/>
        </p:nvCxnSpPr>
        <p:spPr>
          <a:xfrm flipV="1">
            <a:off x="5724128" y="3717032"/>
            <a:ext cx="144016" cy="233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xmlns="" id="{221B3C19-A33A-473B-86DB-8C6676A8D28B}"/>
              </a:ext>
            </a:extLst>
          </p:cNvPr>
          <p:cNvCxnSpPr/>
          <p:nvPr/>
        </p:nvCxnSpPr>
        <p:spPr>
          <a:xfrm>
            <a:off x="5868144" y="3717032"/>
            <a:ext cx="144016" cy="233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xmlns="" id="{F690F669-68E3-4410-8384-E630D3F96EB7}"/>
              </a:ext>
            </a:extLst>
          </p:cNvPr>
          <p:cNvCxnSpPr/>
          <p:nvPr/>
        </p:nvCxnSpPr>
        <p:spPr>
          <a:xfrm flipV="1">
            <a:off x="7452320" y="3717032"/>
            <a:ext cx="216024" cy="233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xmlns="" id="{DB625029-CA26-4DAB-A7CC-ED2A596F966B}"/>
              </a:ext>
            </a:extLst>
          </p:cNvPr>
          <p:cNvCxnSpPr/>
          <p:nvPr/>
        </p:nvCxnSpPr>
        <p:spPr>
          <a:xfrm>
            <a:off x="7668344" y="3717032"/>
            <a:ext cx="375514" cy="233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xmlns="" id="{11542CE0-011C-4228-88FE-33FEC470DBDA}"/>
              </a:ext>
            </a:extLst>
          </p:cNvPr>
          <p:cNvCxnSpPr/>
          <p:nvPr/>
        </p:nvCxnSpPr>
        <p:spPr>
          <a:xfrm flipV="1">
            <a:off x="4400773" y="3734665"/>
            <a:ext cx="205997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xmlns="" id="{82C114A3-C8CA-4C4D-A1ED-062E3508CD8E}"/>
              </a:ext>
            </a:extLst>
          </p:cNvPr>
          <p:cNvCxnSpPr/>
          <p:nvPr/>
        </p:nvCxnSpPr>
        <p:spPr>
          <a:xfrm>
            <a:off x="4593417" y="3734665"/>
            <a:ext cx="244851" cy="2160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015190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642918"/>
            <a:ext cx="7992888" cy="571480"/>
          </a:xfrm>
        </p:spPr>
        <p:txBody>
          <a:bodyPr>
            <a:normAutofit fontScale="90000"/>
          </a:bodyPr>
          <a:lstStyle/>
          <a:p>
            <a:r>
              <a:rPr lang="uk-UA" sz="3600" b="1" dirty="0">
                <a:solidFill>
                  <a:srgbClr val="FF0000"/>
                </a:solidFill>
              </a:rPr>
              <a:t>Синтаксична роль прислівників</a:t>
            </a:r>
            <a:endParaRPr lang="ru-RU" sz="3600" b="1" dirty="0">
              <a:solidFill>
                <a:srgbClr val="FF000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1214398"/>
            <a:ext cx="8501122" cy="50006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800" b="1" dirty="0">
                <a:solidFill>
                  <a:schemeClr val="accent2">
                    <a:lumMod val="75000"/>
                  </a:schemeClr>
                </a:solidFill>
              </a:rPr>
              <a:t>У реченні прислівник найчастіше буває обставиною: </a:t>
            </a:r>
          </a:p>
          <a:p>
            <a:pPr marL="0" indent="0">
              <a:buNone/>
            </a:pPr>
            <a:r>
              <a:rPr lang="uk-UA" b="1" i="1" dirty="0">
                <a:solidFill>
                  <a:srgbClr val="0070C0"/>
                </a:solidFill>
              </a:rPr>
              <a:t>(Як?) </a:t>
            </a:r>
            <a:r>
              <a:rPr lang="uk-UA" b="1" i="1" u="dotDashHeavy" dirty="0">
                <a:solidFill>
                  <a:srgbClr val="C00000"/>
                </a:solidFill>
              </a:rPr>
              <a:t>Навшпиньки</a:t>
            </a:r>
            <a:r>
              <a:rPr lang="uk-UA" b="1" i="1" dirty="0">
                <a:solidFill>
                  <a:srgbClr val="C00000"/>
                </a:solidFill>
              </a:rPr>
              <a:t> </a:t>
            </a:r>
            <a:r>
              <a:rPr lang="uk-UA" b="1" i="1" dirty="0">
                <a:solidFill>
                  <a:srgbClr val="002060"/>
                </a:solidFill>
              </a:rPr>
              <a:t>виглядають жоржини через тин.</a:t>
            </a:r>
          </a:p>
          <a:p>
            <a:pPr marL="0" indent="0">
              <a:buNone/>
            </a:pPr>
            <a:endParaRPr lang="uk-UA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uk-UA" sz="2800" b="1" dirty="0">
                <a:solidFill>
                  <a:schemeClr val="accent2">
                    <a:lumMod val="75000"/>
                  </a:schemeClr>
                </a:solidFill>
              </a:rPr>
              <a:t>Якщо прислівник залежить від іменника, то виконує роль означення:</a:t>
            </a:r>
          </a:p>
          <a:p>
            <a:pPr marL="0" indent="0">
              <a:buNone/>
            </a:pPr>
            <a:r>
              <a:rPr lang="uk-UA" b="1" i="1" dirty="0">
                <a:solidFill>
                  <a:srgbClr val="002060"/>
                </a:solidFill>
              </a:rPr>
              <a:t>Микола вибрав шлях </a:t>
            </a:r>
            <a:r>
              <a:rPr lang="uk-UA" b="1" i="1" dirty="0">
                <a:solidFill>
                  <a:srgbClr val="0070C0"/>
                </a:solidFill>
              </a:rPr>
              <a:t>(який?) </a:t>
            </a:r>
            <a:r>
              <a:rPr lang="uk-UA" b="1" i="1" u="wavyHeavy" dirty="0">
                <a:solidFill>
                  <a:srgbClr val="C00000"/>
                </a:solidFill>
              </a:rPr>
              <a:t>направо</a:t>
            </a:r>
            <a:r>
              <a:rPr lang="uk-UA" b="1" i="1" dirty="0">
                <a:solidFill>
                  <a:srgbClr val="C00000"/>
                </a:solidFill>
              </a:rPr>
              <a:t>.</a:t>
            </a:r>
          </a:p>
          <a:p>
            <a:pPr marL="0" indent="0">
              <a:buNone/>
            </a:pPr>
            <a:endParaRPr lang="uk-UA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uk-UA" sz="2800" b="1" dirty="0">
                <a:solidFill>
                  <a:schemeClr val="accent2">
                    <a:lumMod val="75000"/>
                  </a:schemeClr>
                </a:solidFill>
              </a:rPr>
              <a:t>Прислівник, який виражає стан людини або природи, є присудком:</a:t>
            </a:r>
            <a:endParaRPr lang="uk-UA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uk-UA" b="1" i="1" dirty="0">
                <a:solidFill>
                  <a:srgbClr val="002060"/>
                </a:solidFill>
              </a:rPr>
              <a:t>Надворі</a:t>
            </a:r>
            <a:r>
              <a:rPr lang="uk-UA" b="1" i="1" dirty="0">
                <a:solidFill>
                  <a:srgbClr val="C00000"/>
                </a:solidFill>
              </a:rPr>
              <a:t> </a:t>
            </a:r>
            <a:r>
              <a:rPr lang="uk-UA" b="1" i="1" u="dbl" dirty="0">
                <a:solidFill>
                  <a:srgbClr val="C00000"/>
                </a:solidFill>
              </a:rPr>
              <a:t>холодно</a:t>
            </a:r>
            <a:r>
              <a:rPr lang="uk-UA" b="1" i="1" dirty="0">
                <a:solidFill>
                  <a:srgbClr val="C00000"/>
                </a:solidFill>
              </a:rPr>
              <a:t>.</a:t>
            </a:r>
            <a:endParaRPr lang="ru-RU" b="1" i="1" dirty="0">
              <a:solidFill>
                <a:srgbClr val="C00000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391640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334" y="642918"/>
            <a:ext cx="8754384" cy="1201906"/>
          </a:xfrm>
        </p:spPr>
        <p:txBody>
          <a:bodyPr>
            <a:noAutofit/>
          </a:bodyPr>
          <a:lstStyle/>
          <a:p>
            <a:pPr algn="l"/>
            <a:r>
              <a:rPr lang="uk-UA" sz="2400" b="1" dirty="0">
                <a:solidFill>
                  <a:srgbClr val="FF0000"/>
                </a:solidFill>
              </a:rPr>
              <a:t>Вправа 1. </a:t>
            </a:r>
            <a:r>
              <a:rPr lang="uk-UA" sz="2400" b="1" i="1" dirty="0">
                <a:solidFill>
                  <a:schemeClr val="accent2">
                    <a:lumMod val="75000"/>
                  </a:schemeClr>
                </a:solidFill>
              </a:rPr>
              <a:t>Розподіліть прислівники відповідно до значення: до першої колонки запишіть ті, що виражають ознаку дії, до другої – ознаку предмета, до третьої – ознаку іншої ознаки. </a:t>
            </a:r>
            <a:endParaRPr lang="ru-RU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2060848"/>
            <a:ext cx="8501122" cy="4154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b="1" dirty="0">
                <a:solidFill>
                  <a:srgbClr val="002060"/>
                </a:solidFill>
              </a:rPr>
              <a:t>Розмовляти тихо, дуже високий, лагідно дивитися, дорога назад, приїхати здалеку, борщ по-</a:t>
            </a:r>
            <a:r>
              <a:rPr lang="uk-UA" b="1" dirty="0" err="1">
                <a:solidFill>
                  <a:srgbClr val="002060"/>
                </a:solidFill>
              </a:rPr>
              <a:t>полтавськи</a:t>
            </a:r>
            <a:r>
              <a:rPr lang="uk-UA" b="1" dirty="0">
                <a:solidFill>
                  <a:srgbClr val="002060"/>
                </a:solidFill>
              </a:rPr>
              <a:t>, трохи гіркий, кава по-турецьки, ледве теплий, писати </a:t>
            </a:r>
            <a:r>
              <a:rPr lang="uk-UA" b="1" dirty="0" err="1">
                <a:solidFill>
                  <a:srgbClr val="002060"/>
                </a:solidFill>
              </a:rPr>
              <a:t>грамотно</a:t>
            </a:r>
            <a:r>
              <a:rPr lang="uk-UA" b="1" dirty="0">
                <a:solidFill>
                  <a:srgbClr val="002060"/>
                </a:solidFill>
              </a:rPr>
              <a:t>, дуже </a:t>
            </a:r>
            <a:r>
              <a:rPr lang="uk-UA" b="1" dirty="0" err="1">
                <a:solidFill>
                  <a:srgbClr val="002060"/>
                </a:solidFill>
              </a:rPr>
              <a:t>грамотно</a:t>
            </a:r>
            <a:r>
              <a:rPr lang="uk-UA" b="1" dirty="0">
                <a:solidFill>
                  <a:srgbClr val="002060"/>
                </a:solidFill>
              </a:rPr>
              <a:t>, будинок зліва, прибирати заново, читання пошепки, читати вголос, ліс навесні.</a:t>
            </a:r>
            <a:endParaRPr lang="ru-RU" b="1" dirty="0">
              <a:solidFill>
                <a:srgbClr val="002060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1793471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334" y="642918"/>
            <a:ext cx="8754384" cy="1201906"/>
          </a:xfrm>
        </p:spPr>
        <p:txBody>
          <a:bodyPr>
            <a:noAutofit/>
          </a:bodyPr>
          <a:lstStyle/>
          <a:p>
            <a:pPr algn="l"/>
            <a:r>
              <a:rPr lang="uk-UA" sz="2400" b="1" dirty="0">
                <a:solidFill>
                  <a:srgbClr val="FF0000"/>
                </a:solidFill>
              </a:rPr>
              <a:t>Вправа 2.</a:t>
            </a:r>
            <a:r>
              <a:rPr lang="uk-UA" sz="2400" b="1" i="1" dirty="0">
                <a:solidFill>
                  <a:schemeClr val="accent2">
                    <a:lumMod val="75000"/>
                  </a:schemeClr>
                </a:solidFill>
              </a:rPr>
              <a:t> До поданих прислівників доберіть з довідки синоніми й запишіть їх, утворюючи синонімічні ряди.</a:t>
            </a:r>
            <a:endParaRPr lang="ru-RU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2060848"/>
            <a:ext cx="8501122" cy="4154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b="1" dirty="0">
                <a:solidFill>
                  <a:srgbClr val="002060"/>
                </a:solidFill>
              </a:rPr>
              <a:t>Гнівно, близько, разом, справді, дзвінко, швидко, героїчно.</a:t>
            </a:r>
          </a:p>
          <a:p>
            <a:pPr marL="0" indent="0" algn="just">
              <a:buNone/>
            </a:pPr>
            <a:endParaRPr lang="uk-UA" b="1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r>
              <a:rPr lang="uk-UA" sz="2800" b="1" i="1" dirty="0">
                <a:solidFill>
                  <a:schemeClr val="accent2">
                    <a:lumMod val="75000"/>
                  </a:schemeClr>
                </a:solidFill>
              </a:rPr>
              <a:t>Довідка:</a:t>
            </a:r>
            <a:r>
              <a:rPr lang="uk-UA" sz="2800" b="1" i="1" dirty="0">
                <a:solidFill>
                  <a:srgbClr val="002060"/>
                </a:solidFill>
              </a:rPr>
              <a:t> </a:t>
            </a:r>
            <a:r>
              <a:rPr lang="uk-UA" sz="2800" b="1" i="1" dirty="0">
                <a:solidFill>
                  <a:srgbClr val="0070C0"/>
                </a:solidFill>
              </a:rPr>
              <a:t>доблесно, неподалік, насправді, поблизу, </a:t>
            </a:r>
            <a:r>
              <a:rPr lang="uk-UA" sz="2800" b="1" i="1" dirty="0" err="1">
                <a:solidFill>
                  <a:srgbClr val="0070C0"/>
                </a:solidFill>
              </a:rPr>
              <a:t>хутко</a:t>
            </a:r>
            <a:r>
              <a:rPr lang="uk-UA" sz="2800" b="1" i="1" dirty="0">
                <a:solidFill>
                  <a:srgbClr val="0070C0"/>
                </a:solidFill>
              </a:rPr>
              <a:t>, спільно, дійсно, гуртом, недалеко, стрімко, воістину, укупі, сердито, лунко, знавісніло, гучно, скоро, звитяжно, роздратовано, голосно.</a:t>
            </a:r>
            <a:endParaRPr lang="ru-RU" sz="2800" b="1" i="1" dirty="0">
              <a:solidFill>
                <a:srgbClr val="0070C0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1246050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5334" y="642918"/>
            <a:ext cx="8754384" cy="1201906"/>
          </a:xfrm>
        </p:spPr>
        <p:txBody>
          <a:bodyPr>
            <a:noAutofit/>
          </a:bodyPr>
          <a:lstStyle/>
          <a:p>
            <a:pPr algn="l"/>
            <a:r>
              <a:rPr lang="uk-UA" sz="2400" b="1" dirty="0" smtClean="0">
                <a:solidFill>
                  <a:srgbClr val="FF0000"/>
                </a:solidFill>
              </a:rPr>
              <a:t>Домашнє завдання.</a:t>
            </a:r>
            <a:br>
              <a:rPr lang="uk-UA" sz="2400" b="1" dirty="0" smtClean="0">
                <a:solidFill>
                  <a:srgbClr val="FF0000"/>
                </a:solidFill>
              </a:rPr>
            </a:br>
            <a:r>
              <a:rPr lang="uk-UA" sz="2400" b="1" i="1" dirty="0" smtClean="0">
                <a:solidFill>
                  <a:schemeClr val="accent2">
                    <a:lumMod val="75000"/>
                  </a:schemeClr>
                </a:solidFill>
              </a:rPr>
              <a:t>Замініть </a:t>
            </a:r>
            <a:r>
              <a:rPr lang="uk-UA" sz="2400" b="1" i="1" dirty="0">
                <a:solidFill>
                  <a:schemeClr val="accent2">
                    <a:lumMod val="75000"/>
                  </a:schemeClr>
                </a:solidFill>
              </a:rPr>
              <a:t>фразеологізми близькими за значенням прислівниками з довідки. До прислівників доберіть антоніми.</a:t>
            </a:r>
            <a:endParaRPr lang="ru-RU" sz="24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28596" y="2060848"/>
            <a:ext cx="8501122" cy="41542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b="1" dirty="0">
                <a:solidFill>
                  <a:srgbClr val="002060"/>
                </a:solidFill>
              </a:rPr>
              <a:t>1. Одна нога тут, а друга там. 2. Ніс у ніс.                                  3. Голкою ніде ткнути. 4. Бурмотіти під носа.               5. На одній ноті. 6. Знати як облупленого.                            7. Слово по слову. 8. Як сніг на голову.</a:t>
            </a:r>
          </a:p>
          <a:p>
            <a:pPr marL="0" indent="0" algn="just">
              <a:buNone/>
            </a:pPr>
            <a:endParaRPr lang="uk-UA" sz="2800" b="1" i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</a:pPr>
            <a:r>
              <a:rPr lang="uk-UA" sz="2800" b="1" i="1" dirty="0">
                <a:solidFill>
                  <a:schemeClr val="accent2">
                    <a:lumMod val="75000"/>
                  </a:schemeClr>
                </a:solidFill>
              </a:rPr>
              <a:t>Довідка: </a:t>
            </a:r>
            <a:r>
              <a:rPr lang="uk-UA" sz="2800" b="1" i="1" dirty="0">
                <a:solidFill>
                  <a:srgbClr val="0070C0"/>
                </a:solidFill>
              </a:rPr>
              <a:t>раптово, швидко, дуже тісно, тихо, близько, поступово, дуже добре, монотонно.</a:t>
            </a:r>
            <a:endParaRPr lang="ru-RU" sz="2800" b="1" i="1" dirty="0">
              <a:solidFill>
                <a:srgbClr val="0070C0"/>
              </a:solidFill>
            </a:endParaRPr>
          </a:p>
        </p:txBody>
      </p:sp>
      <p:grpSp>
        <p:nvGrpSpPr>
          <p:cNvPr id="12" name="Группа 11"/>
          <p:cNvGrpSpPr/>
          <p:nvPr/>
        </p:nvGrpSpPr>
        <p:grpSpPr>
          <a:xfrm>
            <a:off x="0" y="6286520"/>
            <a:ext cx="9144000" cy="571480"/>
            <a:chOff x="0" y="5765416"/>
            <a:chExt cx="9144000" cy="1092584"/>
          </a:xfrm>
        </p:grpSpPr>
        <p:pic>
          <p:nvPicPr>
            <p:cNvPr id="13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4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5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16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  <p:grpSp>
        <p:nvGrpSpPr>
          <p:cNvPr id="18" name="Группа 17"/>
          <p:cNvGrpSpPr/>
          <p:nvPr/>
        </p:nvGrpSpPr>
        <p:grpSpPr>
          <a:xfrm>
            <a:off x="0" y="0"/>
            <a:ext cx="9144000" cy="571480"/>
            <a:chOff x="0" y="5765416"/>
            <a:chExt cx="9144000" cy="1092584"/>
          </a:xfrm>
        </p:grpSpPr>
        <p:pic>
          <p:nvPicPr>
            <p:cNvPr id="19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0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0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2571736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1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b="10595"/>
            <a:stretch>
              <a:fillRect/>
            </a:stretch>
          </p:blipFill>
          <p:spPr bwMode="auto">
            <a:xfrm>
              <a:off x="5214942" y="5765416"/>
              <a:ext cx="3000396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  <p:pic>
          <p:nvPicPr>
            <p:cNvPr id="22" name="Picture 2" descr="C:\Documents and Settings\Учитель\Рабочий стол\орнаменти\984fa19ff7bft.jpg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1F1F1"/>
                </a:clrFrom>
                <a:clrTo>
                  <a:srgbClr val="F1F1F1">
                    <a:alpha val="0"/>
                  </a:srgbClr>
                </a:clrTo>
              </a:clrChange>
            </a:blip>
            <a:srcRect t="2522" r="57144" b="10595"/>
            <a:stretch>
              <a:fillRect/>
            </a:stretch>
          </p:blipFill>
          <p:spPr bwMode="auto">
            <a:xfrm>
              <a:off x="7858148" y="5765416"/>
              <a:ext cx="1285852" cy="1092584"/>
            </a:xfrm>
            <a:prstGeom prst="rect">
              <a:avLst/>
            </a:prstGeom>
            <a:noFill/>
            <a:effectLst>
              <a:softEdge rad="12700"/>
            </a:effectLst>
          </p:spPr>
        </p:pic>
      </p:grpSp>
    </p:spTree>
    <p:extLst>
      <p:ext uri="{BB962C8B-B14F-4D97-AF65-F5344CB8AC3E}">
        <p14:creationId xmlns:p14="http://schemas.microsoft.com/office/powerpoint/2010/main" xmlns="" val="27006295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9</Template>
  <TotalTime>172</TotalTime>
  <Words>407</Words>
  <Application>Microsoft Office PowerPoint</Application>
  <PresentationFormat>Экран (4:3)</PresentationFormat>
  <Paragraphs>51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7 клас ПРИСЛІВНИК  ЯК ЧАСТИНА МОВИ</vt:lpstr>
      <vt:lpstr>Слайд 2</vt:lpstr>
      <vt:lpstr>Слайд 3</vt:lpstr>
      <vt:lpstr>Слайд 4</vt:lpstr>
      <vt:lpstr>Синтаксична роль прислівників</vt:lpstr>
      <vt:lpstr>Вправа 1. Розподіліть прислівники відповідно до значення: до першої колонки запишіть ті, що виражають ознаку дії, до другої – ознаку предмета, до третьої – ознаку іншої ознаки. </vt:lpstr>
      <vt:lpstr>Вправа 2. До поданих прислівників доберіть з довідки синоніми й запишіть їх, утворюючи синонімічні ряди.</vt:lpstr>
      <vt:lpstr>Домашнє завдання. Замініть фразеологізми близькими за значенням прислівниками з довідки. До прислівників доберіть антоніми.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ПРИСЛІВНИК  ЯК ЧАСТИНА МОВИ</dc:title>
  <dc:creator>ASUS</dc:creator>
  <cp:lastModifiedBy>Пользователь</cp:lastModifiedBy>
  <cp:revision>17</cp:revision>
  <dcterms:created xsi:type="dcterms:W3CDTF">2021-02-03T15:57:48Z</dcterms:created>
  <dcterms:modified xsi:type="dcterms:W3CDTF">2025-01-12T08:04:40Z</dcterms:modified>
</cp:coreProperties>
</file>