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4" r:id="rId3"/>
    <p:sldId id="278" r:id="rId4"/>
    <p:sldId id="306" r:id="rId5"/>
    <p:sldId id="284" r:id="rId6"/>
    <p:sldId id="300" r:id="rId7"/>
    <p:sldId id="321" r:id="rId8"/>
    <p:sldId id="327" r:id="rId9"/>
    <p:sldId id="330" r:id="rId10"/>
    <p:sldId id="331" r:id="rId11"/>
    <p:sldId id="308" r:id="rId12"/>
    <p:sldId id="328" r:id="rId13"/>
    <p:sldId id="336" r:id="rId14"/>
    <p:sldId id="340" r:id="rId15"/>
    <p:sldId id="317" r:id="rId16"/>
    <p:sldId id="309" r:id="rId17"/>
    <p:sldId id="259" r:id="rId18"/>
    <p:sldId id="332" r:id="rId19"/>
    <p:sldId id="319" r:id="rId20"/>
    <p:sldId id="320" r:id="rId21"/>
    <p:sldId id="333" r:id="rId22"/>
    <p:sldId id="334" r:id="rId23"/>
    <p:sldId id="338" r:id="rId24"/>
    <p:sldId id="33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FF"/>
    <a:srgbClr val="CDF7FF"/>
    <a:srgbClr val="FF66FF"/>
    <a:srgbClr val="66CCFF"/>
    <a:srgbClr val="96EAEE"/>
    <a:srgbClr val="C6DCF0"/>
    <a:srgbClr val="25B61A"/>
    <a:srgbClr val="FBBBC6"/>
    <a:srgbClr val="088BDC"/>
    <a:srgbClr val="F9A9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983" autoAdjust="0"/>
  </p:normalViewPr>
  <p:slideViewPr>
    <p:cSldViewPr>
      <p:cViewPr varScale="1">
        <p:scale>
          <a:sx n="63" d="100"/>
          <a:sy n="63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B535-FE47-47E8-8CEA-321F2EA9FD50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39E58-8F72-4904-897A-A64F2B0645F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614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8548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557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53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34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65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189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560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201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12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307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41A5-CF4D-48B1-B90A-CF0EBC6D8326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69574-A8D3-44EC-AAF0-C7DE61DD51E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00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16096"/>
          </a:xfrm>
          <a:prstGeom prst="rect">
            <a:avLst/>
          </a:prstGeom>
          <a:extLst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0232" y="3000372"/>
            <a:ext cx="5380080" cy="2214578"/>
          </a:xfrm>
        </p:spPr>
        <p:txBody>
          <a:bodyPr>
            <a:normAutofit fontScale="90000"/>
          </a:bodyPr>
          <a:lstStyle/>
          <a:p>
            <a:r>
              <a:rPr lang="uk-UA" sz="2400" b="1" dirty="0" smtClean="0">
                <a:solidFill>
                  <a:schemeClr val="tx2">
                    <a:lumMod val="75000"/>
                  </a:schemeClr>
                </a:solidFill>
                <a:latin typeface="Bookman Old Style" panose="02050604050505020204" pitchFamily="18" charset="0"/>
              </a:rPr>
              <a:t>8 клас</a:t>
            </a: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/>
            </a:r>
            <a:b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ОДНОРІДНІ </a:t>
            </a: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ЧЛЕНИ </a:t>
            </a:r>
            <a:b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РЕЧЕННЯ </a:t>
            </a:r>
            <a:b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ІЗ СПОЛУЧНИКОВИМ,</a:t>
            </a:r>
            <a:r>
              <a:rPr lang="ru-RU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/>
            </a:r>
            <a:br>
              <a:rPr lang="ru-RU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БЕЗСПОЛУЧНИКОВИМ </a:t>
            </a:r>
            <a:b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І ЗМІШАНИМ </a:t>
            </a: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ЗВ'ЯЗКОМ</a:t>
            </a:r>
            <a:b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400" b="1" dirty="0" err="1" smtClean="0">
                <a:latin typeface="Bookman Old Style" panose="02050604050505020204" pitchFamily="18" charset="0"/>
              </a:rPr>
              <a:t>Стрембицька</a:t>
            </a:r>
            <a:r>
              <a:rPr lang="uk-UA" sz="2400" b="1" dirty="0" smtClean="0">
                <a:latin typeface="Bookman Old Style" panose="02050604050505020204" pitchFamily="18" charset="0"/>
              </a:rPr>
              <a:t> Л.А.</a:t>
            </a:r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endParaRPr lang="ru-RU" sz="2400" b="1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908719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Порівняйте </a:t>
            </a:r>
            <a:r>
              <a:rPr lang="uk-UA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свій текст з авторським</a:t>
            </a:r>
            <a:endParaRPr lang="uk-UA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328592"/>
          </a:xfrm>
        </p:spPr>
        <p:txBody>
          <a:bodyPr>
            <a:noAutofit/>
          </a:bodyPr>
          <a:lstStyle/>
          <a:p>
            <a:pPr marL="342900" lvl="1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Bookman Old Style" panose="02050604050505020204" pitchFamily="18" charset="0"/>
              </a:rPr>
              <a:t>	До </a:t>
            </a:r>
            <a:r>
              <a:rPr lang="ru-RU" sz="2400" dirty="0" err="1">
                <a:latin typeface="Bookman Old Style" panose="02050604050505020204" pitchFamily="18" charset="0"/>
              </a:rPr>
              <a:t>чого</a:t>
            </a:r>
            <a:r>
              <a:rPr lang="ru-RU" sz="2400" dirty="0">
                <a:latin typeface="Bookman Old Style" panose="02050604050505020204" pitchFamily="18" charset="0"/>
              </a:rPr>
              <a:t> ж </a:t>
            </a:r>
            <a:r>
              <a:rPr lang="ru-RU" sz="2400" dirty="0" err="1">
                <a:latin typeface="Bookman Old Style" panose="02050604050505020204" pitchFamily="18" charset="0"/>
              </a:rPr>
              <a:t>гарно</a:t>
            </a:r>
            <a:r>
              <a:rPr lang="ru-RU" sz="2400" dirty="0">
                <a:latin typeface="Bookman Old Style" panose="02050604050505020204" pitchFamily="18" charset="0"/>
              </a:rPr>
              <a:t> і весело </a:t>
            </a:r>
            <a:r>
              <a:rPr lang="ru-RU" sz="2400" dirty="0" err="1">
                <a:latin typeface="Bookman Old Style" panose="02050604050505020204" pitchFamily="18" charset="0"/>
              </a:rPr>
              <a:t>було</a:t>
            </a:r>
            <a:r>
              <a:rPr lang="ru-RU" sz="2400" dirty="0">
                <a:latin typeface="Bookman Old Style" panose="02050604050505020204" pitchFamily="18" charset="0"/>
              </a:rPr>
              <a:t> в </a:t>
            </a:r>
            <a:r>
              <a:rPr lang="ru-RU" sz="2400" dirty="0" err="1">
                <a:latin typeface="Bookman Old Style" panose="02050604050505020204" pitchFamily="18" charset="0"/>
              </a:rPr>
              <a:t>нашому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горóді</a:t>
            </a:r>
            <a:r>
              <a:rPr lang="ru-RU" sz="2400" dirty="0">
                <a:latin typeface="Bookman Old Style" panose="02050604050505020204" pitchFamily="18" charset="0"/>
              </a:rPr>
              <a:t>! Ото як </a:t>
            </a:r>
            <a:r>
              <a:rPr lang="ru-RU" sz="2400" dirty="0" err="1">
                <a:latin typeface="Bookman Old Style" panose="02050604050505020204" pitchFamily="18" charset="0"/>
              </a:rPr>
              <a:t>вийти</a:t>
            </a:r>
            <a:r>
              <a:rPr lang="ru-RU" sz="2400" dirty="0">
                <a:latin typeface="Bookman Old Style" panose="02050604050505020204" pitchFamily="18" charset="0"/>
              </a:rPr>
              <a:t> з </a:t>
            </a:r>
            <a:r>
              <a:rPr lang="ru-RU" sz="2400" dirty="0" err="1">
                <a:latin typeface="Bookman Old Style" panose="02050604050505020204" pitchFamily="18" charset="0"/>
              </a:rPr>
              <a:t>сіней</a:t>
            </a:r>
            <a:r>
              <a:rPr lang="ru-RU" sz="2400" dirty="0">
                <a:latin typeface="Bookman Old Style" panose="02050604050505020204" pitchFamily="18" charset="0"/>
              </a:rPr>
              <a:t> та подивись </a:t>
            </a:r>
            <a:r>
              <a:rPr lang="ru-RU" sz="2400" dirty="0" err="1">
                <a:latin typeface="Bookman Old Style" panose="02050604050505020204" pitchFamily="18" charset="0"/>
              </a:rPr>
              <a:t>навколо</a:t>
            </a:r>
            <a:r>
              <a:rPr lang="ru-RU" sz="2400" dirty="0">
                <a:latin typeface="Bookman Old Style" panose="02050604050505020204" pitchFamily="18" charset="0"/>
              </a:rPr>
              <a:t> — </a:t>
            </a:r>
            <a:r>
              <a:rPr lang="ru-RU" sz="2400" dirty="0" err="1">
                <a:latin typeface="Bookman Old Style" panose="02050604050505020204" pitchFamily="18" charset="0"/>
              </a:rPr>
              <a:t>геть</a:t>
            </a:r>
            <a:r>
              <a:rPr lang="ru-RU" sz="2400" dirty="0">
                <a:latin typeface="Bookman Old Style" panose="02050604050505020204" pitchFamily="18" charset="0"/>
              </a:rPr>
              <a:t>-чисто все </a:t>
            </a:r>
            <a:r>
              <a:rPr lang="ru-RU" sz="2400" dirty="0" err="1">
                <a:latin typeface="Bookman Old Style" panose="02050604050505020204" pitchFamily="18" charset="0"/>
              </a:rPr>
              <a:t>зелене</a:t>
            </a:r>
            <a:r>
              <a:rPr lang="ru-RU" sz="2400" dirty="0">
                <a:latin typeface="Bookman Old Style" panose="02050604050505020204" pitchFamily="18" charset="0"/>
              </a:rPr>
              <a:t> та </a:t>
            </a:r>
            <a:r>
              <a:rPr lang="ru-RU" sz="2400" dirty="0" err="1">
                <a:latin typeface="Bookman Old Style" panose="02050604050505020204" pitchFamily="18" charset="0"/>
              </a:rPr>
              <a:t>буйне</a:t>
            </a:r>
            <a:r>
              <a:rPr lang="ru-RU" sz="2400" dirty="0">
                <a:latin typeface="Bookman Old Style" panose="02050604050505020204" pitchFamily="18" charset="0"/>
              </a:rPr>
              <a:t>. А сад </a:t>
            </a:r>
            <a:r>
              <a:rPr lang="ru-RU" sz="2400" dirty="0" err="1">
                <a:latin typeface="Bookman Old Style" panose="02050604050505020204" pitchFamily="18" charset="0"/>
              </a:rPr>
              <a:t>було</a:t>
            </a:r>
            <a:r>
              <a:rPr lang="ru-RU" sz="2400" dirty="0">
                <a:latin typeface="Bookman Old Style" panose="02050604050505020204" pitchFamily="18" charset="0"/>
              </a:rPr>
              <a:t> як </a:t>
            </a:r>
            <a:r>
              <a:rPr lang="ru-RU" sz="2400" dirty="0" err="1">
                <a:latin typeface="Bookman Old Style" panose="02050604050505020204" pitchFamily="18" charset="0"/>
              </a:rPr>
              <a:t>зацвіте</a:t>
            </a:r>
            <a:r>
              <a:rPr lang="ru-RU" sz="2400" dirty="0">
                <a:latin typeface="Bookman Old Style" panose="02050604050505020204" pitchFamily="18" charset="0"/>
              </a:rPr>
              <a:t> весною! А </a:t>
            </a:r>
            <a:r>
              <a:rPr lang="ru-RU" sz="2400" dirty="0" err="1">
                <a:latin typeface="Bookman Old Style" panose="02050604050505020204" pitchFamily="18" charset="0"/>
              </a:rPr>
              <a:t>що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робилось</a:t>
            </a:r>
            <a:r>
              <a:rPr lang="ru-RU" sz="2400" dirty="0">
                <a:latin typeface="Bookman Old Style" panose="02050604050505020204" pitchFamily="18" charset="0"/>
              </a:rPr>
              <a:t> на початку </a:t>
            </a:r>
            <a:r>
              <a:rPr lang="ru-RU" sz="2400" dirty="0" err="1">
                <a:latin typeface="Bookman Old Style" panose="02050604050505020204" pitchFamily="18" charset="0"/>
              </a:rPr>
              <a:t>літа</a:t>
            </a:r>
            <a:r>
              <a:rPr lang="ru-RU" sz="2400" dirty="0">
                <a:latin typeface="Bookman Old Style" panose="02050604050505020204" pitchFamily="18" charset="0"/>
              </a:rPr>
              <a:t> — </a:t>
            </a:r>
            <a:r>
              <a:rPr lang="ru-RU" sz="2400" dirty="0" err="1">
                <a:latin typeface="Bookman Old Style" panose="02050604050505020204" pitchFamily="18" charset="0"/>
              </a:rPr>
              <a:t>огірки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цвітуть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гарбузи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цвітуть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картопля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цвіте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Цвіте</a:t>
            </a:r>
            <a:r>
              <a:rPr lang="ru-RU" sz="2400" dirty="0">
                <a:latin typeface="Bookman Old Style" panose="02050604050505020204" pitchFamily="18" charset="0"/>
              </a:rPr>
              <a:t> малина, смородина, тютюн, </a:t>
            </a:r>
            <a:r>
              <a:rPr lang="ru-RU" sz="2400" dirty="0" err="1">
                <a:latin typeface="Bookman Old Style" panose="02050604050505020204" pitchFamily="18" charset="0"/>
              </a:rPr>
              <a:t>квасоля</a:t>
            </a:r>
            <a:r>
              <a:rPr lang="ru-RU" sz="2400" dirty="0">
                <a:latin typeface="Bookman Old Style" panose="02050604050505020204" pitchFamily="18" charset="0"/>
              </a:rPr>
              <a:t>. А </a:t>
            </a:r>
            <a:r>
              <a:rPr lang="ru-RU" sz="2400" dirty="0" err="1">
                <a:latin typeface="Bookman Old Style" panose="02050604050505020204" pitchFamily="18" charset="0"/>
              </a:rPr>
              <a:t>соняшника</a:t>
            </a:r>
            <a:r>
              <a:rPr lang="ru-RU" sz="2400" dirty="0">
                <a:latin typeface="Bookman Old Style" panose="02050604050505020204" pitchFamily="18" charset="0"/>
              </a:rPr>
              <a:t>, а маку, </a:t>
            </a:r>
            <a:r>
              <a:rPr lang="ru-RU" sz="2400" dirty="0" err="1">
                <a:latin typeface="Bookman Old Style" panose="02050604050505020204" pitchFamily="18" charset="0"/>
              </a:rPr>
              <a:t>буряків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лободи</a:t>
            </a:r>
            <a:r>
              <a:rPr lang="ru-RU" sz="2400" dirty="0">
                <a:latin typeface="Bookman Old Style" panose="02050604050505020204" pitchFamily="18" charset="0"/>
              </a:rPr>
              <a:t>, укропу, </a:t>
            </a:r>
            <a:r>
              <a:rPr lang="ru-RU" sz="2400" dirty="0" err="1">
                <a:latin typeface="Bookman Old Style" panose="02050604050505020204" pitchFamily="18" charset="0"/>
              </a:rPr>
              <a:t>моркви</a:t>
            </a:r>
            <a:r>
              <a:rPr lang="ru-RU" sz="2400" dirty="0">
                <a:latin typeface="Bookman Old Style" panose="02050604050505020204" pitchFamily="18" charset="0"/>
              </a:rPr>
              <a:t>! </a:t>
            </a:r>
            <a:r>
              <a:rPr lang="ru-RU" sz="2400" dirty="0" err="1">
                <a:latin typeface="Bookman Old Style" panose="02050604050505020204" pitchFamily="18" charset="0"/>
              </a:rPr>
              <a:t>Чого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тільки</a:t>
            </a:r>
            <a:r>
              <a:rPr lang="ru-RU" sz="2400" dirty="0">
                <a:latin typeface="Bookman Old Style" panose="02050604050505020204" pitchFamily="18" charset="0"/>
              </a:rPr>
              <a:t> не насадить наша </a:t>
            </a:r>
            <a:r>
              <a:rPr lang="ru-RU" sz="2400" dirty="0" err="1">
                <a:latin typeface="Bookman Old Style" panose="02050604050505020204" pitchFamily="18" charset="0"/>
              </a:rPr>
              <a:t>невгамовна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мати</a:t>
            </a:r>
            <a:r>
              <a:rPr lang="ru-RU" sz="2400" dirty="0" smtClean="0">
                <a:latin typeface="Bookman Old Style" panose="02050604050505020204" pitchFamily="18" charset="0"/>
              </a:rPr>
              <a:t> (О. Довженко «Зачарована Десна»).</a:t>
            </a:r>
            <a:endParaRPr lang="uk-UA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29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864097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Зв’язок  між однорідними членами:</a:t>
            </a:r>
            <a:endParaRPr lang="uk-UA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475656" y="1268760"/>
            <a:ext cx="6192688" cy="1647378"/>
          </a:xfrm>
          <a:prstGeom prst="rect">
            <a:avLst/>
          </a:prstGeom>
          <a:solidFill>
            <a:schemeClr val="accent5">
              <a:lumMod val="60000"/>
              <a:lumOff val="40000"/>
              <a:alpha val="42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rmAutofit fontScale="32500" lnSpcReduction="20000"/>
          </a:bodyPr>
          <a:lstStyle/>
          <a:p>
            <a:pPr marL="0" indent="0" algn="ctr">
              <a:spcBef>
                <a:spcPct val="30000"/>
              </a:spcBef>
              <a:buNone/>
            </a:pPr>
            <a:endParaRPr lang="uk-UA" altLang="ru-RU" b="1" dirty="0" smtClean="0">
              <a:latin typeface="Georgia" panose="02040502050405020303" pitchFamily="18" charset="0"/>
            </a:endParaRPr>
          </a:p>
          <a:p>
            <a:pPr marL="0" indent="0" algn="ctr">
              <a:spcBef>
                <a:spcPct val="30000"/>
              </a:spcBef>
              <a:buNone/>
            </a:pPr>
            <a:endParaRPr lang="uk-UA" altLang="ru-RU" b="1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 algn="ctr">
              <a:spcBef>
                <a:spcPct val="30000"/>
              </a:spcBef>
              <a:buNone/>
            </a:pPr>
            <a:endParaRPr lang="uk-UA" altLang="ru-RU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 algn="ctr">
              <a:spcBef>
                <a:spcPct val="30000"/>
              </a:spcBef>
              <a:buNone/>
            </a:pPr>
            <a:r>
              <a:rPr lang="uk-UA" altLang="ru-RU" sz="74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Безсполучниковий (інтонація)</a:t>
            </a:r>
          </a:p>
          <a:p>
            <a:pPr marL="0" indent="0" algn="ctr">
              <a:spcBef>
                <a:spcPct val="30000"/>
              </a:spcBef>
              <a:buNone/>
            </a:pPr>
            <a:r>
              <a:rPr lang="uk-UA" sz="7400" dirty="0" smtClean="0">
                <a:latin typeface="Bookman Old Style" panose="02050604050505020204" pitchFamily="18" charset="0"/>
              </a:rPr>
              <a:t>Сонце </a:t>
            </a:r>
            <a:r>
              <a:rPr lang="uk-UA" sz="7400" dirty="0">
                <a:latin typeface="Bookman Old Style" panose="02050604050505020204" pitchFamily="18" charset="0"/>
              </a:rPr>
              <a:t>всміхається </a:t>
            </a:r>
            <a:r>
              <a:rPr lang="uk-UA" sz="7400" b="1" dirty="0">
                <a:latin typeface="Bookman Old Style" panose="02050604050505020204" pitchFamily="18" charset="0"/>
              </a:rPr>
              <a:t>перехожим</a:t>
            </a:r>
            <a:r>
              <a:rPr lang="uk-UA" sz="7400" b="1" dirty="0" smtClean="0">
                <a:latin typeface="Bookman Old Style" panose="02050604050505020204" pitchFamily="18" charset="0"/>
              </a:rPr>
              <a:t>,</a:t>
            </a:r>
          </a:p>
          <a:p>
            <a:pPr marL="0" indent="0" algn="ctr">
              <a:spcBef>
                <a:spcPct val="30000"/>
              </a:spcBef>
              <a:buNone/>
            </a:pPr>
            <a:r>
              <a:rPr lang="uk-UA" sz="7400" b="1" dirty="0" smtClean="0">
                <a:latin typeface="Bookman Old Style" panose="02050604050505020204" pitchFamily="18" charset="0"/>
              </a:rPr>
              <a:t> деревам, </a:t>
            </a:r>
            <a:r>
              <a:rPr lang="uk-UA" sz="7400" b="1" dirty="0">
                <a:latin typeface="Bookman Old Style" panose="02050604050505020204" pitchFamily="18" charset="0"/>
              </a:rPr>
              <a:t>будинкам.</a:t>
            </a:r>
            <a:endParaRPr lang="ru-RU" sz="7400" b="1" dirty="0">
              <a:latin typeface="Bookman Old Style" panose="02050604050505020204" pitchFamily="18" charset="0"/>
            </a:endParaRPr>
          </a:p>
          <a:p>
            <a:pPr marL="0" indent="0" algn="ctr">
              <a:spcBef>
                <a:spcPct val="30000"/>
              </a:spcBef>
              <a:buNone/>
            </a:pPr>
            <a:endParaRPr lang="uk-UA" altLang="ru-RU" b="1" i="1" dirty="0" smtClean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indent="0" algn="ctr">
              <a:spcBef>
                <a:spcPct val="30000"/>
              </a:spcBef>
              <a:buNone/>
            </a:pPr>
            <a:endParaRPr lang="uk-UA" altLang="ru-RU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endParaRPr lang="ru-RU" altLang="ru-RU" b="1" dirty="0">
              <a:latin typeface="Georgia" panose="02040502050405020303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75656" y="3113951"/>
            <a:ext cx="6192688" cy="1448966"/>
          </a:xfrm>
          <a:prstGeom prst="rect">
            <a:avLst/>
          </a:prstGeom>
          <a:solidFill>
            <a:srgbClr val="FFB7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endParaRPr lang="ru-RU" altLang="ru-RU" sz="2400" b="1" i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30000"/>
              </a:spcBef>
            </a:pPr>
            <a:r>
              <a:rPr lang="ru-RU" altLang="ru-RU" sz="2400" b="1" i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Сполучниковий</a:t>
            </a:r>
            <a:r>
              <a:rPr lang="ru-RU" altLang="ru-RU" sz="24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>
              <a:spcBef>
                <a:spcPct val="30000"/>
              </a:spcBef>
            </a:pPr>
            <a:r>
              <a:rPr lang="uk-UA" sz="2400" dirty="0" smtClean="0">
                <a:latin typeface="Bookman Old Style" panose="02050604050505020204" pitchFamily="18" charset="0"/>
              </a:rPr>
              <a:t>На </a:t>
            </a:r>
            <a:r>
              <a:rPr lang="uk-UA" sz="2400" dirty="0">
                <a:latin typeface="Bookman Old Style" panose="02050604050505020204" pitchFamily="18" charset="0"/>
              </a:rPr>
              <a:t>вулиці</a:t>
            </a:r>
            <a:r>
              <a:rPr lang="uk-UA" sz="2400" b="1" dirty="0">
                <a:latin typeface="Bookman Old Style" panose="02050604050505020204" pitchFamily="18" charset="0"/>
              </a:rPr>
              <a:t> </a:t>
            </a:r>
            <a:r>
              <a:rPr lang="uk-UA" sz="2400" b="1" dirty="0" err="1">
                <a:latin typeface="Bookman Old Style" panose="02050604050505020204" pitchFamily="18" charset="0"/>
              </a:rPr>
              <a:t>сонячно</a:t>
            </a:r>
            <a:r>
              <a:rPr lang="uk-UA" sz="2400" b="1" dirty="0">
                <a:latin typeface="Bookman Old Style" panose="02050604050505020204" pitchFamily="18" charset="0"/>
              </a:rPr>
              <a:t>, </a:t>
            </a:r>
            <a:r>
              <a:rPr lang="uk-UA" sz="2400" b="1" i="1" dirty="0">
                <a:solidFill>
                  <a:srgbClr val="FF0000"/>
                </a:solidFill>
                <a:latin typeface="Bookman Old Style" panose="02050604050505020204" pitchFamily="18" charset="0"/>
              </a:rPr>
              <a:t>але</a:t>
            </a:r>
            <a:r>
              <a:rPr lang="uk-UA" sz="2400" b="1" dirty="0">
                <a:latin typeface="Bookman Old Style" panose="02050604050505020204" pitchFamily="18" charset="0"/>
              </a:rPr>
              <a:t> вітряно. 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ctr">
              <a:spcBef>
                <a:spcPct val="30000"/>
              </a:spcBef>
            </a:pPr>
            <a:endParaRPr lang="ru-RU" altLang="ru-RU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475656" y="4816360"/>
            <a:ext cx="6192688" cy="14209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endParaRPr lang="ru-RU" altLang="ru-RU" sz="2400" b="1" i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30000"/>
              </a:spcBef>
            </a:pPr>
            <a:r>
              <a:rPr lang="ru-RU" altLang="ru-RU" sz="2400" b="1" i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Змішаний</a:t>
            </a:r>
            <a:endParaRPr lang="ru-RU" altLang="ru-RU" sz="2400" b="1" i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ctr">
              <a:spcBef>
                <a:spcPct val="30000"/>
              </a:spcBef>
            </a:pPr>
            <a:r>
              <a:rPr lang="uk-UA" sz="2400" b="1" dirty="0">
                <a:latin typeface="Bookman Old Style" panose="02050604050505020204" pitchFamily="18" charset="0"/>
              </a:rPr>
              <a:t>Гори, </a:t>
            </a:r>
            <a:r>
              <a:rPr lang="uk-UA" sz="2400" b="1" dirty="0" smtClean="0">
                <a:latin typeface="Bookman Old Style" panose="02050604050505020204" pitchFamily="18" charset="0"/>
              </a:rPr>
              <a:t>долини </a:t>
            </a:r>
            <a:r>
              <a:rPr lang="uk-UA" sz="2400" b="1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й</a:t>
            </a:r>
            <a:r>
              <a:rPr lang="uk-UA" sz="2400" b="1" dirty="0" smtClean="0">
                <a:latin typeface="Bookman Old Style" panose="02050604050505020204" pitchFamily="18" charset="0"/>
              </a:rPr>
              <a:t> </a:t>
            </a:r>
            <a:r>
              <a:rPr lang="uk-UA" sz="2400" b="1" dirty="0">
                <a:latin typeface="Bookman Old Style" panose="02050604050505020204" pitchFamily="18" charset="0"/>
              </a:rPr>
              <a:t>сади </a:t>
            </a:r>
            <a:r>
              <a:rPr lang="uk-UA" sz="2400" dirty="0">
                <a:latin typeface="Bookman Old Style" panose="02050604050505020204" pitchFamily="18" charset="0"/>
              </a:rPr>
              <a:t>сумують </a:t>
            </a:r>
            <a:endParaRPr lang="uk-UA" sz="2400" dirty="0" smtClean="0">
              <a:latin typeface="Bookman Old Style" panose="02050604050505020204" pitchFamily="18" charset="0"/>
            </a:endParaRPr>
          </a:p>
          <a:p>
            <a:pPr algn="ctr">
              <a:spcBef>
                <a:spcPct val="30000"/>
              </a:spcBef>
            </a:pPr>
            <a:r>
              <a:rPr lang="uk-UA" sz="2400" dirty="0" smtClean="0">
                <a:latin typeface="Bookman Old Style" panose="02050604050505020204" pitchFamily="18" charset="0"/>
              </a:rPr>
              <a:t>за </a:t>
            </a:r>
            <a:r>
              <a:rPr lang="uk-UA" sz="2400" dirty="0">
                <a:latin typeface="Bookman Old Style" panose="02050604050505020204" pitchFamily="18" charset="0"/>
              </a:rPr>
              <a:t>теплом.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ctr">
              <a:spcBef>
                <a:spcPct val="30000"/>
              </a:spcBef>
            </a:pPr>
            <a:endParaRPr lang="ru-RU" altLang="ru-RU" sz="2400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0973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864097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Визначити </a:t>
            </a:r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тип </a:t>
            </a:r>
            <a:r>
              <a:rPr lang="uk-UA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зв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’</a:t>
            </a:r>
            <a:r>
              <a:rPr lang="uk-UA" sz="28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язку</a:t>
            </a:r>
            <a:r>
              <a:rPr lang="uk-UA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між однорідними членами</a:t>
            </a:r>
            <a:endParaRPr lang="uk-UA" sz="2800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496944" cy="561662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>
                <a:latin typeface="Bookman Old Style" panose="02050604050505020204" pitchFamily="18" charset="0"/>
              </a:rPr>
              <a:t>Сім</a:t>
            </a:r>
            <a:r>
              <a:rPr lang="ru-RU" sz="2400" dirty="0">
                <a:latin typeface="Bookman Old Style" panose="02050604050505020204" pitchFamily="18" charset="0"/>
              </a:rPr>
              <a:t> погод </a:t>
            </a:r>
            <a:r>
              <a:rPr lang="ru-RU" sz="2400" dirty="0" err="1">
                <a:latin typeface="Bookman Old Style" panose="02050604050505020204" pitchFamily="18" charset="0"/>
              </a:rPr>
              <a:t>надворі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сіє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віє</a:t>
            </a:r>
            <a:r>
              <a:rPr lang="ru-RU" sz="2400" dirty="0">
                <a:latin typeface="Bookman Old Style" panose="02050604050505020204" pitchFamily="18" charset="0"/>
              </a:rPr>
              <a:t>, мутить, крутить, рве, </a:t>
            </a:r>
            <a:r>
              <a:rPr lang="ru-RU" sz="2400" dirty="0" err="1">
                <a:latin typeface="Bookman Old Style" panose="02050604050505020204" pitchFamily="18" charset="0"/>
              </a:rPr>
              <a:t>зверху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ллє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знизу</a:t>
            </a:r>
            <a:r>
              <a:rPr lang="ru-RU" sz="2400" dirty="0">
                <a:latin typeface="Bookman Old Style" panose="02050604050505020204" pitchFamily="18" charset="0"/>
              </a:rPr>
              <a:t> мете.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>
                <a:latin typeface="Bookman Old Style" panose="02050604050505020204" pitchFamily="18" charset="0"/>
              </a:rPr>
              <a:t>Білосніжний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снігопад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вкрив</a:t>
            </a:r>
            <a:r>
              <a:rPr lang="ru-RU" sz="2400" dirty="0">
                <a:latin typeface="Bookman Old Style" panose="02050604050505020204" pitchFamily="18" charset="0"/>
              </a:rPr>
              <a:t> і лан, і </a:t>
            </a:r>
            <a:r>
              <a:rPr lang="ru-RU" sz="2400" dirty="0" err="1">
                <a:latin typeface="Bookman Old Style" panose="02050604050505020204" pitchFamily="18" charset="0"/>
              </a:rPr>
              <a:t>ліс</a:t>
            </a:r>
            <a:r>
              <a:rPr lang="ru-RU" sz="2400" dirty="0">
                <a:latin typeface="Bookman Old Style" panose="02050604050505020204" pitchFamily="18" charset="0"/>
              </a:rPr>
              <a:t>, і сад.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Сніг покрив кущі, замів дороги.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День був ясний, сонячний</a:t>
            </a:r>
            <a:r>
              <a:rPr lang="uk-UA" sz="2400" dirty="0">
                <a:latin typeface="Bookman Old Style" panose="02050604050505020204" pitchFamily="18" charset="0"/>
              </a:rPr>
              <a:t> </a:t>
            </a:r>
            <a:r>
              <a:rPr lang="uk-UA" sz="2400" dirty="0" smtClean="0">
                <a:latin typeface="Bookman Old Style" panose="02050604050505020204" pitchFamily="18" charset="0"/>
              </a:rPr>
              <a:t>і теплий.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Усе навколо </a:t>
            </a:r>
            <a:r>
              <a:rPr lang="uk-UA" sz="2400" dirty="0" err="1" smtClean="0">
                <a:latin typeface="Bookman Old Style" panose="02050604050505020204" pitchFamily="18" charset="0"/>
              </a:rPr>
              <a:t>прагло</a:t>
            </a:r>
            <a:r>
              <a:rPr lang="uk-UA" sz="2400" dirty="0" smtClean="0">
                <a:latin typeface="Bookman Old Style" panose="02050604050505020204" pitchFamily="18" charset="0"/>
              </a:rPr>
              <a:t> сонця, спокою, волі.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На пагорбах росли смереки й кипариси.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Сонце зігріло і сніг, і густий садок, і річку в балці. </a:t>
            </a:r>
          </a:p>
        </p:txBody>
      </p:sp>
    </p:spTree>
    <p:extLst>
      <p:ext uri="{BB962C8B-B14F-4D97-AF65-F5344CB8AC3E}">
        <p14:creationId xmlns:p14="http://schemas.microsoft.com/office/powerpoint/2010/main" xmlns="" val="186477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24745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Однорідні члени речення бувають: </a:t>
            </a:r>
            <a:br>
              <a:rPr lang="uk-UA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endParaRPr lang="uk-UA" sz="2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Объект 3"/>
          <p:cNvSpPr txBox="1">
            <a:spLocks/>
          </p:cNvSpPr>
          <p:nvPr/>
        </p:nvSpPr>
        <p:spPr>
          <a:xfrm>
            <a:off x="971600" y="3573016"/>
            <a:ext cx="7200800" cy="2592288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uk-UA" sz="2600" b="1" dirty="0" smtClean="0">
              <a:latin typeface="Bookman Old Style" panose="02050604050505020204" pitchFamily="18" charset="0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uk-UA" sz="9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Поширеними: 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uk-UA" sz="9600" b="1" i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(</a:t>
            </a:r>
            <a:r>
              <a:rPr lang="uk-UA" sz="9600" b="1" i="1" dirty="0">
                <a:solidFill>
                  <a:srgbClr val="7030A0"/>
                </a:solidFill>
                <a:latin typeface="Bookman Old Style" panose="02050604050505020204" pitchFamily="18" charset="0"/>
              </a:rPr>
              <a:t>мають при собі залежні слова</a:t>
            </a:r>
            <a:r>
              <a:rPr lang="uk-UA" sz="9600" b="1" i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uk-UA" sz="9600" dirty="0" smtClean="0">
                <a:latin typeface="Bookman Old Style" panose="02050604050505020204" pitchFamily="18" charset="0"/>
              </a:rPr>
              <a:t>Починалося </a:t>
            </a:r>
            <a:r>
              <a:rPr lang="uk-UA" sz="9600" dirty="0">
                <a:latin typeface="Bookman Old Style" panose="02050604050505020204" pitchFamily="18" charset="0"/>
              </a:rPr>
              <a:t>нове </a:t>
            </a:r>
            <a:r>
              <a:rPr lang="uk-UA" sz="9600" dirty="0" smtClean="0">
                <a:latin typeface="Bookman Old Style" panose="02050604050505020204" pitchFamily="18" charset="0"/>
              </a:rPr>
              <a:t>життя</a:t>
            </a:r>
            <a:r>
              <a:rPr lang="uk-UA" sz="9600" i="1" dirty="0" smtClean="0">
                <a:latin typeface="Bookman Old Style" panose="02050604050505020204" pitchFamily="18" charset="0"/>
              </a:rPr>
              <a:t> </a:t>
            </a:r>
            <a:r>
              <a:rPr lang="uk-UA" sz="9600" b="1" i="1" dirty="0">
                <a:latin typeface="Bookman Old Style" panose="02050604050505020204" pitchFamily="18" charset="0"/>
              </a:rPr>
              <a:t>з новими стосунками, з новими інтересами </a:t>
            </a:r>
            <a:endParaRPr lang="uk-UA" sz="9600" b="1" i="1" dirty="0" smtClean="0">
              <a:latin typeface="Bookman Old Style" panose="020506040505050202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uk-UA" sz="6800" b="1" i="1" dirty="0">
                <a:latin typeface="Bookman Old Style" panose="02050604050505020204" pitchFamily="18" charset="0"/>
              </a:rPr>
              <a:t> </a:t>
            </a:r>
            <a:r>
              <a:rPr lang="uk-UA" sz="6800" b="1" i="1" dirty="0" smtClean="0">
                <a:latin typeface="Bookman Old Style" panose="02050604050505020204" pitchFamily="18" charset="0"/>
              </a:rPr>
              <a:t>                                                                 </a:t>
            </a:r>
            <a:r>
              <a:rPr lang="uk-UA" sz="6800" i="1" dirty="0" smtClean="0">
                <a:latin typeface="Bookman Old Style" panose="02050604050505020204" pitchFamily="18" charset="0"/>
              </a:rPr>
              <a:t>(</a:t>
            </a:r>
            <a:r>
              <a:rPr lang="uk-UA" sz="6800" i="1" dirty="0">
                <a:latin typeface="Bookman Old Style" panose="02050604050505020204" pitchFamily="18" charset="0"/>
              </a:rPr>
              <a:t>О. Гончар</a:t>
            </a:r>
            <a:r>
              <a:rPr lang="uk-UA" sz="6800" i="1" dirty="0" smtClean="0">
                <a:latin typeface="Bookman Old Style" panose="02050604050505020204" pitchFamily="18" charset="0"/>
              </a:rPr>
              <a:t>) </a:t>
            </a:r>
            <a:endParaRPr lang="uk-UA" sz="6800" i="1" dirty="0">
              <a:latin typeface="Bookman Old Style" panose="02050604050505020204" pitchFamily="18" charset="0"/>
            </a:endParaRPr>
          </a:p>
          <a:p>
            <a:pPr indent="0" algn="ctr" eaLnBrk="1" hangingPunct="1">
              <a:buFont typeface="Arial" panose="020B0604020202020204" pitchFamily="34" charset="0"/>
              <a:buNone/>
              <a:defRPr/>
            </a:pPr>
            <a:endParaRPr lang="uk-UA" alt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962022" y="1090037"/>
            <a:ext cx="7197419" cy="2088231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Непоширеними</a:t>
            </a:r>
            <a:r>
              <a:rPr lang="uk-UA" sz="24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: </a:t>
            </a:r>
            <a:endParaRPr lang="uk-UA" sz="24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2400" b="1" i="1" dirty="0" smtClean="0">
                <a:latin typeface="Bookman Old Style" panose="02050604050505020204" pitchFamily="18" charset="0"/>
              </a:rPr>
              <a:t>Старезний</a:t>
            </a:r>
            <a:r>
              <a:rPr lang="uk-UA" sz="2400" b="1" i="1" dirty="0">
                <a:latin typeface="Bookman Old Style" panose="02050604050505020204" pitchFamily="18" charset="0"/>
              </a:rPr>
              <a:t>, густий, предковічний</a:t>
            </a:r>
            <a:r>
              <a:rPr lang="uk-UA" sz="2400" i="1" dirty="0">
                <a:latin typeface="Bookman Old Style" panose="02050604050505020204" pitchFamily="18" charset="0"/>
              </a:rPr>
              <a:t> </a:t>
            </a:r>
            <a:r>
              <a:rPr lang="uk-UA" sz="2400" dirty="0">
                <a:latin typeface="Bookman Old Style" panose="02050604050505020204" pitchFamily="18" charset="0"/>
              </a:rPr>
              <a:t>ліс на Волині </a:t>
            </a:r>
            <a:r>
              <a:rPr lang="uk-UA" sz="2400" dirty="0" smtClean="0">
                <a:latin typeface="Bookman Old Style" panose="02050604050505020204" pitchFamily="18" charset="0"/>
              </a:rPr>
              <a:t>                             </a:t>
            </a:r>
            <a:r>
              <a:rPr lang="uk-UA" sz="2000" dirty="0" smtClean="0">
                <a:latin typeface="Bookman Old Style" panose="02050604050505020204" pitchFamily="18" charset="0"/>
              </a:rPr>
              <a:t>(</a:t>
            </a:r>
            <a:r>
              <a:rPr lang="uk-UA" sz="2000" dirty="0">
                <a:latin typeface="Bookman Old Style" panose="02050604050505020204" pitchFamily="18" charset="0"/>
              </a:rPr>
              <a:t>Леся Українка</a:t>
            </a:r>
            <a:r>
              <a:rPr lang="uk-UA" sz="2000" dirty="0" smtClean="0">
                <a:latin typeface="Bookman Old Style" panose="02050604050505020204" pitchFamily="18" charset="0"/>
              </a:rPr>
              <a:t>)</a:t>
            </a:r>
            <a:endParaRPr lang="ru-RU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50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Визначити поширені та непоширені однорідні члени речення</a:t>
            </a:r>
            <a:endParaRPr lang="uk-UA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8"/>
            <a:ext cx="8047806" cy="46906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Тут </a:t>
            </a:r>
            <a:r>
              <a:rPr lang="ru-RU" sz="2400" dirty="0" err="1">
                <a:latin typeface="Bookman Old Style" panose="02050604050505020204" pitchFamily="18" charset="0"/>
              </a:rPr>
              <a:t>були</a:t>
            </a:r>
            <a:r>
              <a:rPr lang="ru-RU" sz="2400" dirty="0">
                <a:latin typeface="Bookman Old Style" panose="02050604050505020204" pitchFamily="18" charset="0"/>
              </a:rPr>
              <a:t> і </a:t>
            </a:r>
            <a:r>
              <a:rPr lang="ru-RU" sz="2400" dirty="0" err="1">
                <a:latin typeface="Bookman Old Style" panose="02050604050505020204" pitchFamily="18" charset="0"/>
              </a:rPr>
              <a:t>мальовничі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яблуневі</a:t>
            </a:r>
            <a:r>
              <a:rPr lang="ru-RU" sz="2400" dirty="0">
                <a:latin typeface="Bookman Old Style" panose="02050604050505020204" pitchFamily="18" charset="0"/>
              </a:rPr>
              <a:t> сади, і </a:t>
            </a:r>
            <a:r>
              <a:rPr lang="ru-RU" sz="2400" dirty="0" err="1">
                <a:latin typeface="Bookman Old Style" panose="02050604050505020204" pitchFamily="18" charset="0"/>
              </a:rPr>
              <a:t>яскраво-зелені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пасовиська</a:t>
            </a:r>
            <a:r>
              <a:rPr lang="ru-RU" sz="2400" dirty="0">
                <a:latin typeface="Bookman Old Style" panose="02050604050505020204" pitchFamily="18" charset="0"/>
              </a:rPr>
              <a:t>, і </a:t>
            </a:r>
            <a:r>
              <a:rPr lang="ru-RU" sz="2400" dirty="0" err="1">
                <a:latin typeface="Bookman Old Style" panose="02050604050505020204" pitchFamily="18" charset="0"/>
              </a:rPr>
              <a:t>мілководні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озерця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Ясна </a:t>
            </a:r>
            <a:r>
              <a:rPr lang="ru-RU" sz="2400" dirty="0" err="1">
                <a:latin typeface="Bookman Old Style" panose="02050604050505020204" pitchFamily="18" charset="0"/>
              </a:rPr>
              <a:t>смуга</a:t>
            </a:r>
            <a:r>
              <a:rPr lang="ru-RU" sz="2400" dirty="0">
                <a:latin typeface="Bookman Old Style" panose="02050604050505020204" pitchFamily="18" charset="0"/>
              </a:rPr>
              <a:t> на </a:t>
            </a:r>
            <a:r>
              <a:rPr lang="ru-RU" sz="2400" dirty="0" err="1">
                <a:latin typeface="Bookman Old Style" panose="02050604050505020204" pitchFamily="18" charset="0"/>
              </a:rPr>
              <a:t>воді</a:t>
            </a:r>
            <a:r>
              <a:rPr lang="ru-RU" sz="2400" dirty="0">
                <a:latin typeface="Bookman Old Style" panose="02050604050505020204" pitchFamily="18" charset="0"/>
              </a:rPr>
              <a:t> все </a:t>
            </a:r>
            <a:r>
              <a:rPr lang="ru-RU" sz="2400" dirty="0" err="1">
                <a:latin typeface="Bookman Old Style" panose="02050604050505020204" pitchFamily="18" charset="0"/>
              </a:rPr>
              <a:t>ширшає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більшає</a:t>
            </a:r>
            <a:r>
              <a:rPr lang="ru-RU" sz="2400" dirty="0">
                <a:latin typeface="Bookman Old Style" panose="02050604050505020204" pitchFamily="18" charset="0"/>
              </a:rPr>
              <a:t> та </a:t>
            </a:r>
            <a:r>
              <a:rPr lang="ru-RU" sz="2400" dirty="0" err="1">
                <a:latin typeface="Bookman Old Style" panose="02050604050505020204" pitchFamily="18" charset="0"/>
              </a:rPr>
              <a:t>довшає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Сонце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намалювало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стежку на </a:t>
            </a:r>
            <a:r>
              <a:rPr lang="ru-RU" sz="2400" dirty="0" err="1">
                <a:latin typeface="Bookman Old Style" panose="02050604050505020204" pitchFamily="18" charset="0"/>
              </a:rPr>
              <a:t>воді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змінило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колір</a:t>
            </a:r>
            <a:r>
              <a:rPr lang="uk-UA" sz="2400" dirty="0">
                <a:latin typeface="Bookman Old Style" panose="02050604050505020204" pitchFamily="18" charset="0"/>
              </a:rPr>
              <a:t> </a:t>
            </a:r>
            <a:r>
              <a:rPr lang="uk-UA" sz="2400" dirty="0" smtClean="0">
                <a:latin typeface="Bookman Old Style" panose="02050604050505020204" pitchFamily="18" charset="0"/>
              </a:rPr>
              <a:t>і сховалось за обрієм.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ru-RU" sz="2400" dirty="0" err="1">
                <a:latin typeface="Bookman Old Style" panose="02050604050505020204" pitchFamily="18" charset="0"/>
              </a:rPr>
              <a:t>очима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гейзери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цвіту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фонтани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холоднувато-гарячого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багаття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каскади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райдужного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сяйва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Садок і </a:t>
            </a:r>
            <a:r>
              <a:rPr lang="ru-RU" sz="2400" dirty="0" err="1">
                <a:latin typeface="Bookman Old Style" panose="02050604050505020204" pitchFamily="18" charset="0"/>
              </a:rPr>
              <a:t>церква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верби</a:t>
            </a:r>
            <a:r>
              <a:rPr lang="ru-RU" sz="2400" dirty="0">
                <a:latin typeface="Bookman Old Style" panose="02050604050505020204" pitchFamily="18" charset="0"/>
              </a:rPr>
              <a:t> й </a:t>
            </a:r>
            <a:r>
              <a:rPr lang="ru-RU" sz="2400" dirty="0" err="1">
                <a:latin typeface="Bookman Old Style" panose="02050604050505020204" pitchFamily="18" charset="0"/>
              </a:rPr>
              <a:t>вітряки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мали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якийсь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фантастичний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вигляд</a:t>
            </a:r>
            <a:r>
              <a:rPr lang="ru-RU" sz="2400" dirty="0" smtClean="0">
                <a:latin typeface="Bookman Old Style" panose="02050604050505020204" pitchFamily="18" charset="0"/>
              </a:rPr>
              <a:t>…</a:t>
            </a:r>
          </a:p>
          <a:p>
            <a:pPr marL="0" indent="0">
              <a:buNone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                                      </a:t>
            </a:r>
            <a:r>
              <a:rPr lang="ru-RU" sz="2400" dirty="0" err="1" smtClean="0">
                <a:latin typeface="Bookman Old Style" panose="02050604050505020204" pitchFamily="18" charset="0"/>
              </a:rPr>
              <a:t>І.С.Нечуй-Левицький</a:t>
            </a:r>
            <a:endParaRPr lang="uk-UA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89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340768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Відношення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між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однорідними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членами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речення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що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поєднуються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за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допомогою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сполучників</a:t>
            </a:r>
            <a:r>
              <a:rPr lang="ru-RU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ru-RU" sz="3600" b="1" dirty="0" err="1">
                <a:solidFill>
                  <a:srgbClr val="FF0000"/>
                </a:solidFill>
                <a:latin typeface="Bookman Old Style" panose="02050604050505020204" pitchFamily="18" charset="0"/>
              </a:rPr>
              <a:t>сурядності</a:t>
            </a:r>
            <a:endParaRPr lang="uk-UA" sz="3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55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3"/>
          <p:cNvSpPr txBox="1">
            <a:spLocks noGrp="1"/>
          </p:cNvSpPr>
          <p:nvPr>
            <p:ph idx="1"/>
          </p:nvPr>
        </p:nvSpPr>
        <p:spPr>
          <a:xfrm>
            <a:off x="628650" y="332656"/>
            <a:ext cx="7886700" cy="1872208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Єднальні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Bookman Old Style" panose="02050604050505020204" pitchFamily="18" charset="0"/>
              </a:rPr>
              <a:t>Сполучники:</a:t>
            </a:r>
            <a:r>
              <a:rPr lang="uk-UA" sz="2400" dirty="0" smtClean="0">
                <a:latin typeface="Bookman Old Style" panose="02050604050505020204" pitchFamily="18" charset="0"/>
              </a:rPr>
              <a:t> 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і, й, та(=і), і…і, </a:t>
            </a:r>
            <a:r>
              <a:rPr lang="uk-UA" sz="2400" b="1" i="1" dirty="0" err="1" smtClean="0">
                <a:latin typeface="Bookman Old Style" panose="02050604050505020204" pitchFamily="18" charset="0"/>
              </a:rPr>
              <a:t>ні..ні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, ані.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Bookman Old Style" panose="02050604050505020204" pitchFamily="18" charset="0"/>
              </a:rPr>
              <a:t>Інтонація  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переліку. </a:t>
            </a:r>
          </a:p>
          <a:p>
            <a:pPr marL="0" indent="0" algn="ctr">
              <a:buNone/>
            </a:pPr>
            <a:r>
              <a:rPr lang="uk-UA" sz="2400" b="1" i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Ані хвали, ні пишних нагород </a:t>
            </a:r>
            <a:r>
              <a:rPr lang="uk-UA" sz="2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мені не треба…</a:t>
            </a: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598629" y="2425462"/>
            <a:ext cx="7886700" cy="1924842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Протиставні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Bookman Old Style" panose="02050604050505020204" pitchFamily="18" charset="0"/>
              </a:rPr>
              <a:t>Сполучники: 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а, але, та(=але), проте, зате, однак.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Bookman Old Style" panose="02050604050505020204" pitchFamily="18" charset="0"/>
              </a:rPr>
              <a:t>Інтонація 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протиставлення, порівняння.</a:t>
            </a:r>
          </a:p>
          <a:p>
            <a:pPr marL="0" indent="0" algn="ctr">
              <a:buNone/>
            </a:pPr>
            <a:r>
              <a:rPr lang="uk-UA" sz="2400" b="1" i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Світить </a:t>
            </a:r>
            <a:r>
              <a:rPr lang="uk-UA" sz="2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місяць, та </a:t>
            </a:r>
            <a:r>
              <a:rPr lang="uk-UA" sz="2400" b="1" i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не гріє.</a:t>
            </a:r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594256" y="4570902"/>
            <a:ext cx="7886700" cy="1982964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Розділові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Bookman Old Style" panose="02050604050505020204" pitchFamily="18" charset="0"/>
              </a:rPr>
              <a:t>Сполучники: 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або, чи, або…або, чи то…чи то. </a:t>
            </a:r>
          </a:p>
          <a:p>
            <a:pPr marL="0" indent="0" algn="ctr">
              <a:buNone/>
            </a:pPr>
            <a:r>
              <a:rPr lang="uk-UA" sz="2400" b="1" dirty="0" smtClean="0">
                <a:latin typeface="Bookman Old Style" panose="02050604050505020204" pitchFamily="18" charset="0"/>
              </a:rPr>
              <a:t>Інтонація 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чергування, </a:t>
            </a:r>
            <a:r>
              <a:rPr lang="uk-UA" sz="2400" b="1" i="1" dirty="0" err="1" smtClean="0">
                <a:latin typeface="Bookman Old Style" panose="02050604050505020204" pitchFamily="18" charset="0"/>
              </a:rPr>
              <a:t>взаємовиключення</a:t>
            </a:r>
            <a:r>
              <a:rPr lang="uk-UA" sz="2400" b="1" i="1" dirty="0" smtClean="0">
                <a:latin typeface="Bookman Old Style" panose="02050604050505020204" pitchFamily="18" charset="0"/>
              </a:rPr>
              <a:t>.</a:t>
            </a:r>
          </a:p>
          <a:p>
            <a:pPr marL="0" indent="0" algn="ctr">
              <a:buNone/>
            </a:pPr>
            <a:r>
              <a:rPr lang="uk-UA" sz="2400" b="1" i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Чи то страх, чи то подив </a:t>
            </a:r>
            <a:r>
              <a:rPr lang="uk-UA" sz="2400" b="1" dirty="0" smtClean="0">
                <a:solidFill>
                  <a:srgbClr val="7030A0"/>
                </a:solidFill>
                <a:latin typeface="Bookman Old Style" panose="02050604050505020204" pitchFamily="18" charset="0"/>
              </a:rPr>
              <a:t>мелькнув у його очах.</a:t>
            </a:r>
          </a:p>
        </p:txBody>
      </p:sp>
    </p:spTree>
    <p:extLst>
      <p:ext uri="{BB962C8B-B14F-4D97-AF65-F5344CB8AC3E}">
        <p14:creationId xmlns:p14="http://schemas.microsoft.com/office/powerpoint/2010/main" xmlns="" val="314161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608" y="260648"/>
            <a:ext cx="8678768" cy="792088"/>
          </a:xfrm>
        </p:spPr>
        <p:txBody>
          <a:bodyPr>
            <a:noAutofit/>
          </a:bodyPr>
          <a:lstStyle/>
          <a:p>
            <a:pPr algn="ctr"/>
            <a:r>
              <a:rPr lang="uk-UA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  </a:t>
            </a:r>
            <a:br>
              <a:rPr lang="uk-UA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/>
            </a:r>
            <a:br>
              <a:rPr lang="uk-UA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Визначити типи зв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’</a:t>
            </a:r>
            <a:r>
              <a:rPr lang="uk-UA" sz="24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язку</a:t>
            </a: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між однорідними членами, відношення між ними.</a:t>
            </a:r>
            <a:b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ru-RU" sz="2400" b="1" dirty="0">
                <a:latin typeface="Bookman Old Style" panose="02050604050505020204" pitchFamily="18" charset="0"/>
              </a:rPr>
              <a:t/>
            </a:r>
            <a:br>
              <a:rPr lang="ru-RU" sz="2400" b="1" dirty="0">
                <a:latin typeface="Bookman Old Style" panose="02050604050505020204" pitchFamily="18" charset="0"/>
              </a:rPr>
            </a:b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1. Мене все життя ваблять і хвилюють зорі … </a:t>
            </a: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                                                         За М. Стельмахом</a:t>
            </a: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2. Над дорогою попадалась вся в цвіту груша або кущ черемхи (</a:t>
            </a:r>
            <a:r>
              <a:rPr lang="uk-UA" sz="2200" dirty="0" err="1" smtClean="0">
                <a:latin typeface="Bookman Old Style" panose="02050604050505020204" pitchFamily="18" charset="0"/>
              </a:rPr>
              <a:t>М.Коцюбинський</a:t>
            </a:r>
            <a:r>
              <a:rPr lang="uk-UA" sz="2200" dirty="0" smtClean="0">
                <a:latin typeface="Bookman Old Style" panose="02050604050505020204" pitchFamily="18" charset="0"/>
              </a:rPr>
              <a:t>).</a:t>
            </a: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3. Тече вода в синє море, та не витікає...(</a:t>
            </a:r>
            <a:r>
              <a:rPr lang="uk-UA" sz="2200" dirty="0" err="1" smtClean="0">
                <a:latin typeface="Bookman Old Style" panose="02050604050505020204" pitchFamily="18" charset="0"/>
              </a:rPr>
              <a:t>Т.Шевченко</a:t>
            </a:r>
            <a:r>
              <a:rPr lang="uk-UA" sz="2200" dirty="0" smtClean="0">
                <a:latin typeface="Bookman Old Style" panose="02050604050505020204" pitchFamily="18" charset="0"/>
              </a:rPr>
              <a:t>).</a:t>
            </a:r>
          </a:p>
          <a:p>
            <a:pPr marL="0" indent="0">
              <a:buNone/>
            </a:pPr>
            <a:r>
              <a:rPr lang="ru-RU" sz="2200" dirty="0" smtClean="0">
                <a:latin typeface="Bookman Old Style" panose="02050604050505020204" pitchFamily="18" charset="0"/>
              </a:rPr>
              <a:t>4. </a:t>
            </a:r>
            <a:r>
              <a:rPr lang="ru-RU" sz="2200" dirty="0" err="1" smtClean="0">
                <a:latin typeface="Bookman Old Style" panose="02050604050505020204" pitchFamily="18" charset="0"/>
              </a:rPr>
              <a:t>Зітхають</a:t>
            </a:r>
            <a:r>
              <a:rPr lang="ru-RU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err="1">
                <a:latin typeface="Bookman Old Style" panose="02050604050505020204" pitchFamily="18" charset="0"/>
              </a:rPr>
              <a:t>яблуні</a:t>
            </a:r>
            <a:r>
              <a:rPr lang="ru-RU" sz="2200" dirty="0">
                <a:latin typeface="Bookman Old Style" panose="02050604050505020204" pitchFamily="18" charset="0"/>
              </a:rPr>
              <a:t> </a:t>
            </a:r>
            <a:r>
              <a:rPr lang="ru-RU" sz="2200" dirty="0" err="1">
                <a:latin typeface="Bookman Old Style" panose="02050604050505020204" pitchFamily="18" charset="0"/>
              </a:rPr>
              <a:t>чи</a:t>
            </a:r>
            <a:r>
              <a:rPr lang="ru-RU" sz="2200" dirty="0">
                <a:latin typeface="Bookman Old Style" panose="02050604050505020204" pitchFamily="18" charset="0"/>
              </a:rPr>
              <a:t> то </a:t>
            </a:r>
            <a:r>
              <a:rPr lang="ru-RU" sz="2200" dirty="0" err="1">
                <a:latin typeface="Bookman Old Style" panose="02050604050505020204" pitchFamily="18" charset="0"/>
              </a:rPr>
              <a:t>шепочуть</a:t>
            </a:r>
            <a:r>
              <a:rPr lang="ru-RU" sz="2200" dirty="0">
                <a:latin typeface="Bookman Old Style" panose="02050604050505020204" pitchFamily="18" charset="0"/>
              </a:rPr>
              <a:t>? (</a:t>
            </a:r>
            <a:r>
              <a:rPr lang="ru-RU" sz="2200" dirty="0" err="1">
                <a:latin typeface="Bookman Old Style" panose="02050604050505020204" pitchFamily="18" charset="0"/>
              </a:rPr>
              <a:t>Г.Фалькович</a:t>
            </a:r>
            <a:r>
              <a:rPr lang="ru-RU" sz="2200" dirty="0" smtClean="0">
                <a:latin typeface="Bookman Old Style" panose="02050604050505020204" pitchFamily="18" charset="0"/>
              </a:rPr>
              <a:t>).</a:t>
            </a:r>
            <a:endParaRPr lang="uk-UA" sz="2200" dirty="0" smtClean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5. Чарівною птахою злітає музика і заповнює все довкола(О. </a:t>
            </a:r>
            <a:r>
              <a:rPr lang="uk-UA" sz="2200" dirty="0" err="1" smtClean="0">
                <a:latin typeface="Bookman Old Style" panose="02050604050505020204" pitchFamily="18" charset="0"/>
              </a:rPr>
              <a:t>Доріченко</a:t>
            </a:r>
            <a:r>
              <a:rPr lang="uk-UA" sz="2200" dirty="0" smtClean="0">
                <a:latin typeface="Bookman Old Style" panose="02050604050505020204" pitchFamily="18" charset="0"/>
              </a:rPr>
              <a:t>).</a:t>
            </a: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6. А знизу, з-під палуби, лине сумна, неголосна, зате рідна українська пісня (</a:t>
            </a:r>
            <a:r>
              <a:rPr lang="uk-UA" sz="2200" dirty="0" err="1" smtClean="0">
                <a:latin typeface="Bookman Old Style" panose="02050604050505020204" pitchFamily="18" charset="0"/>
              </a:rPr>
              <a:t>С.Плачинда</a:t>
            </a:r>
            <a:r>
              <a:rPr lang="uk-UA" sz="2200" dirty="0" smtClean="0">
                <a:latin typeface="Bookman Old Style" panose="02050604050505020204" pitchFamily="18" charset="0"/>
              </a:rPr>
              <a:t>).</a:t>
            </a: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7. Зойкнуло чи то дерево, чи то залізо (</a:t>
            </a:r>
            <a:r>
              <a:rPr lang="uk-UA" sz="2200" dirty="0" err="1" smtClean="0">
                <a:latin typeface="Bookman Old Style" panose="02050604050505020204" pitchFamily="18" charset="0"/>
              </a:rPr>
              <a:t>А.Дімаров</a:t>
            </a:r>
            <a:r>
              <a:rPr lang="uk-UA" sz="2200" dirty="0" smtClean="0">
                <a:latin typeface="Bookman Old Style" panose="02050604050505020204" pitchFamily="18" charset="0"/>
              </a:rPr>
              <a:t>).</a:t>
            </a: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8. Місяць </a:t>
            </a:r>
            <a:r>
              <a:rPr lang="uk-UA" sz="2200" dirty="0">
                <a:latin typeface="Bookman Old Style" panose="02050604050505020204" pitchFamily="18" charset="0"/>
              </a:rPr>
              <a:t>пливе оглядати і небо, і зорі, і землю, і </a:t>
            </a:r>
            <a:r>
              <a:rPr lang="uk-UA" sz="2200" dirty="0" smtClean="0">
                <a:latin typeface="Bookman Old Style" panose="02050604050505020204" pitchFamily="18" charset="0"/>
              </a:rPr>
              <a:t>море.                  </a:t>
            </a:r>
          </a:p>
          <a:p>
            <a:pPr marL="0" indent="0">
              <a:buNone/>
            </a:pPr>
            <a:r>
              <a:rPr lang="uk-UA" sz="2200" dirty="0" smtClean="0">
                <a:latin typeface="Bookman Old Style" panose="02050604050505020204" pitchFamily="18" charset="0"/>
              </a:rPr>
              <a:t>                                                                  </a:t>
            </a:r>
            <a:r>
              <a:rPr lang="uk-UA" sz="2200" dirty="0" err="1" smtClean="0">
                <a:latin typeface="Bookman Old Style" panose="02050604050505020204" pitchFamily="18" charset="0"/>
              </a:rPr>
              <a:t>Т.Шевченко</a:t>
            </a:r>
            <a:r>
              <a:rPr lang="uk-UA" sz="2200" dirty="0" smtClean="0">
                <a:latin typeface="Bookman Old Style" panose="02050604050505020204" pitchFamily="18" charset="0"/>
              </a:rPr>
              <a:t>.</a:t>
            </a:r>
            <a:endParaRPr lang="uk-UA" sz="2200" dirty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uk-UA" sz="2400" b="1" dirty="0" smtClean="0"/>
          </a:p>
          <a:p>
            <a:pPr lvl="2"/>
            <a:endParaRPr lang="ru-RU" sz="2400" dirty="0" smtClean="0"/>
          </a:p>
          <a:p>
            <a:endParaRPr lang="ru-RU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4000"/>
            <a:ext cx="7886700" cy="1263674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Скласти речення з однорідними членами,</a:t>
            </a:r>
            <a:b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використовуючи єднальні, протиставні та розділові сполучники.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37674"/>
            <a:ext cx="4212977" cy="269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ÐÐ°ÑÑÐ¸Ð½ÐºÐ¸ Ð¿Ð¾ Ð·Ð°Ð¿ÑÐ¾ÑÑ ÑÐ²Ð°ÑÐ¸Ð½Ð¸ ÑÐºÑÐ°ÑÐ½Ð¸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37" t="3752" r="2837" b="5232"/>
          <a:stretch/>
        </p:blipFill>
        <p:spPr bwMode="auto">
          <a:xfrm>
            <a:off x="359023" y="1437675"/>
            <a:ext cx="3955399" cy="267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4291" y="4276561"/>
            <a:ext cx="4240686" cy="255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ÐÐ°ÑÑÐ¸Ð½ÐºÐ¸ Ð¿Ð¾ Ð·Ð°Ð¿ÑÐ¾ÑÑ ÑÑÑÐºÑÐ¸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74" t="10409" r="10470"/>
          <a:stretch/>
        </p:blipFill>
        <p:spPr bwMode="auto">
          <a:xfrm>
            <a:off x="359024" y="4276561"/>
            <a:ext cx="3955399" cy="265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0405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21989"/>
            <a:ext cx="7582972" cy="74500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</a:t>
            </a:r>
            <a:r>
              <a:rPr lang="uk-UA" sz="2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Не </a:t>
            </a:r>
            <a:r>
              <a:rPr lang="uk-UA" sz="2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є однорідними </a:t>
            </a:r>
            <a:r>
              <a:rPr lang="uk-UA" sz="26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членами:</a:t>
            </a:r>
            <a:endParaRPr lang="uk-UA" sz="26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99592" y="1005654"/>
            <a:ext cx="7366948" cy="15966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30000"/>
              </a:spcBef>
              <a:buNone/>
            </a:pPr>
            <a:r>
              <a:rPr lang="uk-UA" altLang="ru-RU" sz="2200" b="1" dirty="0">
                <a:latin typeface="Georgia" panose="02040502050405020303" pitchFamily="18" charset="0"/>
              </a:rPr>
              <a:t>Повторювані слова, що надають </a:t>
            </a:r>
            <a:r>
              <a:rPr lang="uk-UA" altLang="ru-RU" sz="2200" b="1" dirty="0" smtClean="0">
                <a:latin typeface="Georgia" panose="02040502050405020303" pitchFamily="18" charset="0"/>
              </a:rPr>
              <a:t>емоційної </a:t>
            </a:r>
            <a:r>
              <a:rPr lang="uk-UA" altLang="ru-RU" sz="2200" b="1" dirty="0">
                <a:latin typeface="Georgia" panose="02040502050405020303" pitchFamily="18" charset="0"/>
              </a:rPr>
              <a:t>виразності: </a:t>
            </a:r>
            <a:r>
              <a:rPr lang="uk-UA" altLang="ru-RU" sz="22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Плавала, плавала. Думав, думав. </a:t>
            </a:r>
            <a:endParaRPr lang="uk-UA" altLang="ru-RU" sz="2200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913701" y="2852936"/>
            <a:ext cx="7431607" cy="1512168"/>
          </a:xfrm>
          <a:prstGeom prst="roundRect">
            <a:avLst/>
          </a:prstGeom>
          <a:solidFill>
            <a:srgbClr val="FFB7FF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30000"/>
              </a:spcBef>
              <a:buNone/>
            </a:pPr>
            <a:r>
              <a:rPr lang="ru-RU" altLang="ru-RU" sz="2200" b="1" dirty="0" err="1">
                <a:latin typeface="Georgia" panose="02040502050405020303" pitchFamily="18" charset="0"/>
              </a:rPr>
              <a:t>Фразеологічні</a:t>
            </a:r>
            <a:r>
              <a:rPr lang="ru-RU" altLang="ru-RU" sz="2200" b="1" dirty="0">
                <a:latin typeface="Georgia" panose="02040502050405020303" pitchFamily="18" charset="0"/>
              </a:rPr>
              <a:t> </a:t>
            </a:r>
            <a:r>
              <a:rPr lang="ru-RU" altLang="ru-RU" sz="2200" b="1" dirty="0" err="1">
                <a:latin typeface="Georgia" panose="02040502050405020303" pitchFamily="18" charset="0"/>
              </a:rPr>
              <a:t>сполучення</a:t>
            </a:r>
            <a:r>
              <a:rPr lang="ru-RU" altLang="ru-RU" sz="2200" b="1" dirty="0">
                <a:latin typeface="Georgia" panose="02040502050405020303" pitchFamily="18" charset="0"/>
              </a:rPr>
              <a:t> з </a:t>
            </a:r>
            <a:r>
              <a:rPr lang="ru-RU" altLang="ru-RU" sz="2200" b="1" dirty="0" err="1">
                <a:latin typeface="Georgia" panose="02040502050405020303" pitchFamily="18" charset="0"/>
              </a:rPr>
              <a:t>повторюваними</a:t>
            </a:r>
            <a:r>
              <a:rPr lang="ru-RU" altLang="ru-RU" sz="2200" b="1" dirty="0">
                <a:latin typeface="Georgia" panose="02040502050405020303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ct val="30000"/>
              </a:spcBef>
              <a:buNone/>
            </a:pPr>
            <a:r>
              <a:rPr lang="ru-RU" altLang="ru-RU" sz="2200" b="1" dirty="0" err="1" smtClean="0">
                <a:latin typeface="Georgia" panose="02040502050405020303" pitchFamily="18" charset="0"/>
              </a:rPr>
              <a:t>сполучниками</a:t>
            </a:r>
            <a:r>
              <a:rPr lang="ru-RU" altLang="ru-RU" sz="2200" b="1" dirty="0">
                <a:latin typeface="Georgia" panose="02040502050405020303" pitchFamily="18" charset="0"/>
              </a:rPr>
              <a:t>: </a:t>
            </a:r>
            <a:r>
              <a:rPr lang="ru-RU" altLang="ru-RU" sz="22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І </a:t>
            </a:r>
            <a:r>
              <a:rPr lang="ru-RU" altLang="ru-RU" sz="2200" b="1" i="1" dirty="0" err="1">
                <a:solidFill>
                  <a:srgbClr val="FF0000"/>
                </a:solidFill>
                <a:latin typeface="Georgia" panose="02040502050405020303" pitchFamily="18" charset="0"/>
              </a:rPr>
              <a:t>сміх</a:t>
            </a:r>
            <a:r>
              <a:rPr lang="ru-RU" altLang="ru-RU" sz="2200" b="1" i="1" dirty="0">
                <a:solidFill>
                  <a:srgbClr val="FF0000"/>
                </a:solidFill>
                <a:latin typeface="Georgia" panose="02040502050405020303" pitchFamily="18" charset="0"/>
              </a:rPr>
              <a:t> і </a:t>
            </a:r>
            <a:r>
              <a:rPr lang="ru-RU" altLang="ru-RU" sz="2200" b="1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гріх</a:t>
            </a:r>
            <a:r>
              <a:rPr lang="ru-RU" altLang="ru-RU" sz="22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. </a:t>
            </a:r>
            <a:r>
              <a:rPr lang="ru-RU" altLang="ru-RU" sz="2200" b="1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Ні</a:t>
            </a:r>
            <a:r>
              <a:rPr lang="ru-RU" altLang="ru-RU" sz="22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ru-RU" altLang="ru-RU" sz="2200" b="1" i="1" dirty="0" err="1" smtClean="0">
                <a:solidFill>
                  <a:srgbClr val="FF0000"/>
                </a:solidFill>
                <a:latin typeface="Georgia" panose="02040502050405020303" pitchFamily="18" charset="0"/>
              </a:rPr>
              <a:t>риба</a:t>
            </a:r>
            <a:r>
              <a:rPr lang="ru-RU" altLang="ru-RU" sz="22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ru-RU" altLang="ru-RU" sz="2200" b="1" i="1" dirty="0" err="1">
                <a:solidFill>
                  <a:srgbClr val="FF0000"/>
                </a:solidFill>
                <a:latin typeface="Georgia" panose="02040502050405020303" pitchFamily="18" charset="0"/>
              </a:rPr>
              <a:t>ні</a:t>
            </a:r>
            <a:r>
              <a:rPr lang="ru-RU" altLang="ru-RU" sz="2200" b="1" i="1" dirty="0">
                <a:solidFill>
                  <a:srgbClr val="FF0000"/>
                </a:solidFill>
                <a:latin typeface="Georgia" panose="02040502050405020303" pitchFamily="18" charset="0"/>
              </a:rPr>
              <a:t> м</a:t>
            </a:r>
            <a:r>
              <a:rPr lang="en-US" altLang="ru-RU" sz="2200" b="1" i="1" dirty="0">
                <a:solidFill>
                  <a:srgbClr val="FF0000"/>
                </a:solidFill>
                <a:latin typeface="Georgia" panose="02040502050405020303" pitchFamily="18" charset="0"/>
              </a:rPr>
              <a:t>’</a:t>
            </a:r>
            <a:r>
              <a:rPr lang="uk-UA" altLang="ru-RU" sz="2200" b="1" i="1" dirty="0">
                <a:solidFill>
                  <a:srgbClr val="FF0000"/>
                </a:solidFill>
                <a:latin typeface="Georgia" panose="02040502050405020303" pitchFamily="18" charset="0"/>
              </a:rPr>
              <a:t>ясо.</a:t>
            </a:r>
            <a:endParaRPr lang="ru-RU" altLang="ru-RU" sz="2200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913701" y="4637473"/>
            <a:ext cx="7370599" cy="1713576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30000"/>
              </a:spcBef>
              <a:buNone/>
            </a:pPr>
            <a:r>
              <a:rPr lang="uk-UA" altLang="ru-RU" sz="2200" b="1" dirty="0">
                <a:latin typeface="Georgia" panose="02040502050405020303" pitchFamily="18" charset="0"/>
              </a:rPr>
              <a:t>Однакові за формою дієслова, що означають </a:t>
            </a:r>
          </a:p>
          <a:p>
            <a:pPr marL="0" indent="0" algn="just">
              <a:lnSpc>
                <a:spcPct val="150000"/>
              </a:lnSpc>
              <a:spcBef>
                <a:spcPct val="30000"/>
              </a:spcBef>
              <a:buNone/>
            </a:pPr>
            <a:r>
              <a:rPr lang="uk-UA" altLang="ru-RU" sz="2200" b="1" dirty="0">
                <a:latin typeface="Georgia" panose="02040502050405020303" pitchFamily="18" charset="0"/>
              </a:rPr>
              <a:t>ускладнену дію: </a:t>
            </a:r>
            <a:r>
              <a:rPr lang="uk-UA" altLang="ru-RU" sz="2200" b="1" i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Піду подивлюся. Дивишся не надивишся.</a:t>
            </a:r>
            <a:endParaRPr lang="ru-RU" altLang="ru-RU" sz="2200" b="1" i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2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1000"/>
                <a:lumOff val="9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6895678" cy="61560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Мета уроку:</a:t>
            </a:r>
            <a:endParaRPr lang="uk-UA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196234"/>
          </a:xfrm>
        </p:spPr>
        <p:txBody>
          <a:bodyPr>
            <a:noAutofit/>
          </a:bodyPr>
          <a:lstStyle/>
          <a:p>
            <a:r>
              <a:rPr lang="ru-RU" sz="2400" dirty="0" err="1" smtClean="0">
                <a:latin typeface="Bookman Old Style" panose="02050604050505020204" pitchFamily="18" charset="0"/>
              </a:rPr>
              <a:t>розширити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 </a:t>
            </a:r>
            <a:r>
              <a:rPr lang="ru-RU" sz="2400" dirty="0" err="1">
                <a:latin typeface="Bookman Old Style" panose="02050604050505020204" pitchFamily="18" charset="0"/>
              </a:rPr>
              <a:t>поглибити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знання</a:t>
            </a:r>
            <a:r>
              <a:rPr lang="ru-RU" sz="2400" dirty="0">
                <a:latin typeface="Bookman Old Style" panose="02050604050505020204" pitchFamily="18" charset="0"/>
              </a:rPr>
              <a:t> про </a:t>
            </a:r>
            <a:r>
              <a:rPr lang="ru-RU" sz="2400" dirty="0" err="1">
                <a:latin typeface="Bookman Old Style" panose="02050604050505020204" pitchFamily="18" charset="0"/>
              </a:rPr>
              <a:t>однорідні</a:t>
            </a:r>
            <a:r>
              <a:rPr lang="ru-RU" sz="2400" dirty="0">
                <a:latin typeface="Bookman Old Style" panose="02050604050505020204" pitchFamily="18" charset="0"/>
              </a:rPr>
              <a:t> члени </a:t>
            </a:r>
            <a:r>
              <a:rPr lang="ru-RU" sz="2400" dirty="0" err="1">
                <a:latin typeface="Bookman Old Style" panose="02050604050505020204" pitchFamily="18" charset="0"/>
              </a:rPr>
              <a:t>речення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способи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зв’язку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між</a:t>
            </a:r>
            <a:r>
              <a:rPr lang="ru-RU" sz="2400" dirty="0">
                <a:latin typeface="Bookman Old Style" panose="02050604050505020204" pitchFamily="18" charset="0"/>
              </a:rPr>
              <a:t> ними;</a:t>
            </a:r>
          </a:p>
          <a:p>
            <a:r>
              <a:rPr lang="ru-RU" sz="2400" dirty="0" err="1" smtClean="0">
                <a:latin typeface="Bookman Old Style" panose="02050604050505020204" pitchFamily="18" charset="0"/>
              </a:rPr>
              <a:t>навчити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знаходити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різні</a:t>
            </a:r>
            <a:r>
              <a:rPr lang="ru-RU" sz="2400" dirty="0">
                <a:latin typeface="Bookman Old Style" panose="02050604050505020204" pitchFamily="18" charset="0"/>
              </a:rPr>
              <a:t> ряди </a:t>
            </a:r>
            <a:r>
              <a:rPr lang="ru-RU" sz="2400" dirty="0" err="1">
                <a:latin typeface="Bookman Old Style" panose="02050604050505020204" pitchFamily="18" charset="0"/>
              </a:rPr>
              <a:t>однорідних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членів</a:t>
            </a:r>
            <a:r>
              <a:rPr lang="ru-RU" sz="2400" dirty="0">
                <a:latin typeface="Bookman Old Style" panose="02050604050505020204" pitchFamily="18" charset="0"/>
              </a:rPr>
              <a:t> у </a:t>
            </a:r>
            <a:r>
              <a:rPr lang="ru-RU" sz="2400" dirty="0" err="1">
                <a:latin typeface="Bookman Old Style" panose="02050604050505020204" pitchFamily="18" charset="0"/>
              </a:rPr>
              <a:t>реченні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r>
              <a:rPr lang="ru-RU" sz="2400" dirty="0" err="1" smtClean="0">
                <a:latin typeface="Bookman Old Style" panose="02050604050505020204" pitchFamily="18" charset="0"/>
              </a:rPr>
              <a:t>закріпити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правила </a:t>
            </a:r>
            <a:r>
              <a:rPr lang="ru-RU" sz="2400" dirty="0" err="1">
                <a:latin typeface="Bookman Old Style" panose="02050604050505020204" pitchFamily="18" charset="0"/>
              </a:rPr>
              <a:t>вживання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розділових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знаків</a:t>
            </a:r>
            <a:r>
              <a:rPr lang="ru-RU" sz="2400" dirty="0">
                <a:latin typeface="Bookman Old Style" panose="02050604050505020204" pitchFamily="18" charset="0"/>
              </a:rPr>
              <a:t> у </a:t>
            </a:r>
            <a:r>
              <a:rPr lang="ru-RU" sz="2400" dirty="0" err="1">
                <a:latin typeface="Bookman Old Style" panose="02050604050505020204" pitchFamily="18" charset="0"/>
              </a:rPr>
              <a:t>реченнях</a:t>
            </a:r>
            <a:r>
              <a:rPr lang="ru-RU" sz="2400" dirty="0">
                <a:latin typeface="Bookman Old Style" panose="02050604050505020204" pitchFamily="18" charset="0"/>
              </a:rPr>
              <a:t> з </a:t>
            </a:r>
            <a:r>
              <a:rPr lang="ru-RU" sz="2400" dirty="0" err="1">
                <a:latin typeface="Bookman Old Style" panose="02050604050505020204" pitchFamily="18" charset="0"/>
              </a:rPr>
              <a:t>однорідними</a:t>
            </a:r>
            <a:r>
              <a:rPr lang="ru-RU" sz="2400" dirty="0">
                <a:latin typeface="Bookman Old Style" panose="02050604050505020204" pitchFamily="18" charset="0"/>
              </a:rPr>
              <a:t> членами;</a:t>
            </a:r>
          </a:p>
          <a:p>
            <a:r>
              <a:rPr lang="ru-RU" sz="2400" dirty="0" err="1" smtClean="0">
                <a:latin typeface="Bookman Old Style" panose="02050604050505020204" pitchFamily="18" charset="0"/>
              </a:rPr>
              <a:t>розвивати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творчі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й </a:t>
            </a:r>
            <a:r>
              <a:rPr lang="ru-RU" sz="2400" dirty="0" err="1">
                <a:latin typeface="Bookman Old Style" panose="02050604050505020204" pitchFamily="18" charset="0"/>
              </a:rPr>
              <a:t>комунікативні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здібності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учнів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 smtClean="0">
                <a:latin typeface="Bookman Old Style" panose="02050604050505020204" pitchFamily="18" charset="0"/>
              </a:rPr>
              <a:t>їх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самостійне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критичне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мислення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в</a:t>
            </a:r>
            <a:r>
              <a:rPr lang="ru-RU" sz="2400" dirty="0" err="1" smtClean="0">
                <a:latin typeface="Bookman Old Style" panose="02050604050505020204" pitchFamily="18" charset="0"/>
              </a:rPr>
              <a:t>міння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усно</a:t>
            </a:r>
            <a:r>
              <a:rPr lang="ru-RU" sz="2400" dirty="0" smtClean="0">
                <a:latin typeface="Bookman Old Style" panose="02050604050505020204" pitchFamily="18" charset="0"/>
              </a:rPr>
              <a:t> 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письмово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висловлювати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свої</a:t>
            </a:r>
            <a:r>
              <a:rPr lang="ru-RU" sz="2400" dirty="0" smtClean="0">
                <a:latin typeface="Bookman Old Style" panose="02050604050505020204" pitchFamily="18" charset="0"/>
              </a:rPr>
              <a:t> думки,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почуття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аргументовано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доводити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власну</a:t>
            </a:r>
            <a:r>
              <a:rPr lang="ru-RU" sz="2400" dirty="0">
                <a:latin typeface="Bookman Old Style" panose="02050604050505020204" pitchFamily="18" charset="0"/>
              </a:rPr>
              <a:t> думку;</a:t>
            </a:r>
          </a:p>
          <a:p>
            <a:r>
              <a:rPr lang="uk-UA" sz="2400" dirty="0">
                <a:latin typeface="Bookman Old Style" panose="02050604050505020204" pitchFamily="18" charset="0"/>
              </a:rPr>
              <a:t>с</a:t>
            </a:r>
            <a:r>
              <a:rPr lang="uk-UA" sz="2400" dirty="0" smtClean="0">
                <a:latin typeface="Bookman Old Style" panose="02050604050505020204" pitchFamily="18" charset="0"/>
              </a:rPr>
              <a:t>прияти художньо-естетичному вихованню учнів засобами краси рідного краю</a:t>
            </a:r>
            <a:r>
              <a:rPr lang="uk-UA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100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65127"/>
            <a:ext cx="8496944" cy="687610"/>
          </a:xfrm>
        </p:spPr>
        <p:txBody>
          <a:bodyPr>
            <a:no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Визначте речення з неоднорідними членами. </a:t>
            </a:r>
            <a:endParaRPr lang="uk-UA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352928" cy="511256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День був ясний, сонячний і теплий.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uk-UA" sz="2400" dirty="0">
                <a:latin typeface="Bookman Old Style" panose="02050604050505020204" pitchFamily="18" charset="0"/>
              </a:rPr>
              <a:t>Тихо-тихо </a:t>
            </a:r>
            <a:r>
              <a:rPr lang="uk-UA" sz="2400" dirty="0" err="1" smtClean="0">
                <a:latin typeface="Bookman Old Style" panose="02050604050505020204" pitchFamily="18" charset="0"/>
              </a:rPr>
              <a:t>шумлять</a:t>
            </a:r>
            <a:r>
              <a:rPr lang="uk-UA" sz="2400" dirty="0" smtClean="0">
                <a:latin typeface="Bookman Old Style" panose="02050604050505020204" pitchFamily="18" charset="0"/>
              </a:rPr>
              <a:t>-перешіптуються </a:t>
            </a:r>
            <a:r>
              <a:rPr lang="uk-UA" sz="2400" dirty="0">
                <a:latin typeface="Bookman Old Style" panose="02050604050505020204" pitchFamily="18" charset="0"/>
              </a:rPr>
              <a:t>осокори.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У безмежній чорноті й тиші пливе й пливе своїм шляхом рідна планета.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uk-UA" sz="2400" dirty="0" smtClean="0">
                <a:latin typeface="Bookman Old Style" panose="02050604050505020204" pitchFamily="18" charset="0"/>
              </a:rPr>
              <a:t>Люблю я бистрину життя, прозору, поривну, глибоку.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Дивиться вона не надивиться на </a:t>
            </a:r>
            <a:r>
              <a:rPr lang="ru-RU" sz="2400" dirty="0" err="1">
                <a:latin typeface="Bookman Old Style" panose="02050604050505020204" pitchFamily="18" charset="0"/>
              </a:rPr>
              <a:t>свого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сина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вті­шається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err="1">
                <a:latin typeface="Bookman Old Style" panose="02050604050505020204" pitchFamily="18" charset="0"/>
              </a:rPr>
              <a:t>навтішається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своїм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Івасем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пагорбах</a:t>
            </a:r>
            <a:r>
              <a:rPr lang="ru-RU" sz="2400" dirty="0" smtClean="0">
                <a:latin typeface="Bookman Old Style" panose="02050604050505020204" pitchFamily="18" charset="0"/>
              </a:rPr>
              <a:t> росли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смереки</a:t>
            </a:r>
            <a:r>
              <a:rPr lang="ru-RU" sz="2400" dirty="0" smtClean="0">
                <a:latin typeface="Bookman Old Style" panose="02050604050505020204" pitchFamily="18" charset="0"/>
              </a:rPr>
              <a:t> 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кипариси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Враз </a:t>
            </a:r>
            <a:r>
              <a:rPr lang="ru-RU" sz="2400" dirty="0" err="1">
                <a:latin typeface="Bookman Old Style" panose="02050604050505020204" pitchFamily="18" charset="0"/>
              </a:rPr>
              <a:t>ні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сіло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ані</a:t>
            </a:r>
            <a:r>
              <a:rPr lang="ru-RU" sz="2400" dirty="0">
                <a:latin typeface="Bookman Old Style" panose="02050604050505020204" pitchFamily="18" charset="0"/>
              </a:rPr>
              <a:t> впало </a:t>
            </a:r>
            <a:r>
              <a:rPr lang="ru-RU" sz="2400" dirty="0" smtClean="0">
                <a:latin typeface="Bookman Old Style" panose="02050604050505020204" pitchFamily="18" charset="0"/>
              </a:rPr>
              <a:t>з </a:t>
            </a:r>
            <a:r>
              <a:rPr lang="ru-RU" sz="2400" dirty="0" err="1">
                <a:latin typeface="Bookman Old Style" panose="02050604050505020204" pitchFamily="18" charset="0"/>
              </a:rPr>
              <a:t>брязком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відчинились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двері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400" dirty="0" smtClean="0">
                <a:latin typeface="Bookman Old Style" panose="02050604050505020204" pitchFamily="18" charset="0"/>
              </a:rPr>
              <a:t>                                                               (</a:t>
            </a:r>
            <a:r>
              <a:rPr lang="ru-RU" sz="2400" dirty="0">
                <a:latin typeface="Bookman Old Style" panose="02050604050505020204" pitchFamily="18" charset="0"/>
              </a:rPr>
              <a:t>І. Франко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uk-UA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071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ятно 1 4"/>
          <p:cNvSpPr/>
          <p:nvPr/>
        </p:nvSpPr>
        <p:spPr>
          <a:xfrm>
            <a:off x="6318712" y="-199436"/>
            <a:ext cx="2682540" cy="1944215"/>
          </a:xfrm>
          <a:prstGeom prst="irregularSeal1">
            <a:avLst/>
          </a:prstGeom>
          <a:solidFill>
            <a:srgbClr val="96EA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живий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Пятно 1 5"/>
          <p:cNvSpPr/>
          <p:nvPr/>
        </p:nvSpPr>
        <p:spPr>
          <a:xfrm>
            <a:off x="326741" y="1421006"/>
            <a:ext cx="2626363" cy="2103834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туди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Пятно 1 6"/>
          <p:cNvSpPr/>
          <p:nvPr/>
        </p:nvSpPr>
        <p:spPr>
          <a:xfrm>
            <a:off x="6318712" y="1569393"/>
            <a:ext cx="2682540" cy="2044375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пава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Пятно 1 7"/>
          <p:cNvSpPr/>
          <p:nvPr/>
        </p:nvSpPr>
        <p:spPr>
          <a:xfrm>
            <a:off x="3581817" y="752694"/>
            <a:ext cx="2983468" cy="1944215"/>
          </a:xfrm>
          <a:prstGeom prst="irregularSeal1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І так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" name="Пятно 1 9"/>
          <p:cNvSpPr/>
          <p:nvPr/>
        </p:nvSpPr>
        <p:spPr>
          <a:xfrm>
            <a:off x="841351" y="4897900"/>
            <a:ext cx="2880320" cy="1986657"/>
          </a:xfrm>
          <a:prstGeom prst="irregularSeal1">
            <a:avLst/>
          </a:prstGeom>
          <a:solidFill>
            <a:srgbClr val="25B6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пуху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Пятно 1 10"/>
          <p:cNvSpPr/>
          <p:nvPr/>
        </p:nvSpPr>
        <p:spPr>
          <a:xfrm>
            <a:off x="6516089" y="4901618"/>
            <a:ext cx="2781313" cy="2065591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в тин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2" name="Пятно 1 11"/>
          <p:cNvSpPr/>
          <p:nvPr/>
        </p:nvSpPr>
        <p:spPr>
          <a:xfrm>
            <a:off x="3721671" y="4897787"/>
            <a:ext cx="2721734" cy="2133027"/>
          </a:xfrm>
          <a:prstGeom prst="irregularSeal1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собі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" name="Пятно 1 12"/>
          <p:cNvSpPr/>
          <p:nvPr/>
        </p:nvSpPr>
        <p:spPr>
          <a:xfrm>
            <a:off x="1374182" y="-127124"/>
            <a:ext cx="2641839" cy="2044375"/>
          </a:xfrm>
          <a:prstGeom prst="irregularSeal1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світ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586340" y="2539471"/>
            <a:ext cx="3169496" cy="1589828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uk-UA" sz="2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</a:t>
            </a:r>
            <a:r>
              <a:rPr lang="uk-UA" sz="2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«Добери </a:t>
            </a:r>
            <a:r>
              <a:rPr lang="uk-UA" sz="2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пару</a:t>
            </a:r>
          </a:p>
          <a:p>
            <a:pPr algn="ctr"/>
            <a:r>
              <a:rPr lang="uk-UA" sz="2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і поясни значення»</a:t>
            </a:r>
            <a:endParaRPr lang="uk-UA" sz="2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Пятно 1 14"/>
          <p:cNvSpPr/>
          <p:nvPr/>
        </p:nvSpPr>
        <p:spPr>
          <a:xfrm>
            <a:off x="184092" y="3268052"/>
            <a:ext cx="2682540" cy="2044375"/>
          </a:xfrm>
          <a:prstGeom prst="irregularSeal1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І нашим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Пятно 1 15"/>
          <p:cNvSpPr/>
          <p:nvPr/>
        </p:nvSpPr>
        <p:spPr>
          <a:xfrm>
            <a:off x="5623598" y="3360811"/>
            <a:ext cx="2626363" cy="2103834"/>
          </a:xfrm>
          <a:prstGeom prst="irregularSeal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Ні слуху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982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543594"/>
          </a:xfrm>
        </p:spPr>
        <p:txBody>
          <a:bodyPr>
            <a:normAutofit/>
          </a:bodyPr>
          <a:lstStyle/>
          <a:p>
            <a:pPr algn="ctr"/>
            <a:r>
              <a:rPr lang="uk-UA" sz="24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Значення фразеологізмів</a:t>
            </a:r>
            <a:endParaRPr lang="uk-UA" sz="24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732234"/>
            <a:ext cx="8064896" cy="586511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світ ні зоря – дуже рано, на світанку.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І так і сяк – як завгодно, усіма способами.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живий ні мертвий – дуже наляканий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пава ні ґава – ніяка, посередня (людина).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слуху ні духу – не давати про себе знати.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в тин ні в ворота – нікуди не годиться.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собі ні людям – без усякої користі.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пуху ні пера – побажати удачі.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І вашим і нашим – хитра, догідлива, безпринципна (людина).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Ні туди ні сюди –  безвихідне становище.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47280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008113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Сьогодні на </a:t>
            </a:r>
            <a:r>
              <a:rPr lang="uk-UA" sz="2800" b="1" dirty="0" err="1" smtClean="0">
                <a:solidFill>
                  <a:srgbClr val="FF0000"/>
                </a:solidFill>
                <a:latin typeface="Bookman Old Style" panose="02050604050505020204" pitchFamily="18" charset="0"/>
              </a:rPr>
              <a:t>уроці</a:t>
            </a:r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я…</a:t>
            </a:r>
            <a:endParaRPr lang="uk-UA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2800" dirty="0" smtClean="0">
                <a:latin typeface="Bookman Old Style" panose="02050604050505020204" pitchFamily="18" charset="0"/>
              </a:rPr>
              <a:t>Зрозумів, що однорідними членами є…</a:t>
            </a:r>
          </a:p>
          <a:p>
            <a:pPr>
              <a:lnSpc>
                <a:spcPct val="150000"/>
              </a:lnSpc>
            </a:pPr>
            <a:r>
              <a:rPr lang="uk-UA" sz="2800" dirty="0" smtClean="0">
                <a:latin typeface="Bookman Old Style" panose="02050604050505020204" pitchFamily="18" charset="0"/>
              </a:rPr>
              <a:t>Між однорідними членами бувають такі зв</a:t>
            </a:r>
            <a:r>
              <a:rPr lang="en-US" sz="2800" dirty="0" smtClean="0">
                <a:latin typeface="Bookman Old Style" panose="02050604050505020204" pitchFamily="18" charset="0"/>
              </a:rPr>
              <a:t>’</a:t>
            </a:r>
            <a:r>
              <a:rPr lang="uk-UA" sz="2800" dirty="0" err="1" smtClean="0">
                <a:latin typeface="Bookman Old Style" panose="02050604050505020204" pitchFamily="18" charset="0"/>
              </a:rPr>
              <a:t>язки</a:t>
            </a:r>
            <a:r>
              <a:rPr lang="uk-UA" sz="2800" dirty="0" smtClean="0">
                <a:latin typeface="Bookman Old Style" panose="020506040505050202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uk-UA" sz="2800" dirty="0" smtClean="0">
                <a:latin typeface="Bookman Old Style" panose="02050604050505020204" pitchFamily="18" charset="0"/>
              </a:rPr>
              <a:t>Поширеними є…</a:t>
            </a:r>
          </a:p>
          <a:p>
            <a:pPr>
              <a:lnSpc>
                <a:spcPct val="150000"/>
              </a:lnSpc>
            </a:pPr>
            <a:r>
              <a:rPr lang="uk-UA" sz="2800" dirty="0" smtClean="0">
                <a:latin typeface="Bookman Old Style" panose="02050604050505020204" pitchFamily="18" charset="0"/>
              </a:rPr>
              <a:t>Непоширеними є…</a:t>
            </a:r>
          </a:p>
          <a:p>
            <a:pPr>
              <a:lnSpc>
                <a:spcPct val="150000"/>
              </a:lnSpc>
            </a:pPr>
            <a:r>
              <a:rPr lang="uk-UA" sz="2800" dirty="0" smtClean="0">
                <a:latin typeface="Bookman Old Style" panose="02050604050505020204" pitchFamily="18" charset="0"/>
              </a:rPr>
              <a:t>Не є однорідними…</a:t>
            </a:r>
          </a:p>
          <a:p>
            <a:pPr>
              <a:lnSpc>
                <a:spcPct val="150000"/>
              </a:lnSpc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xmlns="" val="839475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1626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    </a:t>
            </a:r>
            <a:r>
              <a:rPr lang="uk-UA" sz="3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Домашнє завдання</a:t>
            </a:r>
            <a:endParaRPr lang="ru-RU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921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3200" b="1" dirty="0" smtClean="0">
                <a:latin typeface="Bookman Old Style" panose="02050604050505020204" pitchFamily="18" charset="0"/>
              </a:rPr>
              <a:t>1</a:t>
            </a:r>
            <a:r>
              <a:rPr lang="uk-UA" sz="3200" dirty="0" smtClean="0">
                <a:latin typeface="Bookman Old Style" panose="02050604050505020204" pitchFamily="18" charset="0"/>
              </a:rPr>
              <a:t>.  Опрацювати теоретичний матеріал за </a:t>
            </a:r>
            <a:r>
              <a:rPr lang="uk-UA" sz="3200" dirty="0" smtClean="0">
                <a:latin typeface="Bookman Old Style" panose="02050604050505020204" pitchFamily="18" charset="0"/>
              </a:rPr>
              <a:t>підручником.П.26</a:t>
            </a:r>
            <a:endParaRPr lang="uk-UA" sz="32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uk-UA" sz="3200" b="1" dirty="0" smtClean="0">
                <a:latin typeface="Bookman Old Style" panose="02050604050505020204" pitchFamily="18" charset="0"/>
              </a:rPr>
              <a:t>2</a:t>
            </a:r>
            <a:r>
              <a:rPr lang="uk-UA" sz="3200" dirty="0" smtClean="0">
                <a:latin typeface="Bookman Old Style" panose="02050604050505020204" pitchFamily="18" charset="0"/>
              </a:rPr>
              <a:t>.  </a:t>
            </a:r>
            <a:r>
              <a:rPr lang="uk-UA" sz="3200" dirty="0" smtClean="0">
                <a:latin typeface="Bookman Old Style" panose="02050604050505020204" pitchFamily="18" charset="0"/>
              </a:rPr>
              <a:t>Впр.3,стор.96</a:t>
            </a:r>
            <a:endParaRPr lang="ru-RU" sz="3200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129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249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/>
            </a:r>
            <a:br>
              <a:rPr lang="uk-UA" dirty="0" smtClean="0"/>
            </a:br>
            <a:r>
              <a:rPr lang="uk-UA" sz="27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Підкреслити всі члени речення.</a:t>
            </a:r>
            <a:br>
              <a:rPr lang="uk-UA" sz="27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uk-UA" sz="27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Вказати ті, що відповідають на одні й ті самі запитання, відносяться до одного й того ж члена речення.</a:t>
            </a:r>
            <a:br>
              <a:rPr lang="uk-UA" sz="27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endParaRPr lang="uk-UA" sz="27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844824"/>
            <a:ext cx="7540128" cy="37870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Раділи і садок, і поле, і долина…(</a:t>
            </a:r>
            <a:r>
              <a:rPr lang="uk-UA" sz="2400" dirty="0" err="1" smtClean="0">
                <a:latin typeface="Bookman Old Style" panose="02050604050505020204" pitchFamily="18" charset="0"/>
              </a:rPr>
              <a:t>Л.Глібов</a:t>
            </a:r>
            <a:r>
              <a:rPr lang="uk-UA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Річка синіє, зітхає, сміється… (</a:t>
            </a:r>
            <a:r>
              <a:rPr lang="uk-UA" sz="2400" dirty="0" err="1" smtClean="0">
                <a:latin typeface="Bookman Old Style" panose="02050604050505020204" pitchFamily="18" charset="0"/>
              </a:rPr>
              <a:t>М.Рильський</a:t>
            </a:r>
            <a:r>
              <a:rPr lang="uk-UA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Закони вод, вітрів і хмар одкрились нам у ті далекі дні (</a:t>
            </a:r>
            <a:r>
              <a:rPr lang="uk-UA" sz="2400" dirty="0" err="1" smtClean="0">
                <a:latin typeface="Bookman Old Style" panose="02050604050505020204" pitchFamily="18" charset="0"/>
              </a:rPr>
              <a:t>В.Сосюра</a:t>
            </a:r>
            <a:r>
              <a:rPr lang="uk-UA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uk-UA" sz="2400" dirty="0" smtClean="0">
                <a:latin typeface="Bookman Old Style" panose="02050604050505020204" pitchFamily="18" charset="0"/>
              </a:rPr>
              <a:t>Голубі, зеленкуваті, фіолетові присмерки спадають степом (</a:t>
            </a:r>
            <a:r>
              <a:rPr lang="uk-UA" sz="2400" dirty="0" err="1" smtClean="0">
                <a:latin typeface="Bookman Old Style" panose="02050604050505020204" pitchFamily="18" charset="0"/>
              </a:rPr>
              <a:t>І.Цюпа</a:t>
            </a:r>
            <a:r>
              <a:rPr lang="uk-UA" sz="2400" dirty="0" smtClean="0">
                <a:latin typeface="Bookman Old Style" panose="02050604050505020204" pitchFamily="18" charset="0"/>
              </a:rPr>
              <a:t>)</a:t>
            </a:r>
          </a:p>
          <a:p>
            <a:endParaRPr lang="uk-UA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41432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но 1 3"/>
          <p:cNvSpPr/>
          <p:nvPr/>
        </p:nvSpPr>
        <p:spPr>
          <a:xfrm>
            <a:off x="1187624" y="620688"/>
            <a:ext cx="7056784" cy="5616624"/>
          </a:xfrm>
          <a:prstGeom prst="irregularSeal1">
            <a:avLst/>
          </a:prstGeom>
          <a:solidFill>
            <a:srgbClr val="FFB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Однорідні члени речення – це…</a:t>
            </a:r>
          </a:p>
        </p:txBody>
      </p:sp>
    </p:spTree>
    <p:extLst>
      <p:ext uri="{BB962C8B-B14F-4D97-AF65-F5344CB8AC3E}">
        <p14:creationId xmlns:p14="http://schemas.microsoft.com/office/powerpoint/2010/main" xmlns="" val="987785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Академічний тлумачний словник</a:t>
            </a:r>
            <a:endParaRPr lang="uk-UA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Bookman Old Style" panose="02050604050505020204" pitchFamily="18" charset="0"/>
              </a:rPr>
              <a:t>                        ОДНОРІ́ДНИЙ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1.</a:t>
            </a:r>
            <a:r>
              <a:rPr lang="ru-RU" sz="2400" dirty="0"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</a:rPr>
              <a:t>Який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належить</a:t>
            </a:r>
            <a:r>
              <a:rPr lang="ru-RU" sz="2400" dirty="0">
                <a:latin typeface="Bookman Old Style" panose="02050604050505020204" pitchFamily="18" charset="0"/>
              </a:rPr>
              <a:t> до того самого роду, </a:t>
            </a:r>
            <a:r>
              <a:rPr lang="ru-RU" sz="2400" dirty="0" err="1">
                <a:latin typeface="Bookman Old Style" panose="02050604050505020204" pitchFamily="18" charset="0"/>
              </a:rPr>
              <a:t>розряду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характеризується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однаковими</a:t>
            </a:r>
            <a:r>
              <a:rPr lang="ru-RU" sz="2400" dirty="0">
                <a:latin typeface="Bookman Old Style" panose="02050604050505020204" pitchFamily="18" charset="0"/>
              </a:rPr>
              <a:t> рисами, </a:t>
            </a:r>
            <a:r>
              <a:rPr lang="ru-RU" sz="2400" dirty="0" err="1">
                <a:latin typeface="Bookman Old Style" panose="02050604050505020204" pitchFamily="18" charset="0"/>
              </a:rPr>
              <a:t>ознаками</a:t>
            </a:r>
            <a:r>
              <a:rPr lang="ru-RU" sz="2400" dirty="0">
                <a:latin typeface="Bookman Old Style" panose="02050604050505020204" pitchFamily="18" charset="0"/>
              </a:rPr>
              <a:t>. 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ru-RU" sz="2400" b="1" dirty="0">
                <a:latin typeface="Bookman Old Style" panose="020506040505050202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</a:rPr>
              <a:t>Який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має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однаковий</a:t>
            </a:r>
            <a:r>
              <a:rPr lang="ru-RU" sz="2400" dirty="0">
                <a:latin typeface="Bookman Old Style" panose="02050604050505020204" pitchFamily="18" charset="0"/>
              </a:rPr>
              <a:t> склад, </a:t>
            </a:r>
            <a:r>
              <a:rPr lang="ru-RU" sz="2400" dirty="0" err="1">
                <a:latin typeface="Bookman Old Style" panose="02050604050505020204" pitchFamily="18" charset="0"/>
              </a:rPr>
              <a:t>однакові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властивості</a:t>
            </a:r>
            <a:r>
              <a:rPr lang="ru-RU" sz="2400" dirty="0">
                <a:latin typeface="Bookman Old Style" panose="02050604050505020204" pitchFamily="18" charset="0"/>
              </a:rPr>
              <a:t> в </a:t>
            </a:r>
            <a:r>
              <a:rPr lang="ru-RU" sz="2400" dirty="0" err="1">
                <a:latin typeface="Bookman Old Style" panose="02050604050505020204" pitchFamily="18" charset="0"/>
              </a:rPr>
              <a:t>усіх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своїх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частинах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endParaRPr lang="ru-RU" sz="2400" i="1" dirty="0" smtClean="0">
              <a:latin typeface="Bookman Old Style" panose="0205060405050502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i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 </a:t>
            </a:r>
            <a:endParaRPr lang="uk-UA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333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Однорідні члени речення:</a:t>
            </a:r>
            <a:endParaRPr lang="uk-UA" sz="32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51620" y="1340769"/>
            <a:ext cx="6840760" cy="1035049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hangingPunct="1">
              <a:buFont typeface="Arial" panose="020B0604020202020204" pitchFamily="34" charset="0"/>
              <a:buNone/>
              <a:defRPr/>
            </a:pPr>
            <a:r>
              <a:rPr lang="uk-UA" altLang="ru-RU" sz="2400" b="1" dirty="0" smtClean="0">
                <a:latin typeface="Bookman Old Style" panose="02050604050505020204" pitchFamily="18" charset="0"/>
              </a:rPr>
              <a:t>Рівноправні між собою </a:t>
            </a:r>
            <a:endParaRPr lang="uk-UA" alt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1151620" y="2636912"/>
            <a:ext cx="6840760" cy="1080120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hangingPunct="1">
              <a:buFont typeface="Arial" panose="020B0604020202020204" pitchFamily="34" charset="0"/>
              <a:buNone/>
              <a:defRPr/>
            </a:pPr>
            <a:r>
              <a:rPr lang="uk-UA" altLang="ru-RU" sz="2400" b="1" dirty="0" smtClean="0">
                <a:latin typeface="Bookman Old Style" panose="02050604050505020204" pitchFamily="18" charset="0"/>
              </a:rPr>
              <a:t>Відповідають на одне й те саме запитання</a:t>
            </a:r>
            <a:endParaRPr lang="uk-UA" alt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103843" y="5200129"/>
            <a:ext cx="6840761" cy="1100602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hangingPunct="1">
              <a:buNone/>
              <a:defRPr/>
            </a:pPr>
            <a:r>
              <a:rPr lang="uk-UA" altLang="ru-RU" sz="2400" b="1" dirty="0" smtClean="0">
                <a:latin typeface="Bookman Old Style" panose="02050604050505020204" pitchFamily="18" charset="0"/>
              </a:rPr>
              <a:t>Виконують </a:t>
            </a:r>
            <a:r>
              <a:rPr lang="uk-UA" altLang="ru-RU" sz="2400" b="1" dirty="0">
                <a:latin typeface="Bookman Old Style" panose="02050604050505020204" pitchFamily="18" charset="0"/>
              </a:rPr>
              <a:t>однакову синтаксичну </a:t>
            </a:r>
            <a:r>
              <a:rPr lang="uk-UA" altLang="ru-RU" sz="2400" b="1" dirty="0" smtClean="0">
                <a:latin typeface="Bookman Old Style" panose="02050604050505020204" pitchFamily="18" charset="0"/>
              </a:rPr>
              <a:t>роль </a:t>
            </a:r>
            <a:r>
              <a:rPr lang="uk-UA" altLang="ru-RU" sz="2400" i="1" dirty="0" smtClean="0">
                <a:latin typeface="Bookman Old Style" panose="02050604050505020204" pitchFamily="18" charset="0"/>
              </a:rPr>
              <a:t>(можуть бути </a:t>
            </a:r>
            <a:r>
              <a:rPr lang="uk-UA" alt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підметами, присудками, додатками, означеннями, обставинами</a:t>
            </a:r>
            <a:r>
              <a:rPr lang="uk-UA" altLang="ru-RU" sz="2400" i="1" dirty="0" smtClean="0">
                <a:latin typeface="Bookman Old Style" panose="02050604050505020204" pitchFamily="18" charset="0"/>
              </a:rPr>
              <a:t>)</a:t>
            </a:r>
            <a:endParaRPr lang="uk-UA" altLang="ru-RU" sz="2400" i="1" dirty="0">
              <a:latin typeface="Bookman Old Style" panose="02050604050505020204" pitchFamily="18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1103844" y="4004194"/>
            <a:ext cx="6840760" cy="943441"/>
          </a:xfrm>
          <a:prstGeom prst="roundRect">
            <a:avLst/>
          </a:prstGeom>
          <a:solidFill>
            <a:srgbClr val="9FEC38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17145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17145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-17145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 eaLnBrk="1" hangingPunct="1">
              <a:buFont typeface="Arial" panose="020B0604020202020204" pitchFamily="34" charset="0"/>
              <a:buNone/>
              <a:defRPr/>
            </a:pPr>
            <a:r>
              <a:rPr lang="uk-UA" altLang="ru-RU" sz="2400" b="1" dirty="0" smtClean="0">
                <a:latin typeface="Bookman Old Style" panose="02050604050505020204" pitchFamily="18" charset="0"/>
              </a:rPr>
              <a:t>Відносяться до одного й того ж члена речення</a:t>
            </a:r>
            <a:endParaRPr lang="uk-UA" alt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22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3634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Знайдіть у реченнях однорідні члени. Визначте їх синтаксичну роль.</a:t>
            </a:r>
            <a:endParaRPr lang="uk-UA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352928" cy="50405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200" dirty="0" smtClean="0">
                <a:latin typeface="Bookman Old Style" panose="02050604050505020204" pitchFamily="18" charset="0"/>
              </a:rPr>
              <a:t>Степ яснів, ширився, невтомно розгортав один за одним безбережні сувої і стелив під ноги вершникам то ясні плахти різнобарвного зілля, то зелені смуги жита й пшениці, то шовкові вруна ковили та чаполочі(С. Добровольський).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200" dirty="0" smtClean="0">
                <a:latin typeface="Bookman Old Style" panose="02050604050505020204" pitchFamily="18" charset="0"/>
              </a:rPr>
              <a:t>Тягнуться до сонця і квітки, і трави, віти кучеряві, гори голубі (</a:t>
            </a:r>
            <a:r>
              <a:rPr lang="uk-UA" sz="2200" dirty="0" err="1" smtClean="0">
                <a:latin typeface="Bookman Old Style" panose="02050604050505020204" pitchFamily="18" charset="0"/>
              </a:rPr>
              <a:t>В.Сосюра</a:t>
            </a:r>
            <a:r>
              <a:rPr lang="uk-UA" sz="2200" dirty="0" smtClean="0">
                <a:latin typeface="Bookman Old Style" panose="02050604050505020204" pitchFamily="18" charset="0"/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200" dirty="0" smtClean="0">
                <a:latin typeface="Bookman Old Style" panose="02050604050505020204" pitchFamily="18" charset="0"/>
              </a:rPr>
              <a:t>Стоять тихо, спокійно дерева безлисті (</a:t>
            </a:r>
            <a:r>
              <a:rPr lang="uk-UA" sz="2200" dirty="0" err="1" smtClean="0">
                <a:latin typeface="Bookman Old Style" panose="02050604050505020204" pitchFamily="18" charset="0"/>
              </a:rPr>
              <a:t>Филипович</a:t>
            </a:r>
            <a:r>
              <a:rPr lang="uk-UA" sz="2200" dirty="0" smtClean="0">
                <a:latin typeface="Bookman Old Style" panose="020506040505050202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200" dirty="0" smtClean="0">
                <a:latin typeface="Bookman Old Style" panose="02050604050505020204" pitchFamily="18" charset="0"/>
              </a:rPr>
              <a:t>Кожна лугова квітка, кожна рослина дихала своїм нектаром, переливала його з пелюстки на пелюстку (</a:t>
            </a:r>
            <a:r>
              <a:rPr lang="uk-UA" sz="2200" dirty="0" err="1" smtClean="0">
                <a:latin typeface="Bookman Old Style" panose="02050604050505020204" pitchFamily="18" charset="0"/>
              </a:rPr>
              <a:t>М.Сингаївський</a:t>
            </a:r>
            <a:r>
              <a:rPr lang="uk-UA" sz="2200" dirty="0" smtClean="0">
                <a:latin typeface="Bookman Old Style" panose="020506040505050202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uk-UA" sz="2200" dirty="0" smtClean="0">
                <a:latin typeface="Bookman Old Style" panose="02050604050505020204" pitchFamily="18" charset="0"/>
              </a:rPr>
              <a:t>Ліс спочивав од вітру й дощу, що кілька днів підряд не давали спокою ні деревині, ні листочку, ні найдрібнішій билинці (</a:t>
            </a:r>
            <a:r>
              <a:rPr lang="uk-UA" sz="2200" dirty="0" err="1" smtClean="0">
                <a:latin typeface="Bookman Old Style" panose="02050604050505020204" pitchFamily="18" charset="0"/>
              </a:rPr>
              <a:t>М.Жук</a:t>
            </a:r>
            <a:r>
              <a:rPr lang="uk-UA" sz="2200" dirty="0" smtClean="0">
                <a:latin typeface="Bookman Old Style" panose="02050604050505020204" pitchFamily="18" charset="0"/>
              </a:rPr>
              <a:t>).</a:t>
            </a:r>
            <a:endParaRPr lang="uk-UA" sz="2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33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3" y="234352"/>
            <a:ext cx="5112568" cy="615602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Словникова робота</a:t>
            </a:r>
            <a:endParaRPr lang="uk-UA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49955"/>
            <a:ext cx="7243008" cy="4549082"/>
          </a:xfrm>
        </p:spPr>
        <p:txBody>
          <a:bodyPr>
            <a:normAutofit/>
          </a:bodyPr>
          <a:lstStyle/>
          <a:p>
            <a:r>
              <a:rPr lang="ru-RU" sz="2000" b="1" dirty="0" err="1">
                <a:latin typeface="Bookman Old Style" panose="02050604050505020204" pitchFamily="18" charset="0"/>
              </a:rPr>
              <a:t>Чаполоч</a:t>
            </a:r>
            <a:r>
              <a:rPr lang="ru-RU" sz="2000" b="1" dirty="0">
                <a:latin typeface="Bookman Old Style" panose="02050604050505020204" pitchFamily="18" charset="0"/>
              </a:rPr>
              <a:t> </a:t>
            </a:r>
            <a:r>
              <a:rPr lang="ru-RU" sz="2000" dirty="0">
                <a:latin typeface="Bookman Old Style" panose="02050604050505020204" pitchFamily="18" charset="0"/>
              </a:rPr>
              <a:t>(</a:t>
            </a:r>
            <a:r>
              <a:rPr lang="ru-RU" sz="2000" i="1" dirty="0" err="1">
                <a:latin typeface="Bookman Old Style" panose="02050604050505020204" pitchFamily="18" charset="0"/>
              </a:rPr>
              <a:t>чапула</a:t>
            </a:r>
            <a:r>
              <a:rPr lang="ru-RU" sz="2000" i="1" dirty="0">
                <a:latin typeface="Bookman Old Style" panose="02050604050505020204" pitchFamily="18" charset="0"/>
              </a:rPr>
              <a:t>, </a:t>
            </a:r>
            <a:r>
              <a:rPr lang="ru-RU" sz="2000" i="1" dirty="0" err="1">
                <a:latin typeface="Bookman Old Style" panose="02050604050505020204" pitchFamily="18" charset="0"/>
              </a:rPr>
              <a:t>чапол</a:t>
            </a:r>
            <a:r>
              <a:rPr lang="ru-RU" sz="2000" i="1" dirty="0">
                <a:latin typeface="Bookman Old Style" panose="02050604050505020204" pitchFamily="18" charset="0"/>
              </a:rPr>
              <a:t>, </a:t>
            </a:r>
            <a:r>
              <a:rPr lang="ru-RU" sz="2000" i="1" dirty="0" err="1">
                <a:latin typeface="Bookman Old Style" panose="02050604050505020204" pitchFamily="18" charset="0"/>
              </a:rPr>
              <a:t>зубрівка</a:t>
            </a:r>
            <a:r>
              <a:rPr lang="ru-RU" sz="2000" dirty="0">
                <a:latin typeface="Bookman Old Style" panose="02050604050505020204" pitchFamily="18" charset="0"/>
              </a:rPr>
              <a:t> ) – трав</a:t>
            </a:r>
            <a:r>
              <a:rPr lang="en-US" sz="2000" dirty="0">
                <a:latin typeface="Bookman Old Style" panose="02050604050505020204" pitchFamily="18" charset="0"/>
              </a:rPr>
              <a:t>’</a:t>
            </a:r>
            <a:r>
              <a:rPr lang="uk-UA" sz="2000" dirty="0" err="1">
                <a:latin typeface="Bookman Old Style" panose="02050604050505020204" pitchFamily="18" charset="0"/>
              </a:rPr>
              <a:t>яниста</a:t>
            </a:r>
            <a:r>
              <a:rPr lang="uk-UA" sz="2000" dirty="0">
                <a:latin typeface="Bookman Old Style" panose="02050604050505020204" pitchFamily="18" charset="0"/>
              </a:rPr>
              <a:t> рослина.</a:t>
            </a:r>
          </a:p>
          <a:p>
            <a:r>
              <a:rPr lang="ru-RU" sz="2000" b="1" dirty="0" err="1">
                <a:latin typeface="Bookman Old Style" panose="02050604050505020204" pitchFamily="18" charset="0"/>
              </a:rPr>
              <a:t>Суві́й</a:t>
            </a:r>
            <a:r>
              <a:rPr lang="ru-RU" sz="2000" dirty="0">
                <a:latin typeface="Bookman Old Style" panose="02050604050505020204" pitchFamily="18" charset="0"/>
              </a:rPr>
              <a:t> </a:t>
            </a:r>
            <a:r>
              <a:rPr lang="ru-RU" sz="2000" dirty="0" smtClean="0">
                <a:latin typeface="Bookman Old Style" panose="02050604050505020204" pitchFamily="18" charset="0"/>
              </a:rPr>
              <a:t>- </a:t>
            </a:r>
            <a:r>
              <a:rPr lang="ru-RU" sz="2000" dirty="0" err="1">
                <a:latin typeface="Bookman Old Style" panose="02050604050505020204" pitchFamily="18" charset="0"/>
              </a:rPr>
              <a:t>стародавній</a:t>
            </a:r>
            <a:r>
              <a:rPr lang="ru-RU" sz="2000" dirty="0">
                <a:latin typeface="Bookman Old Style" panose="02050604050505020204" pitchFamily="18" charset="0"/>
              </a:rPr>
              <a:t>  </a:t>
            </a:r>
            <a:r>
              <a:rPr lang="ru-RU" sz="2000" dirty="0" smtClean="0">
                <a:latin typeface="Bookman Old Style" panose="02050604050505020204" pitchFamily="18" charset="0"/>
              </a:rPr>
              <a:t>на </a:t>
            </a:r>
            <a:r>
              <a:rPr lang="ru-RU" sz="2000" dirty="0" err="1" smtClean="0">
                <a:latin typeface="Bookman Old Style" panose="02050604050505020204" pitchFamily="18" charset="0"/>
              </a:rPr>
              <a:t>папірусі</a:t>
            </a:r>
            <a:r>
              <a:rPr lang="ru-RU" sz="2000" dirty="0">
                <a:latin typeface="Bookman Old Style" panose="02050604050505020204" pitchFamily="18" charset="0"/>
              </a:rPr>
              <a:t> </a:t>
            </a:r>
            <a:r>
              <a:rPr lang="ru-RU" sz="2000" dirty="0" err="1" smtClean="0">
                <a:latin typeface="Bookman Old Style" panose="02050604050505020204" pitchFamily="18" charset="0"/>
              </a:rPr>
              <a:t>чи</a:t>
            </a:r>
            <a:r>
              <a:rPr lang="ru-RU" sz="2000" dirty="0" smtClean="0">
                <a:latin typeface="Bookman Old Style" panose="02050604050505020204" pitchFamily="18" charset="0"/>
              </a:rPr>
              <a:t> </a:t>
            </a:r>
            <a:r>
              <a:rPr lang="ru-RU" sz="2000" dirty="0" err="1" smtClean="0">
                <a:latin typeface="Bookman Old Style" panose="02050604050505020204" pitchFamily="18" charset="0"/>
              </a:rPr>
              <a:t>пергаменті</a:t>
            </a:r>
            <a:r>
              <a:rPr lang="ru-RU" sz="2000" dirty="0" smtClean="0">
                <a:latin typeface="Bookman Old Style" panose="02050604050505020204" pitchFamily="18" charset="0"/>
              </a:rPr>
              <a:t>, </a:t>
            </a:r>
            <a:r>
              <a:rPr lang="ru-RU" sz="2000" dirty="0" err="1">
                <a:latin typeface="Bookman Old Style" panose="02050604050505020204" pitchFamily="18" charset="0"/>
              </a:rPr>
              <a:t>згорнутий</a:t>
            </a:r>
            <a:r>
              <a:rPr lang="ru-RU" sz="2000" dirty="0">
                <a:latin typeface="Bookman Old Style" panose="02050604050505020204" pitchFamily="18" charset="0"/>
              </a:rPr>
              <a:t> у </a:t>
            </a:r>
            <a:r>
              <a:rPr lang="ru-RU" sz="2000" dirty="0" err="1" smtClean="0">
                <a:latin typeface="Bookman Old Style" panose="02050604050505020204" pitchFamily="18" charset="0"/>
              </a:rPr>
              <a:t>рукопис</a:t>
            </a:r>
            <a:r>
              <a:rPr lang="ru-RU" sz="2000" dirty="0" smtClean="0">
                <a:latin typeface="Bookman Old Style" panose="02050604050505020204" pitchFamily="18" charset="0"/>
              </a:rPr>
              <a:t> трубку</a:t>
            </a:r>
            <a:r>
              <a:rPr lang="ru-RU" sz="2000" dirty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000" dirty="0" smtClean="0">
                <a:latin typeface="Bookman Old Style" panose="02050604050505020204" pitchFamily="18" charset="0"/>
              </a:rPr>
              <a:t> </a:t>
            </a:r>
            <a:r>
              <a:rPr lang="ru-RU" sz="2000" b="1" dirty="0" err="1" smtClean="0">
                <a:latin typeface="Bookman Old Style" panose="02050604050505020204" pitchFamily="18" charset="0"/>
              </a:rPr>
              <a:t>Пла́хта</a:t>
            </a:r>
            <a:r>
              <a:rPr lang="ru-RU" sz="2000" dirty="0">
                <a:latin typeface="Bookman Old Style" panose="02050604050505020204" pitchFamily="18" charset="0"/>
              </a:rPr>
              <a:t> — </a:t>
            </a:r>
            <a:r>
              <a:rPr lang="ru-RU" sz="2000" dirty="0" err="1">
                <a:latin typeface="Bookman Old Style" panose="02050604050505020204" pitchFamily="18" charset="0"/>
              </a:rPr>
              <a:t>незшита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поясна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частина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жіночого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національного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 smtClean="0">
                <a:latin typeface="Bookman Old Style" panose="02050604050505020204" pitchFamily="18" charset="0"/>
              </a:rPr>
              <a:t>вбрання</a:t>
            </a:r>
            <a:r>
              <a:rPr lang="ru-RU" sz="2000" dirty="0" smtClean="0">
                <a:latin typeface="Bookman Old Style" panose="02050604050505020204" pitchFamily="18" charset="0"/>
              </a:rPr>
              <a:t>, </a:t>
            </a:r>
            <a:r>
              <a:rPr lang="ru-RU" sz="2000" dirty="0" err="1" smtClean="0">
                <a:latin typeface="Bookman Old Style" panose="02050604050505020204" pitchFamily="18" charset="0"/>
              </a:rPr>
              <a:t>що</a:t>
            </a:r>
            <a:r>
              <a:rPr lang="ru-RU" sz="2000" dirty="0" smtClean="0">
                <a:latin typeface="Bookman Old Style" panose="02050604050505020204" pitchFamily="18" charset="0"/>
              </a:rPr>
              <a:t> </a:t>
            </a:r>
            <a:r>
              <a:rPr lang="ru-RU" sz="2000" dirty="0" err="1" smtClean="0">
                <a:latin typeface="Bookman Old Style" panose="02050604050505020204" pitchFamily="18" charset="0"/>
              </a:rPr>
              <a:t>виготовлялася</a:t>
            </a:r>
            <a:r>
              <a:rPr lang="ru-RU" sz="2000" dirty="0" smtClean="0">
                <a:latin typeface="Bookman Old Style" panose="02050604050505020204" pitchFamily="18" charset="0"/>
              </a:rPr>
              <a:t> </a:t>
            </a:r>
            <a:r>
              <a:rPr lang="ru-RU" sz="2000" dirty="0">
                <a:latin typeface="Bookman Old Style" panose="02050604050505020204" pitchFamily="18" charset="0"/>
              </a:rPr>
              <a:t>з полотнищ </a:t>
            </a:r>
            <a:r>
              <a:rPr lang="ru-RU" sz="2000" dirty="0" err="1">
                <a:latin typeface="Bookman Old Style" panose="02050604050505020204" pitchFamily="18" charset="0"/>
              </a:rPr>
              <a:t>барвистої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клітчатої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вовняної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тканини</a:t>
            </a:r>
            <a:r>
              <a:rPr lang="ru-RU" sz="2000" dirty="0">
                <a:latin typeface="Bookman Old Style" panose="02050604050505020204" pitchFamily="18" charset="0"/>
              </a:rPr>
              <a:t>.</a:t>
            </a:r>
            <a:endParaRPr lang="uk-UA" sz="2000" dirty="0">
              <a:latin typeface="Bookman Old Style" panose="02050604050505020204" pitchFamily="18" charset="0"/>
            </a:endParaRPr>
          </a:p>
          <a:p>
            <a:r>
              <a:rPr lang="ru-RU" sz="2000" b="1" dirty="0" err="1">
                <a:latin typeface="Bookman Old Style" panose="02050604050505020204" pitchFamily="18" charset="0"/>
              </a:rPr>
              <a:t>Вру́но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smtClean="0">
                <a:latin typeface="Bookman Old Style" panose="02050604050505020204" pitchFamily="18" charset="0"/>
              </a:rPr>
              <a:t>- </a:t>
            </a:r>
            <a:r>
              <a:rPr lang="ru-RU" sz="2000" dirty="0" err="1" smtClean="0">
                <a:latin typeface="Bookman Old Style" panose="02050604050505020204" pitchFamily="18" charset="0"/>
              </a:rPr>
              <a:t>густі</a:t>
            </a:r>
            <a:r>
              <a:rPr lang="ru-RU" sz="2000" dirty="0" smtClean="0">
                <a:latin typeface="Bookman Old Style" panose="02050604050505020204" pitchFamily="18" charset="0"/>
              </a:rPr>
              <a:t> </a:t>
            </a:r>
            <a:r>
              <a:rPr lang="ru-RU" sz="2000" dirty="0">
                <a:latin typeface="Bookman Old Style" panose="02050604050505020204" pitchFamily="18" charset="0"/>
              </a:rPr>
              <a:t>сходи </a:t>
            </a:r>
            <a:r>
              <a:rPr lang="ru-RU" sz="2000" dirty="0" err="1">
                <a:latin typeface="Bookman Old Style" panose="02050604050505020204" pitchFamily="18" charset="0"/>
              </a:rPr>
              <a:t>посівів</a:t>
            </a:r>
            <a:r>
              <a:rPr lang="ru-RU" sz="2000" dirty="0">
                <a:latin typeface="Bookman Old Style" panose="02050604050505020204" pitchFamily="18" charset="0"/>
              </a:rPr>
              <a:t>; г</a:t>
            </a:r>
            <a:r>
              <a:rPr lang="ru-RU" sz="2000" dirty="0" smtClean="0">
                <a:latin typeface="Bookman Old Style" panose="02050604050505020204" pitchFamily="18" charset="0"/>
              </a:rPr>
              <a:t>уста </a:t>
            </a:r>
            <a:r>
              <a:rPr lang="ru-RU" sz="2000" dirty="0" err="1">
                <a:latin typeface="Bookman Old Style" panose="02050604050505020204" pitchFamily="18" charset="0"/>
              </a:rPr>
              <a:t>вовна</a:t>
            </a:r>
            <a:r>
              <a:rPr lang="ru-RU" sz="2000" dirty="0">
                <a:latin typeface="Bookman Old Style" panose="02050604050505020204" pitchFamily="18" charset="0"/>
              </a:rPr>
              <a:t> з </a:t>
            </a:r>
            <a:r>
              <a:rPr lang="ru-RU" sz="2000" dirty="0" err="1">
                <a:latin typeface="Bookman Old Style" panose="02050604050505020204" pitchFamily="18" charset="0"/>
              </a:rPr>
              <a:t>овець</a:t>
            </a:r>
            <a:r>
              <a:rPr lang="ru-RU" sz="2000" dirty="0">
                <a:latin typeface="Bookman Old Style" panose="02050604050505020204" pitchFamily="18" charset="0"/>
              </a:rPr>
              <a:t>. </a:t>
            </a:r>
            <a:endParaRPr lang="ru-RU" sz="2000" i="1" dirty="0">
              <a:latin typeface="Bookman Old Style" panose="02050604050505020204" pitchFamily="18" charset="0"/>
            </a:endParaRPr>
          </a:p>
          <a:p>
            <a:r>
              <a:rPr lang="ru-RU" altLang="ru-RU" sz="2000" b="1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Ковила</a:t>
            </a:r>
            <a:r>
              <a:rPr lang="ru-RU" altLang="ru-RU" sz="20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ru-RU" altLang="ru-RU" sz="2000" u="sng" dirty="0" err="1" smtClean="0">
                <a:latin typeface="Bookman Old Style" panose="02050604050505020204" pitchFamily="18" charset="0"/>
              </a:rPr>
              <a:t>т</a:t>
            </a:r>
            <a:r>
              <a:rPr lang="ru-RU" sz="2000" u="sng" dirty="0" err="1" smtClean="0">
                <a:latin typeface="Bookman Old Style" panose="02050604050505020204" pitchFamily="18" charset="0"/>
              </a:rPr>
              <a:t>рав'яниста</a:t>
            </a:r>
            <a:r>
              <a:rPr lang="ru-RU" sz="2000" u="sng" dirty="0" smtClean="0">
                <a:latin typeface="Bookman Old Style" panose="02050604050505020204" pitchFamily="18" charset="0"/>
              </a:rPr>
              <a:t> </a:t>
            </a:r>
            <a:r>
              <a:rPr lang="ru-RU" sz="2000" u="sng" dirty="0" err="1">
                <a:latin typeface="Bookman Old Style" panose="02050604050505020204" pitchFamily="18" charset="0"/>
              </a:rPr>
              <a:t>рослина</a:t>
            </a:r>
            <a:r>
              <a:rPr lang="ru-RU" sz="2000" dirty="0">
                <a:latin typeface="Bookman Old Style" panose="02050604050505020204" pitchFamily="18" charset="0"/>
              </a:rPr>
              <a:t> </a:t>
            </a:r>
            <a:r>
              <a:rPr lang="ru-RU" sz="2000" dirty="0" err="1">
                <a:latin typeface="Bookman Old Style" panose="02050604050505020204" pitchFamily="18" charset="0"/>
              </a:rPr>
              <a:t>заввишки</a:t>
            </a:r>
            <a:r>
              <a:rPr lang="ru-RU" sz="2000" dirty="0">
                <a:latin typeface="Bookman Old Style" panose="02050604050505020204" pitchFamily="18" charset="0"/>
              </a:rPr>
              <a:t> 60-110 см</a:t>
            </a:r>
            <a:endParaRPr lang="uk-UA" sz="2000" dirty="0">
              <a:latin typeface="Bookman Old Style" panose="02050604050505020204" pitchFamily="18" charset="0"/>
            </a:endParaRPr>
          </a:p>
          <a:p>
            <a:r>
              <a:rPr lang="ru-RU" altLang="ru-RU" sz="2000" b="1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Билина</a:t>
            </a:r>
            <a:r>
              <a:rPr lang="ru-RU" altLang="ru-RU" sz="2000" dirty="0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000" dirty="0" smtClean="0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- </a:t>
            </a:r>
            <a:r>
              <a:rPr lang="ru-RU" altLang="ru-RU" sz="2000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стебло</a:t>
            </a:r>
            <a:r>
              <a:rPr lang="ru-RU" altLang="ru-RU" sz="2000" dirty="0" smtClean="0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трав'янистої</a:t>
            </a:r>
            <a:r>
              <a:rPr lang="ru-RU" altLang="ru-RU" sz="2000" dirty="0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ru-RU" altLang="ru-RU" sz="2000" dirty="0" err="1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рослини</a:t>
            </a:r>
            <a:r>
              <a:rPr lang="ru-RU" altLang="ru-RU" sz="2000" dirty="0">
                <a:latin typeface="Bookman Old Style" panose="020506040505050202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r>
              <a:rPr lang="ru-RU" altLang="ru-RU" sz="2000" dirty="0">
                <a:latin typeface="Bookman Old Style" panose="02050604050505020204" pitchFamily="18" charset="0"/>
              </a:rPr>
              <a:t> </a:t>
            </a:r>
            <a:endParaRPr lang="ru-RU" altLang="ru-RU" sz="2000" dirty="0" smtClean="0">
              <a:latin typeface="Bookman Old Style" panose="02050604050505020204" pitchFamily="18" charset="0"/>
            </a:endParaRPr>
          </a:p>
          <a:p>
            <a:r>
              <a:rPr lang="ru-RU" sz="2000" b="1" dirty="0">
                <a:latin typeface="Bookman Old Style" panose="02050604050505020204" pitchFamily="18" charset="0"/>
              </a:rPr>
              <a:t>Нектар</a:t>
            </a:r>
            <a:r>
              <a:rPr lang="ru-RU" sz="2000" dirty="0">
                <a:latin typeface="Bookman Old Style" panose="02050604050505020204" pitchFamily="18" charset="0"/>
              </a:rPr>
              <a:t> - солодка, </a:t>
            </a:r>
            <a:r>
              <a:rPr lang="ru-RU" sz="2000" dirty="0" err="1">
                <a:latin typeface="Bookman Old Style" panose="02050604050505020204" pitchFamily="18" charset="0"/>
              </a:rPr>
              <a:t>цукриста</a:t>
            </a:r>
            <a:r>
              <a:rPr lang="ru-RU" sz="2000" dirty="0">
                <a:latin typeface="Bookman Old Style" panose="02050604050505020204" pitchFamily="18" charset="0"/>
              </a:rPr>
              <a:t> </a:t>
            </a:r>
            <a:r>
              <a:rPr lang="ru-RU" sz="2000" dirty="0" err="1">
                <a:latin typeface="Bookman Old Style" panose="02050604050505020204" pitchFamily="18" charset="0"/>
              </a:rPr>
              <a:t>рідина</a:t>
            </a:r>
            <a:r>
              <a:rPr lang="ru-RU" sz="2000" dirty="0">
                <a:latin typeface="Bookman Old Style" panose="02050604050505020204" pitchFamily="18" charset="0"/>
              </a:rPr>
              <a:t>, яку </a:t>
            </a:r>
            <a:r>
              <a:rPr lang="ru-RU" sz="2000" dirty="0" err="1">
                <a:latin typeface="Bookman Old Style" panose="02050604050505020204" pitchFamily="18" charset="0"/>
              </a:rPr>
              <a:t>виділяють</a:t>
            </a:r>
            <a:r>
              <a:rPr lang="ru-RU" sz="2000" dirty="0">
                <a:latin typeface="Bookman Old Style" panose="02050604050505020204" pitchFamily="18" charset="0"/>
              </a:rPr>
              <a:t> нектарники </a:t>
            </a:r>
            <a:r>
              <a:rPr lang="ru-RU" sz="2000" dirty="0" err="1">
                <a:latin typeface="Bookman Old Style" panose="02050604050505020204" pitchFamily="18" charset="0"/>
              </a:rPr>
              <a:t>рослин</a:t>
            </a:r>
            <a:r>
              <a:rPr lang="ru-RU" sz="2000" dirty="0">
                <a:latin typeface="Bookman Old Style" panose="02050604050505020204" pitchFamily="18" charset="0"/>
              </a:rPr>
              <a:t>.</a:t>
            </a:r>
            <a:endParaRPr lang="uk-UA" sz="2000" dirty="0">
              <a:latin typeface="Bookman Old Style" panose="02050604050505020204" pitchFamily="18" charset="0"/>
            </a:endParaRPr>
          </a:p>
          <a:p>
            <a:endParaRPr lang="ru-RU" altLang="ru-RU" sz="2000" dirty="0">
              <a:latin typeface="Bookman Old Style" panose="02050604050505020204" pitchFamily="18" charset="0"/>
            </a:endParaRPr>
          </a:p>
          <a:p>
            <a:endParaRPr lang="uk-UA" dirty="0"/>
          </a:p>
        </p:txBody>
      </p:sp>
      <p:pic>
        <p:nvPicPr>
          <p:cNvPr id="4" name="Picture 2" descr="Sweet-Gra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5774"/>
          <a:stretch/>
        </p:blipFill>
        <p:spPr bwMode="auto">
          <a:xfrm>
            <a:off x="6992063" y="149730"/>
            <a:ext cx="1496578" cy="166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289" y="5399037"/>
            <a:ext cx="2054825" cy="13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Ð°ÑÑÐ¸Ð½ÐºÐ¸ Ð¿Ð¾ Ð·Ð°Ð¿ÑÐ¾ÑÑ ÑÑÐ²Ð¾Ñ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0035" y="1859528"/>
            <a:ext cx="1692766" cy="126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94528" y="3155547"/>
            <a:ext cx="1303780" cy="19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Ð§ÐµÑÐ²Ð¾Ð½Ð° ÐºÐ½Ð¸Ð³Ð° Ð£ÐºÑÐ°ÑÐ½Ð¸ ÐÐ¾Ð²Ð¸Ð»Ð° ÐÐµÑÑÑÐ½Ð³Ð°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9734" y="5443076"/>
            <a:ext cx="2071142" cy="13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81" t="15067" r="10739"/>
          <a:stretch/>
        </p:blipFill>
        <p:spPr bwMode="auto">
          <a:xfrm>
            <a:off x="655624" y="5463675"/>
            <a:ext cx="2135524" cy="13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68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57405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За</a:t>
            </a:r>
            <a:r>
              <a:rPr lang="uk-UA" sz="2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кінчити речення однорідними членами і записати. </a:t>
            </a:r>
            <a:endParaRPr lang="uk-UA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50405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2400" dirty="0" smtClean="0">
                <a:latin typeface="Bookman Old Style" panose="02050604050505020204" pitchFamily="18" charset="0"/>
              </a:rPr>
              <a:t>      </a:t>
            </a:r>
            <a:r>
              <a:rPr lang="uk-UA" sz="2600" dirty="0" smtClean="0">
                <a:latin typeface="Bookman Old Style" panose="02050604050505020204" pitchFamily="18" charset="0"/>
              </a:rPr>
              <a:t>До чого ж гарно й … було в нашому городі! Ото як вийти з сіней та подивитись навколо –</a:t>
            </a:r>
            <a:r>
              <a:rPr lang="uk-UA" sz="2600" dirty="0">
                <a:latin typeface="Bookman Old Style" panose="02050604050505020204" pitchFamily="18" charset="0"/>
              </a:rPr>
              <a:t> </a:t>
            </a:r>
            <a:r>
              <a:rPr lang="uk-UA" sz="2600" dirty="0" smtClean="0">
                <a:latin typeface="Bookman Old Style" panose="02050604050505020204" pitchFamily="18" charset="0"/>
              </a:rPr>
              <a:t>геть-чисто все зелене й … .  А сад було як зацвіте весною! А що робилось на початку літа –</a:t>
            </a:r>
            <a:r>
              <a:rPr lang="uk-UA" sz="2600" dirty="0">
                <a:latin typeface="Bookman Old Style" panose="02050604050505020204" pitchFamily="18" charset="0"/>
              </a:rPr>
              <a:t> </a:t>
            </a:r>
            <a:r>
              <a:rPr lang="uk-UA" sz="2600" dirty="0" smtClean="0">
                <a:latin typeface="Bookman Old Style" panose="02050604050505020204" pitchFamily="18" charset="0"/>
              </a:rPr>
              <a:t>огірки цвітуть, … цвітуть, … цвіте. Цвіте малина, … , … , … . А соняшника, а … , … , … , … , … !         Чого тільки не насадить наша невгамовна мати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2600" dirty="0">
                <a:latin typeface="Bookman Old Style" panose="02050604050505020204" pitchFamily="18" charset="0"/>
              </a:rPr>
              <a:t> </a:t>
            </a:r>
            <a:r>
              <a:rPr lang="uk-UA" sz="2600" dirty="0" smtClean="0">
                <a:latin typeface="Bookman Old Style" panose="02050604050505020204" pitchFamily="18" charset="0"/>
              </a:rPr>
              <a:t>                                                     (</a:t>
            </a:r>
            <a:r>
              <a:rPr lang="uk-UA" sz="2600" dirty="0" err="1" smtClean="0">
                <a:latin typeface="Bookman Old Style" panose="02050604050505020204" pitchFamily="18" charset="0"/>
              </a:rPr>
              <a:t>О.Довженко</a:t>
            </a:r>
            <a:r>
              <a:rPr lang="uk-UA" sz="2600" dirty="0" smtClean="0">
                <a:latin typeface="Bookman Old Style" panose="0205060405050502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02926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1169</Words>
  <Application>Microsoft Office PowerPoint</Application>
  <PresentationFormat>Экран (4:3)</PresentationFormat>
  <Paragraphs>155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8 клас ОДНОРІДНІ ЧЛЕНИ  РЕЧЕННЯ  ІЗ СПОЛУЧНИКОВИМ, БЕЗСПОЛУЧНИКОВИМ  І ЗМІШАНИМ ЗВ'ЯЗКОМ Стрембицька Л.А. </vt:lpstr>
      <vt:lpstr>Мета уроку:</vt:lpstr>
      <vt:lpstr> Підкреслити всі члени речення. Вказати ті, що відповідають на одні й ті самі запитання, відносяться до одного й того ж члена речення. </vt:lpstr>
      <vt:lpstr>Слайд 4</vt:lpstr>
      <vt:lpstr>Академічний тлумачний словник</vt:lpstr>
      <vt:lpstr>Однорідні члени речення:</vt:lpstr>
      <vt:lpstr>Знайдіть у реченнях однорідні члени. Визначте їх синтаксичну роль.</vt:lpstr>
      <vt:lpstr>Словникова робота</vt:lpstr>
      <vt:lpstr>Закінчити речення однорідними членами і записати. </vt:lpstr>
      <vt:lpstr>Порівняйте свій текст з авторським</vt:lpstr>
      <vt:lpstr>Зв’язок  між однорідними членами:</vt:lpstr>
      <vt:lpstr>Визначити тип зв’язку між однорідними членами</vt:lpstr>
      <vt:lpstr>Однорідні члени речення бувають:  </vt:lpstr>
      <vt:lpstr>Визначити поширені та непоширені однорідні члени речення</vt:lpstr>
      <vt:lpstr>Слайд 15</vt:lpstr>
      <vt:lpstr>Слайд 16</vt:lpstr>
      <vt:lpstr>     Визначити типи зв’язку між однорідними членами, відношення між ними.  </vt:lpstr>
      <vt:lpstr>Скласти речення з однорідними членами,  використовуючи єднальні, протиставні та розділові сполучники.</vt:lpstr>
      <vt:lpstr>   Не є однорідними членами:</vt:lpstr>
      <vt:lpstr>Визначте речення з неоднорідними членами. </vt:lpstr>
      <vt:lpstr>Слайд 21</vt:lpstr>
      <vt:lpstr>Значення фразеологізмів</vt:lpstr>
      <vt:lpstr>Сьогодні на уроці я…</vt:lpstr>
      <vt:lpstr>    Домашнє завдання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Тема. ОДНОРІДНІ ЧЛЕНИ РЕЧЕННЯ ІЗ СПОЛУЧНИКОВИМ            БЕЗСПОЛУЧНИКОВИМ І ЗМІШАНИМ ЗВ'ЯЗКОМ </dc:title>
  <dc:creator>Оля</dc:creator>
  <cp:lastModifiedBy>Пользователь</cp:lastModifiedBy>
  <cp:revision>193</cp:revision>
  <dcterms:created xsi:type="dcterms:W3CDTF">2009-02-09T13:37:07Z</dcterms:created>
  <dcterms:modified xsi:type="dcterms:W3CDTF">2025-01-12T08:10:28Z</dcterms:modified>
</cp:coreProperties>
</file>