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2" r:id="rId3"/>
    <p:sldId id="260" r:id="rId4"/>
    <p:sldId id="267" r:id="rId5"/>
    <p:sldId id="268" r:id="rId6"/>
    <p:sldId id="269" r:id="rId7"/>
    <p:sldId id="261" r:id="rId8"/>
    <p:sldId id="262" r:id="rId9"/>
    <p:sldId id="263" r:id="rId10"/>
    <p:sldId id="276" r:id="rId11"/>
    <p:sldId id="277" r:id="rId12"/>
    <p:sldId id="264" r:id="rId13"/>
    <p:sldId id="265" r:id="rId14"/>
    <p:sldId id="270" r:id="rId15"/>
    <p:sldId id="271" r:id="rId16"/>
    <p:sldId id="272" r:id="rId17"/>
    <p:sldId id="283" r:id="rId18"/>
    <p:sldId id="273" r:id="rId19"/>
    <p:sldId id="27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432" y="9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en.com.ua/pages/Morphology_and_spelling/participle_passive_forms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Похожее изображени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074" name="AutoShape 2" descr="Результат пошуку зображень за запитом смайлики картинки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76" name="AutoShape 4" descr="Результат пошуку зображень за запитом смайлики картинки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463" y="144463"/>
            <a:ext cx="2784464" cy="2784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34" name="AutoShape 2" descr="Результат пошуку зображень за запитом смайлики картинки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6248" y="214290"/>
            <a:ext cx="2786082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14348" y="3429000"/>
            <a:ext cx="2771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 я, ваша вчителька. Іду </a:t>
            </a:r>
          </a:p>
          <a:p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 вас на урок з любов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Arial" pitchFamily="34" charset="0"/>
              </a:rPr>
              <a:t>’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ю, </a:t>
            </a:r>
          </a:p>
          <a:p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щиро хочу передати вам</a:t>
            </a:r>
          </a:p>
          <a:p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знання! 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6249" y="3500438"/>
            <a:ext cx="4071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це ви – мої семикласники, такі різні…</a:t>
            </a:r>
          </a:p>
          <a:p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Бажаю вам  приємного навчання на уроці, активної праці та засвоєння нових знань!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Похожее изображени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42910" y="714356"/>
            <a:ext cx="800105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Лексичне завдання</a:t>
            </a:r>
          </a:p>
          <a:p>
            <a:r>
              <a:rPr lang="uk-UA" sz="4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Дібрати антоніми до поданих слів.</a:t>
            </a:r>
            <a:endParaRPr lang="ru-RU" sz="4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Освітлено -</a:t>
            </a:r>
            <a:endParaRPr lang="ru-RU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Зачинено -</a:t>
            </a:r>
            <a:endParaRPr lang="ru-RU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 Збільшено -</a:t>
            </a:r>
            <a:endParaRPr lang="ru-RU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4) Привезено -</a:t>
            </a:r>
            <a:endParaRPr lang="ru-RU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5) Віднесено -</a:t>
            </a:r>
            <a:endParaRPr lang="ru-RU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6) Нагріто -</a:t>
            </a:r>
            <a:endParaRPr lang="ru-RU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4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Похожее изображени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42910" y="714356"/>
            <a:ext cx="800105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Перевір себе</a:t>
            </a:r>
          </a:p>
          <a:p>
            <a:r>
              <a:rPr lang="uk-UA" sz="4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Дібрати антоніми до поданих слів.</a:t>
            </a:r>
            <a:endParaRPr lang="ru-RU" sz="400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Освітлено - </a:t>
            </a:r>
            <a:r>
              <a:rPr lang="uk-UA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затемнено</a:t>
            </a:r>
            <a:endParaRPr lang="ru-RU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Зачинено - відчинено</a:t>
            </a:r>
            <a:endParaRPr lang="ru-RU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 Збільшено - зменшено</a:t>
            </a:r>
            <a:endParaRPr lang="ru-RU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4) Привезено - </a:t>
            </a:r>
            <a:r>
              <a:rPr lang="uk-UA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відвезено</a:t>
            </a:r>
            <a:endParaRPr lang="ru-RU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5) Віднесено - принесено</a:t>
            </a:r>
            <a:endParaRPr lang="ru-RU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6) Нагріто - охолоджено</a:t>
            </a:r>
            <a:endParaRPr lang="ru-RU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4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Похожее изображени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214283" y="0"/>
            <a:ext cx="89297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Вправа “Я – </a:t>
            </a:r>
            <a:r>
              <a:rPr lang="uk-UA" sz="40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редактор”</a:t>
            </a:r>
            <a:r>
              <a:rPr lang="uk-UA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(робота в парах) </a:t>
            </a:r>
            <a:endParaRPr lang="uk-UA" sz="4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714356"/>
            <a:ext cx="9001156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Відредагуйте речення. Від пасивних дієприкметників утворіть</a:t>
            </a:r>
            <a:r>
              <a:rPr lang="ru-RU" sz="32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32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безособові дієслівні форми на </a:t>
            </a:r>
            <a:r>
              <a:rPr lang="uk-UA" sz="3200" i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-но</a:t>
            </a:r>
            <a:r>
              <a:rPr lang="uk-UA" sz="32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-то. У записаних реченнях визначте та підкресліть</a:t>
            </a:r>
            <a:r>
              <a:rPr lang="ru-RU" sz="32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32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граматичні основи. </a:t>
            </a:r>
          </a:p>
          <a:p>
            <a:pPr algn="just"/>
            <a:r>
              <a:rPr lang="uk-UA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Рушник вишитий розкішним рослинним орнаментом. Калинові кетяги розташовані по</a:t>
            </a:r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краях, вінки з барвінку розміщені вище, а виноградними гронами прикрашена середина білого</a:t>
            </a:r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полотнища. Мереживо на рушнику виконане вручну, його візерунок тематично пов’язаний з</a:t>
            </a:r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орнаментом вишивки. </a:t>
            </a:r>
          </a:p>
          <a:p>
            <a:pPr algn="just"/>
            <a:r>
              <a:rPr lang="uk-UA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           З довідника</a:t>
            </a:r>
            <a:endParaRPr lang="ru-RU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Похожее изображени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sz="28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  </a:t>
            </a:r>
            <a:r>
              <a:rPr lang="uk-U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Arial" pitchFamily="34" charset="0"/>
              </a:rPr>
              <a:t>Р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Arial" pitchFamily="34" charset="0"/>
              </a:rPr>
              <a:t>ушник є символом</a:t>
            </a:r>
            <a:r>
              <a:rPr lang="uk-U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Arial" pitchFamily="34" charset="0"/>
              </a:rPr>
              <a:t>доброзичливості  й  гостинності.  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uk-U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Arial" pitchFamily="34" charset="0"/>
              </a:rPr>
              <a:t>Ц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Arial" pitchFamily="34" charset="0"/>
              </a:rPr>
              <a:t>е символ України, відбиття культурної</a:t>
            </a:r>
            <a:r>
              <a:rPr kumimoji="0" lang="uk-UA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Arial" pitchFamily="34" charset="0"/>
              </a:rPr>
              <a:t>пам’яті народу, символ єдності </a:t>
            </a:r>
            <a:r>
              <a:rPr lang="uk-U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Arial" pitchFamily="34" charset="0"/>
              </a:rPr>
              <a:t>сім’ї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Arial" pitchFamily="34" charset="0"/>
              </a:rPr>
              <a:t>, символ любові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Arial" pitchFamily="34" charset="0"/>
              </a:rPr>
              <a:t> до рідної землі, до любої матусі, до коханої дівчини,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Arial" pitchFamily="34" charset="0"/>
              </a:rPr>
              <a:t> символ працелюбності нашого народу.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Arial" pitchFamily="34" charset="0"/>
              </a:rPr>
              <a:t>В наш тяжкий час рушник є оберегом для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Arial" pitchFamily="34" charset="0"/>
              </a:rPr>
              <a:t> бійців ООС (АТО). Він нагадує їм про рідну домівку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Arial" pitchFamily="34" charset="0"/>
              </a:rPr>
              <a:t> і оберігає їх під час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Arial" pitchFamily="34" charset="0"/>
              </a:rPr>
              <a:t>бойових дій.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uk-UA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Прислів</a:t>
            </a:r>
            <a:r>
              <a:rPr lang="uk-UA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Calibri" pitchFamily="34" charset="0"/>
                <a:cs typeface="Arial" pitchFamily="34" charset="0"/>
              </a:rPr>
              <a:t>’</a:t>
            </a:r>
            <a:r>
              <a:rPr lang="uk-UA" sz="2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я про рушник</a:t>
            </a:r>
            <a:endParaRPr kumimoji="0" lang="uk-UA" sz="2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uk-U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Хата без рушників – родина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без дітей.</a:t>
            </a:r>
          </a:p>
          <a:p>
            <a:r>
              <a:rPr lang="uk-U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Рушник на кілочку – хата у віночку.</a:t>
            </a:r>
          </a:p>
          <a:p>
            <a:r>
              <a:rPr lang="uk-U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Не лінуйся, дівчинко, вишивати – буде чим гостей</a:t>
            </a:r>
          </a:p>
          <a:p>
            <a:r>
              <a:rPr lang="uk-U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шанувати.</a:t>
            </a:r>
            <a:endParaRPr kumimoji="0" lang="uk-UA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Похожее изображени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643174" y="1142984"/>
            <a:ext cx="464819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Ой у полі жито</a:t>
            </a:r>
            <a:endParaRPr lang="ru-RU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Копитами збито,</a:t>
            </a:r>
            <a:endParaRPr lang="ru-RU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Під білою березою</a:t>
            </a:r>
            <a:endParaRPr lang="ru-RU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Козаченька вбито.</a:t>
            </a:r>
            <a:endParaRPr lang="ru-RU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Козаченька вбито,</a:t>
            </a:r>
            <a:endParaRPr lang="ru-RU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Затягнено в жито,</a:t>
            </a:r>
            <a:endParaRPr lang="ru-RU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Червоною китайкою</a:t>
            </a:r>
            <a:endParaRPr lang="ru-RU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Личенько накрито.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142852"/>
            <a:ext cx="8143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Вибірковий </a:t>
            </a:r>
            <a:r>
              <a:rPr lang="uk-UA" sz="2800" b="1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самодиктант</a:t>
            </a:r>
            <a:endParaRPr lang="uk-UA" sz="28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28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Виписати безособові дієслівні форми на </a:t>
            </a:r>
            <a:r>
              <a:rPr lang="uk-UA" sz="2800" b="1" i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–но</a:t>
            </a:r>
            <a:r>
              <a:rPr lang="uk-UA" sz="28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uk-UA" sz="2800" b="1" i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-то</a:t>
            </a:r>
            <a:endParaRPr lang="ru-RU" sz="28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Похожее изображени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743187" y="61890"/>
            <a:ext cx="3817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Творча</a:t>
            </a:r>
            <a:r>
              <a:rPr lang="uk-UA" sz="3600" dirty="0" smtClean="0"/>
              <a:t> </a:t>
            </a:r>
            <a:r>
              <a:rPr lang="uk-UA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майстерня</a:t>
            </a:r>
            <a:endParaRPr lang="ru-RU" sz="36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714356"/>
            <a:ext cx="864873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Перепишіть відомі фразеологізми, на місці крапок уставте дібрані з довідки безособові дієслівні</a:t>
            </a:r>
            <a:r>
              <a:rPr lang="ru-RU" sz="28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28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форми на </a:t>
            </a:r>
            <a:r>
              <a:rPr lang="uk-UA" sz="2800" i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-но</a:t>
            </a:r>
            <a:r>
              <a:rPr lang="uk-UA" sz="28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-то.</a:t>
            </a:r>
          </a:p>
          <a:p>
            <a:endParaRPr lang="ru-RU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 Усе на світі … мозолями. 2. За наше жито ще нас і … . 3. На роду … .           4. … темрявою.         5. Неначе медом … . 6.</a:t>
            </a: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Он де собаку … !         7. Усі мости …  .</a:t>
            </a:r>
            <a:endParaRPr lang="ru-RU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endParaRPr lang="ru-RU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Довідка: Створено. Написано. Повито. Бито. Зарито.</a:t>
            </a: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Спалено. Помазано. 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Похожее изображени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00034" y="214290"/>
            <a:ext cx="371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Підсумок уроку</a:t>
            </a:r>
            <a:endParaRPr lang="ru-RU" sz="40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8596" y="928670"/>
            <a:ext cx="8072494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36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«Незакінчене речення»</a:t>
            </a:r>
            <a:endParaRPr lang="uk-UA" sz="3600" b="1" i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uk-UA" sz="32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 Безособові дієслівні форми на </a:t>
            </a:r>
            <a:r>
              <a:rPr lang="uk-UA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-но</a:t>
            </a:r>
            <a:r>
              <a:rPr lang="uk-U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uk-UA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-то</a:t>
            </a:r>
            <a:r>
              <a:rPr lang="uk-U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r>
              <a:rPr lang="uk-U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виражають … .</a:t>
            </a:r>
            <a:endParaRPr lang="ru-RU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 Безособові дієслівні форми на </a:t>
            </a:r>
            <a:r>
              <a:rPr lang="uk-UA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-но</a:t>
            </a:r>
            <a:r>
              <a:rPr lang="uk-U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uk-UA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-то</a:t>
            </a:r>
            <a:r>
              <a:rPr lang="uk-U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uk-U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творяться від … .	</a:t>
            </a:r>
            <a:endParaRPr lang="ru-RU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 Безособові дієслівні форми на </a:t>
            </a:r>
            <a:r>
              <a:rPr lang="uk-UA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-но</a:t>
            </a:r>
            <a:r>
              <a:rPr lang="uk-U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uk-UA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-то</a:t>
            </a:r>
            <a:r>
              <a:rPr lang="uk-U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r>
              <a:rPr lang="uk-U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в реченні виступають … .</a:t>
            </a:r>
            <a:endParaRPr lang="ru-RU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 Безособові дієслівні форми на </a:t>
            </a:r>
            <a:r>
              <a:rPr lang="uk-UA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-но</a:t>
            </a:r>
            <a:r>
              <a:rPr lang="uk-U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uk-UA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-то</a:t>
            </a:r>
            <a:r>
              <a:rPr lang="uk-U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r>
              <a:rPr lang="uk-U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мають час … .</a:t>
            </a:r>
            <a:endParaRPr lang="ru-RU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uk-UA" sz="2400" b="1" i="1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Похожее изображени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786050" y="857232"/>
            <a:ext cx="24174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Рефлексія</a:t>
            </a:r>
            <a:endParaRPr lang="ru-RU" sz="4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357694"/>
            <a:ext cx="2146301" cy="180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16" y="4286256"/>
            <a:ext cx="1725296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 descr="C:\Documents and Settings\User\Рабочий стол\НОВЫЙ ГОД\смайл не зрозумив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72198" y="4357694"/>
            <a:ext cx="1714512" cy="171451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14282" y="2071678"/>
            <a:ext cx="864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Зробіть самооцінку засвоєних на уроці знань, оберіть </a:t>
            </a:r>
            <a:r>
              <a:rPr lang="uk-UA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смайлик</a:t>
            </a:r>
            <a:r>
              <a:rPr lang="uk-U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844" y="3357562"/>
            <a:ext cx="214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 все зрозумів(</a:t>
            </a:r>
            <a:r>
              <a:rPr lang="uk-U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-ла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)! Чудово!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00298" y="3357562"/>
            <a:ext cx="321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 зрозумів(</a:t>
            </a:r>
            <a:r>
              <a:rPr lang="uk-U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-ла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тему частково, </a:t>
            </a:r>
          </a:p>
          <a:p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 мене виникають питання...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86446" y="3357562"/>
            <a:ext cx="292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 нічого не зрозумів(</a:t>
            </a:r>
            <a:r>
              <a:rPr lang="uk-U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ла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)… Мені прикро…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Похожее изображени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00034" y="500042"/>
            <a:ext cx="81439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Домашнє завдання</a:t>
            </a:r>
          </a:p>
          <a:p>
            <a:endParaRPr lang="uk-UA" sz="40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Вправа 146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Похожее изображени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42877" y="642918"/>
            <a:ext cx="85011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8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Бажаю успіхів </a:t>
            </a:r>
          </a:p>
          <a:p>
            <a:r>
              <a:rPr lang="uk-UA" sz="8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у навчанні!</a:t>
            </a:r>
            <a:endParaRPr lang="ru-RU" sz="8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643314"/>
            <a:ext cx="2784464" cy="2784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3786190"/>
            <a:ext cx="3081973" cy="258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Похожее изображени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85787" y="1500174"/>
            <a:ext cx="78581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Шкільний мелодійний дзвінок</a:t>
            </a:r>
            <a:endParaRPr lang="ru-RU" sz="4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r>
              <a:rPr lang="uk-UA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Покликав усіх на урок.</a:t>
            </a:r>
            <a:endParaRPr lang="ru-RU" sz="4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r>
              <a:rPr lang="uk-UA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Тож не будемо гаяти часу</a:t>
            </a:r>
            <a:endParaRPr lang="ru-RU" sz="4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r>
              <a:rPr lang="uk-UA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І полинемо разом із класом</a:t>
            </a:r>
            <a:endParaRPr lang="ru-RU" sz="4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r>
              <a:rPr lang="uk-UA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У чарівну і добру країну…</a:t>
            </a:r>
            <a:endParaRPr lang="ru-RU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7290" y="500042"/>
            <a:ext cx="4227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Емоційна</a:t>
            </a:r>
            <a:r>
              <a:rPr lang="uk-UA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зарядка</a:t>
            </a:r>
            <a:endParaRPr lang="ru-RU" sz="4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Похожее изображени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28596" y="142852"/>
            <a:ext cx="8143932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uk-UA" sz="2800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«Детектор брехні»</a:t>
            </a:r>
            <a:endParaRPr lang="ru-RU" sz="2800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2800" b="1" i="1" dirty="0" smtClean="0"/>
              <a:t>Знайти неправильне твердження:</a:t>
            </a:r>
          </a:p>
          <a:p>
            <a:endParaRPr lang="ru-RU" sz="2800" b="1" dirty="0" smtClean="0"/>
          </a:p>
          <a:p>
            <a:pPr lvl="0"/>
            <a:r>
              <a:rPr lang="uk-U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Дієприкметник – це службова частина мови.</a:t>
            </a:r>
            <a:endParaRPr lang="ru-RU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uk-U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Дієприкметник змінюється за особами.</a:t>
            </a:r>
            <a:endParaRPr lang="ru-RU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uk-U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Дієприкметник відповідає на питання ЯКИЙ?,ЯКА?, ЯКЕ?, ЯКІ?, ЧИЙ?</a:t>
            </a:r>
            <a:endParaRPr lang="ru-RU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uk-U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У реченні дієприкметник може бути означенням та підметом.</a:t>
            </a:r>
            <a:endParaRPr lang="ru-RU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uk-U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Дієприкметники є лише активного стану.</a:t>
            </a:r>
            <a:endParaRPr lang="ru-RU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uk-U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Пасивні дієприкметники виражають ознаку предмета, який зазнає на собі дії іншого предмета.</a:t>
            </a:r>
            <a:endParaRPr lang="ru-RU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/>
            <a:r>
              <a:rPr lang="uk-U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Активні дієприкметники бувають доконаного і недоконаного виду.</a:t>
            </a:r>
          </a:p>
          <a:p>
            <a:pPr lvl="0"/>
            <a:r>
              <a:rPr lang="uk-U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8.Слово </a:t>
            </a:r>
            <a:r>
              <a:rPr lang="uk-UA" sz="28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печений</a:t>
            </a:r>
            <a:r>
              <a:rPr lang="uk-U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пасивний дієприкметник.</a:t>
            </a:r>
            <a:endParaRPr lang="ru-RU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Похожее изображени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571472" y="1500174"/>
            <a:ext cx="84296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</a:t>
            </a:r>
            <a:r>
              <a:rPr lang="uk-UA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ієслівні форми </a:t>
            </a:r>
          </a:p>
          <a:p>
            <a:r>
              <a:rPr lang="uk-UA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</a:t>
            </a:r>
            <a:r>
              <a:rPr lang="uk-UA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-но</a:t>
            </a:r>
            <a:r>
              <a:rPr lang="uk-UA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uk-UA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-то</a:t>
            </a:r>
            <a:endParaRPr lang="ru-RU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Похожее изображени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428596" y="285728"/>
            <a:ext cx="8561959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Calibri" pitchFamily="34" charset="0"/>
                <a:cs typeface="Times New Roman" pitchFamily="18" charset="0"/>
              </a:rPr>
              <a:t>Мета: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Calibri" pitchFamily="34" charset="0"/>
                <a:cs typeface="Times New Roman" pitchFamily="18" charset="0"/>
              </a:rPr>
              <a:t> 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Calibri" pitchFamily="34" charset="0"/>
                <a:cs typeface="Times New Roman" pitchFamily="18" charset="0"/>
              </a:rPr>
              <a:t>ознайомити учнів із особливостями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Calibri" pitchFamily="34" charset="0"/>
                <a:cs typeface="Times New Roman" pitchFamily="18" charset="0"/>
              </a:rPr>
              <a:t> творення та вживання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Calibri" pitchFamily="34" charset="0"/>
                <a:cs typeface="Times New Roman" pitchFamily="18" charset="0"/>
              </a:rPr>
              <a:t>безособових дієслівних форм на </a:t>
            </a:r>
            <a:r>
              <a:rPr kumimoji="0" lang="uk-UA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Calibri" pitchFamily="34" charset="0"/>
                <a:cs typeface="Times New Roman" pitchFamily="18" charset="0"/>
              </a:rPr>
              <a:t>-но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uk-UA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Calibri" pitchFamily="34" charset="0"/>
                <a:cs typeface="Times New Roman" pitchFamily="18" charset="0"/>
              </a:rPr>
              <a:t>-то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Calibri" pitchFamily="34" charset="0"/>
                <a:cs typeface="Times New Roman" pitchFamily="18" charset="0"/>
              </a:rPr>
              <a:t>;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Calibri" pitchFamily="34" charset="0"/>
                <a:cs typeface="Times New Roman" pitchFamily="18" charset="0"/>
              </a:rPr>
              <a:t>формувати </a:t>
            </a:r>
            <a:r>
              <a:rPr kumimoji="0" lang="uk-UA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Calibri" pitchFamily="34" charset="0"/>
                <a:cs typeface="Times New Roman" pitchFamily="18" charset="0"/>
              </a:rPr>
              <a:t>загальнопізнавальні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Calibri" pitchFamily="34" charset="0"/>
                <a:cs typeface="Times New Roman" pitchFamily="18" charset="0"/>
              </a:rPr>
              <a:t> вміння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Calibri" pitchFamily="34" charset="0"/>
                <a:cs typeface="Times New Roman" pitchFamily="18" charset="0"/>
              </a:rPr>
              <a:t>з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Calibri" pitchFamily="34" charset="0"/>
                <a:cs typeface="Times New Roman" pitchFamily="18" charset="0"/>
              </a:rPr>
              <a:t>находити</a:t>
            </a:r>
            <a:r>
              <a:rPr kumimoji="0" lang="uk-UA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Calibri" pitchFamily="34" charset="0"/>
                <a:cs typeface="Times New Roman" pitchFamily="18" charset="0"/>
              </a:rPr>
              <a:t>ці дієслівні форми в текстах,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Calibri" pitchFamily="34" charset="0"/>
                <a:cs typeface="Times New Roman" pitchFamily="18" charset="0"/>
              </a:rPr>
              <a:t> визначати їхні морфологічні ознаки;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Calibri" pitchFamily="34" charset="0"/>
                <a:cs typeface="Times New Roman" pitchFamily="18" charset="0"/>
              </a:rPr>
              <a:t>розвивати творчі вміння використання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Calibri" pitchFamily="34" charset="0"/>
                <a:cs typeface="Times New Roman" pitchFamily="18" charset="0"/>
              </a:rPr>
              <a:t> дієслівних форм на </a:t>
            </a:r>
            <a:r>
              <a:rPr kumimoji="0" lang="uk-UA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Calibri" pitchFamily="34" charset="0"/>
                <a:cs typeface="Times New Roman" pitchFamily="18" charset="0"/>
              </a:rPr>
              <a:t>-но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uk-UA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Calibri" pitchFamily="34" charset="0"/>
                <a:cs typeface="Times New Roman" pitchFamily="18" charset="0"/>
              </a:rPr>
              <a:t>-то</a:t>
            </a: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Calibri" pitchFamily="34" charset="0"/>
                <a:cs typeface="Times New Roman" pitchFamily="18" charset="0"/>
              </a:rPr>
              <a:t> у висловлюваннях;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Calibri" pitchFamily="34" charset="0"/>
                <a:cs typeface="Times New Roman" pitchFamily="18" charset="0"/>
              </a:rPr>
              <a:t>виховувати ціннісне ставлення до народних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Calibri" pitchFamily="34" charset="0"/>
                <a:cs typeface="Times New Roman" pitchFamily="18" charset="0"/>
              </a:rPr>
              <a:t> символів України,</a:t>
            </a:r>
            <a:r>
              <a:rPr kumimoji="0" lang="uk-UA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Calibri" pitchFamily="34" charset="0"/>
                <a:cs typeface="Times New Roman" pitchFamily="18" charset="0"/>
              </a:rPr>
              <a:t> сімейних традицій, прищеплювати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Calibri" pitchFamily="34" charset="0"/>
                <a:cs typeface="Times New Roman" pitchFamily="18" charset="0"/>
              </a:rPr>
              <a:t> любов до рідної землі, родини.</a:t>
            </a:r>
            <a:endParaRPr kumimoji="0" lang="uk-UA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Похожее изображени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214282" y="285728"/>
            <a:ext cx="8358246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Calibri" pitchFamily="34" charset="0"/>
                <a:cs typeface="Times New Roman" pitchFamily="18" charset="0"/>
              </a:rPr>
              <a:t>Внутрішньопредметні</a:t>
            </a:r>
            <a:r>
              <a:rPr kumimoji="0" lang="uk-UA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Calibri" pitchFamily="34" charset="0"/>
                <a:cs typeface="Times New Roman" pitchFamily="18" charset="0"/>
              </a:rPr>
              <a:t> зв’язки:</a:t>
            </a: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Calibri" pitchFamily="34" charset="0"/>
                <a:cs typeface="Times New Roman" pitchFamily="18" charset="0"/>
              </a:rPr>
              <a:t> орфографія, словотвір,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Calibri" pitchFamily="34" charset="0"/>
                <a:cs typeface="Times New Roman" pitchFamily="18" charset="0"/>
              </a:rPr>
              <a:t>фразеологія, лексикологія.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ea typeface="Calibri" pitchFamily="34" charset="0"/>
              <a:cs typeface="Times New Roman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uk-UA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Міжпредметні</a:t>
            </a:r>
            <a:r>
              <a:rPr lang="uk-U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зв’язки: </a:t>
            </a:r>
            <a:r>
              <a:rPr lang="uk-U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українська література,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uk-U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народознавство.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endParaRPr lang="ru-RU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uk-UA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Тип уроку: </a:t>
            </a:r>
            <a:r>
              <a:rPr lang="uk-U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засвоєння нових знань, формування практичних умінь і навичок.</a:t>
            </a:r>
            <a:endParaRPr lang="ru-RU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Похожее изображени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785786" y="0"/>
            <a:ext cx="3143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Дослідження</a:t>
            </a:r>
            <a:endParaRPr lang="ru-RU" sz="4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714356"/>
            <a:ext cx="878687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Прочитайте. Поміркуйте, що означають виділені в реченнях дієслівні форми: дію, що виконала конкретна особа, чи результат дії без вказівки на особу її виконавця?</a:t>
            </a:r>
          </a:p>
          <a:p>
            <a:r>
              <a:rPr lang="uk-U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Від кожного, кому багато </a:t>
            </a:r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дано</a:t>
            </a:r>
            <a:r>
              <a:rPr lang="uk-U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багато чекатимуть. 2. Прощайте, то й вам буде </a:t>
            </a:r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прощено</a:t>
            </a:r>
            <a:r>
              <a:rPr lang="uk-U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3. Не судіть своїх ближніх, щоб і вас не було </a:t>
            </a:r>
            <a:r>
              <a:rPr lang="uk-UA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суджено</a:t>
            </a:r>
            <a:r>
              <a:rPr lang="uk-U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бо яким судом судити будете, таким і вас судитимуть. Якою мірою будете міряти, такою вам буде </a:t>
            </a:r>
            <a:r>
              <a:rPr lang="uk-UA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відміряно</a:t>
            </a:r>
            <a:r>
              <a:rPr lang="uk-U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uk-UA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        З Біблії</a:t>
            </a:r>
            <a:endParaRPr lang="uk-UA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Похожее изображени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071538" y="571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42840"/>
            <a:ext cx="9144000" cy="6771084"/>
          </a:xfrm>
          <a:prstGeom prst="rect">
            <a:avLst/>
          </a:prstGeom>
          <a:solidFill>
            <a:srgbClr val="FFBC4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A224A"/>
                </a:solidFill>
                <a:effectLst/>
                <a:latin typeface="Arial" pitchFamily="34" charset="0"/>
                <a:cs typeface="Arial" pitchFamily="34" charset="0"/>
              </a:rPr>
              <a:t>   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0A224A"/>
                </a:solidFill>
                <a:effectLst/>
                <a:latin typeface="Arial" pitchFamily="34" charset="0"/>
                <a:cs typeface="Arial" pitchFamily="34" charset="0"/>
              </a:rPr>
              <a:t>Безособова дієслівна форма на </a:t>
            </a:r>
            <a:r>
              <a:rPr kumimoji="0" lang="uk-UA" sz="2000" b="1" i="1" u="none" strike="noStrike" cap="none" normalizeH="0" baseline="0" dirty="0" err="1" smtClean="0">
                <a:ln>
                  <a:noFill/>
                </a:ln>
                <a:solidFill>
                  <a:srgbClr val="0A224A"/>
                </a:solidFill>
                <a:effectLst/>
                <a:latin typeface="Arial" pitchFamily="34" charset="0"/>
                <a:cs typeface="Arial" pitchFamily="34" charset="0"/>
              </a:rPr>
              <a:t>-но</a:t>
            </a:r>
            <a:r>
              <a:rPr kumimoji="0" lang="uk-UA" sz="2000" b="1" i="1" u="none" strike="noStrike" cap="none" normalizeH="0" baseline="0" dirty="0" smtClean="0">
                <a:ln>
                  <a:noFill/>
                </a:ln>
                <a:solidFill>
                  <a:srgbClr val="0A224A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uk-UA" sz="2000" b="1" i="1" u="none" strike="noStrike" cap="none" normalizeH="0" baseline="0" dirty="0" err="1" smtClean="0">
                <a:ln>
                  <a:noFill/>
                </a:ln>
                <a:solidFill>
                  <a:srgbClr val="0A224A"/>
                </a:solidFill>
                <a:effectLst/>
                <a:latin typeface="Arial" pitchFamily="34" charset="0"/>
                <a:cs typeface="Arial" pitchFamily="34" charset="0"/>
              </a:rPr>
              <a:t>-то</a:t>
            </a:r>
            <a:r>
              <a:rPr lang="uk-UA" sz="2000" dirty="0" smtClean="0">
                <a:solidFill>
                  <a:srgbClr val="0A224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твориться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 від 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  <a:hlinkClick r:id="rId3"/>
              </a:rPr>
              <a:t>пасивних дієприкметників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за допомогою суфікса </a:t>
            </a:r>
            <a:r>
              <a:rPr kumimoji="0" lang="uk-UA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-о: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записа</a:t>
            </a:r>
            <a:r>
              <a:rPr kumimoji="0" lang="uk-UA" sz="2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ний</a:t>
            </a:r>
            <a:r>
              <a:rPr kumimoji="0" lang="uk-UA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— записан</a:t>
            </a:r>
            <a:r>
              <a:rPr kumimoji="0" lang="uk-UA" sz="2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о</a:t>
            </a:r>
            <a:r>
              <a:rPr kumimoji="0" lang="uk-UA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, налагодж</a:t>
            </a:r>
            <a:r>
              <a:rPr kumimoji="0" lang="uk-UA" sz="2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ений</a:t>
            </a:r>
            <a:r>
              <a:rPr kumimoji="0" lang="uk-UA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— налагоджен</a:t>
            </a:r>
            <a:r>
              <a:rPr kumimoji="0" lang="uk-UA" sz="2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о</a:t>
            </a:r>
            <a:r>
              <a:rPr kumimoji="0" lang="uk-UA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, накри</a:t>
            </a:r>
            <a:r>
              <a:rPr kumimoji="0" lang="uk-UA" sz="2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тий</a:t>
            </a:r>
            <a:r>
              <a:rPr kumimoji="0" lang="uk-UA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—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sz="20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kumimoji="0" lang="uk-UA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накрит</a:t>
            </a:r>
            <a:r>
              <a:rPr kumimoji="0" lang="uk-UA" sz="2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о</a:t>
            </a:r>
            <a:r>
              <a:rPr kumimoji="0" lang="uk-UA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Ця форма повністю зберігає правопис дієприкметників, від яких вона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утворена: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 </a:t>
            </a:r>
            <a:r>
              <a:rPr kumimoji="0" lang="uk-UA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зачинений — зачинено, в’їжджений — </a:t>
            </a:r>
            <a:r>
              <a:rPr kumimoji="0" lang="uk-UA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в’їжджено</a:t>
            </a:r>
            <a:r>
              <a:rPr kumimoji="0" lang="uk-UA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endParaRPr kumimoji="0" lang="uk-U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 Наприклад: пасивний дієприкметник (який?)</a:t>
            </a:r>
            <a:r>
              <a:rPr kumimoji="0" lang="uk-UA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записаний</a:t>
            </a:r>
            <a:r>
              <a:rPr kumimoji="0" lang="uk-UA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–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безособова форма на 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-но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-то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(що зроблено?)</a:t>
            </a:r>
            <a:r>
              <a:rPr kumimoji="0" lang="uk-UA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записано.</a:t>
            </a:r>
            <a:endParaRPr kumimoji="0" lang="uk-U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Безособову форму на </a:t>
            </a:r>
            <a:r>
              <a:rPr kumimoji="0" lang="uk-UA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-но</a:t>
            </a:r>
            <a:r>
              <a:rPr kumimoji="0" lang="uk-UA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,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r>
              <a:rPr kumimoji="0" lang="uk-UA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-то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вживаємо тоді, коли хочемо </a:t>
            </a:r>
            <a:r>
              <a:rPr kumimoji="0" lang="uk-UA" sz="20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наголосити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на виконаній чи виконуваній дії.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Ця форма має минулий і майбутній часи: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uk-UA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lang="uk-UA" sz="20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зроблено, </a:t>
            </a:r>
            <a:r>
              <a:rPr kumimoji="0" lang="uk-UA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було зроблено (із допоміжним дієсловом </a:t>
            </a:r>
            <a:r>
              <a:rPr kumimoji="0" lang="uk-UA" sz="2000" b="0" i="1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було</a:t>
            </a:r>
            <a:r>
              <a:rPr kumimoji="0" lang="uk-UA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), буде зроблено.</a:t>
            </a:r>
            <a:endParaRPr kumimoji="0" lang="uk-U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Безособова форма на </a:t>
            </a:r>
            <a:r>
              <a:rPr kumimoji="0" lang="uk-UA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-но</a:t>
            </a:r>
            <a:r>
              <a:rPr kumimoji="0" lang="uk-UA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,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r>
              <a:rPr kumimoji="0" lang="uk-UA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-то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вживається звичайно в значенні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“хтось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щось </a:t>
            </a:r>
            <a:r>
              <a:rPr kumimoji="0" lang="uk-UA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зробив”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Рідше ця форма вживається стосовно до явищ природи.</a:t>
            </a:r>
            <a:endParaRPr kumimoji="0" lang="uk-U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У діловому мовленні вживаються незмінні дієслівні форми на </a:t>
            </a:r>
            <a:r>
              <a:rPr kumimoji="0" lang="uk-UA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-но</a:t>
            </a:r>
            <a:r>
              <a:rPr kumimoji="0" lang="uk-UA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,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r>
              <a:rPr kumimoji="0" lang="uk-UA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-то</a:t>
            </a: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замість пасивних дієприкметників, коли є потреба наголосити на дії,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а не на ознаці: </a:t>
            </a:r>
            <a:r>
              <a:rPr kumimoji="0" lang="uk-UA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виконано, запропоновано, реорганізовано, досягнуто,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sz="20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uk-UA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набуто. </a:t>
            </a:r>
            <a:r>
              <a:rPr kumimoji="0" lang="uk-UA" sz="20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Дієслівні форми на  </a:t>
            </a:r>
            <a:r>
              <a:rPr kumimoji="0" lang="uk-UA" sz="20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-но</a:t>
            </a:r>
            <a:r>
              <a:rPr kumimoji="0" lang="uk-UA" sz="20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uk-UA" sz="2000" b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-то</a:t>
            </a:r>
            <a:r>
              <a:rPr kumimoji="0" lang="uk-UA" sz="20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є головними членами (присудками) в односкладних реченнях: </a:t>
            </a:r>
            <a:r>
              <a:rPr kumimoji="0" lang="uk-UA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У хаті </a:t>
            </a:r>
            <a:r>
              <a:rPr kumimoji="0" lang="uk-UA" sz="2000" b="0" i="1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прибрано</a:t>
            </a:r>
            <a:r>
              <a:rPr kumimoji="0" lang="uk-UA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, мов на Великдень (М.</a:t>
            </a:r>
            <a:r>
              <a:rPr kumimoji="0" lang="uk-UA" sz="2000" b="0" i="1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Стельмах).</a:t>
            </a:r>
            <a:endParaRPr kumimoji="0" lang="uk-UA" sz="2000" b="0" i="1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Похожее изображени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14282" y="56138"/>
            <a:ext cx="871543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Словотворча робота</a:t>
            </a:r>
          </a:p>
          <a:p>
            <a:endParaRPr lang="ru-RU" sz="40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36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 дієслів утворіть пасивні дієприкметники, а від дієприкметників – безособові дієслівні форми на </a:t>
            </a:r>
            <a:r>
              <a:rPr lang="uk-UA" sz="3600" i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-но</a:t>
            </a:r>
            <a:r>
              <a:rPr lang="uk-UA" sz="36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-то.</a:t>
            </a:r>
          </a:p>
          <a:p>
            <a:r>
              <a:rPr lang="uk-UA" sz="36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Зразок: Зорати – зораний – зорано.</a:t>
            </a:r>
          </a:p>
          <a:p>
            <a:endParaRPr lang="uk-UA" sz="3600" i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uk-U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Вивчити, закрити, перечитати, визнати, виписати, виявити, відправити, прожити, подарувати, вишити, обговорити, спекти.</a:t>
            </a:r>
          </a:p>
          <a:p>
            <a:endParaRPr lang="uk-UA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626</Words>
  <PresentationFormat>Экран (4:3)</PresentationFormat>
  <Paragraphs>145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Пользователь</cp:lastModifiedBy>
  <cp:revision>52</cp:revision>
  <dcterms:modified xsi:type="dcterms:W3CDTF">2024-11-12T13:39:51Z</dcterms:modified>
</cp:coreProperties>
</file>