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5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FCFF-D028-46DB-A29C-16FB87FA9D66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3469E-A283-4018-B525-7A4868D377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5751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F049-A7B4-49BD-B36B-5ADC25327284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2769-3680-422F-85E9-CA35D6B10C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28794" y="634678"/>
            <a:ext cx="7215206" cy="4378498"/>
          </a:xfrm>
        </p:spPr>
        <p:txBody>
          <a:bodyPr>
            <a:normAutofit fontScale="90000"/>
          </a:bodyPr>
          <a:lstStyle/>
          <a:p>
            <a:r>
              <a:rPr lang="ru-RU" sz="5400" dirty="0" err="1" smtClean="0"/>
              <a:t>Ідея</a:t>
            </a:r>
            <a:r>
              <a:rPr lang="ru-RU" sz="5400" dirty="0" smtClean="0"/>
              <a:t> </a:t>
            </a:r>
            <a:r>
              <a:rPr lang="ru-RU" sz="5400" dirty="0" err="1" smtClean="0"/>
              <a:t>вільної</a:t>
            </a:r>
            <a:r>
              <a:rPr lang="ru-RU" sz="5400" dirty="0" smtClean="0"/>
              <a:t> </a:t>
            </a:r>
            <a:r>
              <a:rPr lang="ru-RU" sz="5400" dirty="0" err="1" smtClean="0"/>
              <a:t>творчості</a:t>
            </a:r>
            <a:r>
              <a:rPr lang="ru-RU" sz="5400" dirty="0" smtClean="0"/>
              <a:t>, </a:t>
            </a:r>
            <a:r>
              <a:rPr lang="ru-RU" sz="5400" dirty="0" err="1" smtClean="0"/>
              <a:t>вільнолюбства</a:t>
            </a:r>
            <a:r>
              <a:rPr lang="ru-RU" sz="5400" dirty="0" smtClean="0"/>
              <a:t> </a:t>
            </a:r>
            <a:r>
              <a:rPr lang="ru-RU" sz="5400" dirty="0" err="1" smtClean="0"/>
              <a:t>людини</a:t>
            </a:r>
            <a:r>
              <a:rPr lang="ru-RU" sz="5400" dirty="0" smtClean="0"/>
              <a:t>. </a:t>
            </a:r>
            <a:r>
              <a:rPr lang="ru-RU" sz="5400" dirty="0" err="1" smtClean="0"/>
              <a:t>Проблеми</a:t>
            </a:r>
            <a:r>
              <a:rPr lang="ru-RU" sz="5400" dirty="0" smtClean="0"/>
              <a:t> </a:t>
            </a:r>
            <a:r>
              <a:rPr lang="ru-RU" sz="5400" dirty="0" err="1" smtClean="0"/>
              <a:t>й</a:t>
            </a:r>
            <a:r>
              <a:rPr lang="ru-RU" sz="5400" dirty="0" smtClean="0"/>
              <a:t> </a:t>
            </a:r>
            <a:r>
              <a:rPr lang="ru-RU" sz="5400" dirty="0" err="1" smtClean="0"/>
              <a:t>мотиви</a:t>
            </a:r>
            <a:r>
              <a:rPr lang="ru-RU" sz="5400" dirty="0" smtClean="0"/>
              <a:t>: роль </a:t>
            </a:r>
            <a:r>
              <a:rPr lang="ru-RU" sz="5400" dirty="0" err="1" smtClean="0"/>
              <a:t>митця</a:t>
            </a:r>
            <a:r>
              <a:rPr lang="ru-RU" sz="5400" dirty="0" smtClean="0"/>
              <a:t> в </a:t>
            </a:r>
            <a:r>
              <a:rPr lang="ru-RU" sz="5400" dirty="0" err="1" smtClean="0"/>
              <a:t>суспільстві</a:t>
            </a:r>
            <a:r>
              <a:rPr lang="ru-RU" sz="5400" dirty="0" smtClean="0"/>
              <a:t>, </a:t>
            </a:r>
            <a:r>
              <a:rPr lang="ru-RU" sz="5400" dirty="0" err="1" smtClean="0"/>
              <a:t>служіння</a:t>
            </a:r>
            <a:r>
              <a:rPr lang="ru-RU" sz="5400" dirty="0" smtClean="0"/>
              <a:t> </a:t>
            </a:r>
            <a:r>
              <a:rPr lang="ru-RU" sz="5400" dirty="0" err="1" smtClean="0"/>
              <a:t>музі</a:t>
            </a:r>
            <a:r>
              <a:rPr lang="ru-RU" sz="5400" dirty="0" smtClean="0"/>
              <a:t> </a:t>
            </a:r>
            <a:r>
              <a:rPr lang="ru-RU" sz="5400" dirty="0" err="1" smtClean="0"/>
              <a:t>й</a:t>
            </a:r>
            <a:r>
              <a:rPr lang="ru-RU" sz="5400" dirty="0" smtClean="0"/>
              <a:t> </a:t>
            </a:r>
            <a:r>
              <a:rPr lang="ru-RU" sz="5400" dirty="0" err="1" smtClean="0"/>
              <a:t>народові</a:t>
            </a:r>
            <a:r>
              <a:rPr lang="ru-RU" sz="5400" dirty="0" smtClean="0"/>
              <a:t>, суть </a:t>
            </a:r>
            <a:r>
              <a:rPr lang="ru-RU" sz="5400" dirty="0" err="1" smtClean="0"/>
              <a:t>людського</a:t>
            </a:r>
            <a:r>
              <a:rPr lang="ru-RU" sz="5400" dirty="0" smtClean="0"/>
              <a:t> </a:t>
            </a:r>
            <a:r>
              <a:rPr lang="ru-RU" sz="5400" dirty="0" err="1" smtClean="0"/>
              <a:t>щастя</a:t>
            </a:r>
            <a:r>
              <a:rPr lang="ru-RU" sz="5400" dirty="0" smtClean="0"/>
              <a:t>, </a:t>
            </a:r>
            <a:r>
              <a:rPr lang="ru-RU" sz="5400" dirty="0" err="1" smtClean="0"/>
              <a:t>вдячності</a:t>
            </a:r>
            <a:r>
              <a:rPr lang="ru-RU" sz="5400" dirty="0" smtClean="0"/>
              <a:t> (</a:t>
            </a:r>
            <a:r>
              <a:rPr lang="ru-RU" sz="5400" dirty="0" err="1" smtClean="0"/>
              <a:t>ліро-епічна</a:t>
            </a:r>
            <a:r>
              <a:rPr lang="ru-RU" sz="5400" dirty="0" smtClean="0"/>
              <a:t> поема «</a:t>
            </a:r>
            <a:r>
              <a:rPr lang="ru-RU" sz="5400" dirty="0" err="1" smtClean="0"/>
              <a:t>Давня</a:t>
            </a:r>
            <a:r>
              <a:rPr lang="ru-RU" sz="5400" dirty="0" smtClean="0"/>
              <a:t> </a:t>
            </a:r>
            <a:r>
              <a:rPr lang="ru-RU" sz="5400" dirty="0" err="1" smtClean="0"/>
              <a:t>казка</a:t>
            </a:r>
            <a:r>
              <a:rPr lang="ru-RU" sz="5400" dirty="0" smtClean="0"/>
              <a:t>»). </a:t>
            </a:r>
            <a:endParaRPr lang="ru-RU" sz="5400" dirty="0">
              <a:latin typeface="Mistral" panose="03090702030407020403" pitchFamily="66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42441" cy="2801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286000" y="548680"/>
            <a:ext cx="4572000" cy="52014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Портрет  </a:t>
            </a:r>
            <a:r>
              <a:rPr lang="ru-RU" sz="4800" b="1" dirty="0" err="1" smtClean="0">
                <a:solidFill>
                  <a:srgbClr val="C00000"/>
                </a:solidFill>
              </a:rPr>
              <a:t>поета</a:t>
            </a:r>
            <a:endParaRPr lang="ru-RU" sz="4400" b="1" dirty="0" smtClean="0">
              <a:solidFill>
                <a:srgbClr val="C00000"/>
              </a:solidFill>
            </a:endParaRPr>
          </a:p>
          <a:p>
            <a:r>
              <a:rPr lang="ru-RU" sz="4400" b="1" dirty="0" smtClean="0">
                <a:solidFill>
                  <a:srgbClr val="C00000"/>
                </a:solidFill>
              </a:rPr>
              <a:t> </a:t>
            </a:r>
            <a:endParaRPr lang="ru-RU" sz="4400" b="1" dirty="0">
              <a:solidFill>
                <a:srgbClr val="C00000"/>
              </a:solidFill>
            </a:endParaRPr>
          </a:p>
          <a:p>
            <a:pPr lvl="1"/>
            <a:r>
              <a:rPr lang="ru-RU" sz="6000" dirty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П </a:t>
            </a:r>
            <a:r>
              <a:rPr lang="ru-RU" sz="6000" dirty="0" smtClean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 — </a:t>
            </a:r>
            <a:endParaRPr lang="ru-RU" sz="6000" dirty="0">
              <a:solidFill>
                <a:schemeClr val="bg2">
                  <a:lumMod val="10000"/>
                </a:schemeClr>
              </a:solidFill>
              <a:latin typeface="Bookman Old Style" panose="02050604050505020204" pitchFamily="18" charset="0"/>
            </a:endParaRPr>
          </a:p>
          <a:p>
            <a:pPr lvl="1"/>
            <a:r>
              <a:rPr lang="ru-RU" sz="6000" dirty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О </a:t>
            </a:r>
            <a:r>
              <a:rPr lang="ru-RU" sz="6000" dirty="0" smtClean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 —</a:t>
            </a:r>
            <a:endParaRPr lang="ru-RU" sz="6000" dirty="0">
              <a:solidFill>
                <a:schemeClr val="bg2">
                  <a:lumMod val="10000"/>
                </a:schemeClr>
              </a:solidFill>
              <a:latin typeface="Bookman Old Style" panose="02050604050505020204" pitchFamily="18" charset="0"/>
            </a:endParaRPr>
          </a:p>
          <a:p>
            <a:pPr lvl="1"/>
            <a:r>
              <a:rPr lang="ru-RU" sz="6000" dirty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Е </a:t>
            </a:r>
            <a:r>
              <a:rPr lang="ru-RU" sz="6000" dirty="0" smtClean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  —</a:t>
            </a:r>
            <a:endParaRPr lang="ru-RU" sz="6000" dirty="0">
              <a:solidFill>
                <a:schemeClr val="bg2">
                  <a:lumMod val="10000"/>
                </a:schemeClr>
              </a:solidFill>
              <a:latin typeface="Bookman Old Style" panose="02050604050505020204" pitchFamily="18" charset="0"/>
            </a:endParaRPr>
          </a:p>
          <a:p>
            <a:pPr lvl="1"/>
            <a:r>
              <a:rPr lang="ru-RU" sz="6000" dirty="0" smtClean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Т   —</a:t>
            </a:r>
            <a:endParaRPr lang="ru-RU" sz="6000" dirty="0">
              <a:solidFill>
                <a:schemeClr val="bg2">
                  <a:lumMod val="1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138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627784" y="260647"/>
            <a:ext cx="4282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Літературний</a:t>
            </a:r>
            <a:r>
              <a:rPr lang="ru-RU" sz="3200" b="1" dirty="0">
                <a:solidFill>
                  <a:srgbClr val="C00000"/>
                </a:solidFill>
              </a:rPr>
              <a:t>  диктант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484784"/>
            <a:ext cx="6408712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Перемогти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руйнувати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зневажати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забути про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обов’язки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розважати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навести лад, стати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зброєю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завоювати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прихильність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розбагатіти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ru-RU" sz="28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спровокувати</a:t>
            </a:r>
            <a:r>
              <a:rPr lang="ru-RU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повстання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утверджувати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силу 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мистецтва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727364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674271" y="260647"/>
            <a:ext cx="41897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err="1">
                <a:solidFill>
                  <a:srgbClr val="C00000"/>
                </a:solidFill>
              </a:rPr>
              <a:t>Літературний</a:t>
            </a:r>
            <a:r>
              <a:rPr lang="ru-RU" sz="3200" b="1" dirty="0">
                <a:solidFill>
                  <a:srgbClr val="C00000"/>
                </a:solidFill>
              </a:rPr>
              <a:t>  </a:t>
            </a:r>
            <a:r>
              <a:rPr lang="ru-RU" sz="3200" b="1" dirty="0" smtClean="0">
                <a:solidFill>
                  <a:srgbClr val="C00000"/>
                </a:solidFill>
              </a:rPr>
              <a:t>диктант</a:t>
            </a:r>
          </a:p>
          <a:p>
            <a:pPr algn="ctr"/>
            <a:r>
              <a:rPr lang="ru-RU" sz="3200" b="1" u="sng" dirty="0" err="1" smtClean="0">
                <a:solidFill>
                  <a:srgbClr val="C00000"/>
                </a:solidFill>
              </a:rPr>
              <a:t>відповіді</a:t>
            </a:r>
            <a:r>
              <a:rPr lang="ru-RU" sz="3200" b="1" u="sng" dirty="0" smtClean="0">
                <a:solidFill>
                  <a:srgbClr val="C00000"/>
                </a:solidFill>
              </a:rPr>
              <a:t> </a:t>
            </a:r>
            <a:endParaRPr lang="ru-RU" sz="3200" b="1" u="sng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484784"/>
            <a:ext cx="6408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Перемогти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800" b="1" i="1" dirty="0" err="1">
                <a:solidFill>
                  <a:schemeClr val="bg1"/>
                </a:solidFill>
              </a:rPr>
              <a:t>руйнувати</a:t>
            </a:r>
            <a:r>
              <a:rPr lang="ru-RU" sz="2800" b="1" i="1" dirty="0">
                <a:solidFill>
                  <a:schemeClr val="bg1"/>
                </a:solidFill>
              </a:rPr>
              <a:t>, </a:t>
            </a:r>
            <a:r>
              <a:rPr lang="ru-RU" sz="2800" b="1" i="1" dirty="0" err="1">
                <a:solidFill>
                  <a:schemeClr val="bg1"/>
                </a:solidFill>
              </a:rPr>
              <a:t>зневажати</a:t>
            </a:r>
            <a:r>
              <a:rPr lang="ru-RU" sz="2800" b="1" i="1" dirty="0">
                <a:solidFill>
                  <a:schemeClr val="bg1"/>
                </a:solidFill>
              </a:rPr>
              <a:t>, забути про </a:t>
            </a:r>
            <a:r>
              <a:rPr lang="ru-RU" sz="2800" b="1" i="1" dirty="0" err="1">
                <a:solidFill>
                  <a:schemeClr val="bg1"/>
                </a:solidFill>
              </a:rPr>
              <a:t>обов’язки</a:t>
            </a:r>
            <a:r>
              <a:rPr lang="ru-RU" sz="2800" b="1" i="1" dirty="0">
                <a:solidFill>
                  <a:schemeClr val="bg1"/>
                </a:solidFill>
              </a:rPr>
              <a:t>,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розважати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навести лад, стати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зброєю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завоювати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прихильність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 </a:t>
            </a:r>
            <a:r>
              <a:rPr lang="ru-RU" sz="2800" b="1" i="1" dirty="0" err="1">
                <a:solidFill>
                  <a:schemeClr val="bg1"/>
                </a:solidFill>
              </a:rPr>
              <a:t>розбагатіти</a:t>
            </a:r>
            <a:r>
              <a:rPr lang="ru-RU" sz="2800" b="1" i="1" dirty="0">
                <a:solidFill>
                  <a:schemeClr val="bg1"/>
                </a:solidFill>
              </a:rPr>
              <a:t>, </a:t>
            </a:r>
            <a:endParaRPr lang="ru-RU" sz="2800" b="1" i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спровокувати</a:t>
            </a:r>
            <a:r>
              <a:rPr lang="ru-RU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повстання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утверджувати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силу 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мистецтва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283182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539552" y="1556792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итець</a:t>
            </a:r>
            <a:r>
              <a:rPr 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служити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музі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народові</a:t>
            </a:r>
            <a:r>
              <a:rPr 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Висловіть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міркування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щодо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питання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прочитання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поеми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Аргументуйте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думку</a:t>
            </a:r>
            <a:r>
              <a:rPr 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актуальна поема </a:t>
            </a:r>
            <a:r>
              <a:rPr 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ьогодні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?»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728" y="33265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i="1" dirty="0" smtClean="0">
                <a:solidFill>
                  <a:srgbClr val="C00000"/>
                </a:solidFill>
              </a:rPr>
              <a:t>Поміркуйте</a:t>
            </a:r>
            <a:endParaRPr lang="ru-RU" sz="6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4069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pic>
        <p:nvPicPr>
          <p:cNvPr id="2051" name="Picture 3" descr="C:\Users\Ноутбук\Desktop\Чумакова\18-11-2017_21-08-57\582c859cd44f9-im578x383-------------------------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3984"/>
            <a:ext cx="3168352" cy="3157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Ноутбук\Desktop\Чумакова\18-11-2017_21-08-57\582c857613f13-2-1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" y="3265065"/>
            <a:ext cx="2432894" cy="34222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Ноутбук\Desktop\Чумакова\18-11-2017_21-08-57\54084f4684f6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" y="184026"/>
            <a:ext cx="2143125" cy="3028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Ноутбук\Desktop\Чумакова\18-11-2017_21-08-57\ato_tytul___22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36090"/>
            <a:ext cx="2228850" cy="3228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Ноутбук\Desktop\Чумакова\18-11-2017_21-08-57\baziv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66" y="3427140"/>
            <a:ext cx="2217068" cy="3188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Ноутбук\Desktop\Чумакова\18-11-2017_21-08-57\majdan_vijn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58" y="4757192"/>
            <a:ext cx="3400066" cy="2060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Ноутбук\Desktop\Чумакова\18-11-2017_21-08-57\nebesna_sotnj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60" y="399401"/>
            <a:ext cx="1945267" cy="259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Ноутбук\Desktop\Чумакова\18-11-2017_21-08-57\582cd3014996e-image-124732-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97" y="2739215"/>
            <a:ext cx="1848075" cy="27191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Ноутбук\Desktop\Чумакова\18-11-2017_21-08-57\blokpost_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14" y="1939941"/>
            <a:ext cx="1899418" cy="3190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62950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115616" y="1484784"/>
            <a:ext cx="756084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 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uk-UA" sz="2800" b="1" dirty="0"/>
              <a:t>1. Я дізнався (дізналась), що слово здатне... </a:t>
            </a:r>
            <a:endParaRPr lang="ru-RU" sz="2800" b="1" dirty="0"/>
          </a:p>
          <a:p>
            <a:pPr>
              <a:lnSpc>
                <a:spcPct val="150000"/>
              </a:lnSpc>
            </a:pPr>
            <a:r>
              <a:rPr lang="uk-UA" sz="2800" b="1" dirty="0"/>
              <a:t>2. Я впевнений (впевнена), що слово не можна ув’язнити, тому що...  </a:t>
            </a:r>
            <a:endParaRPr lang="ru-RU" sz="2800" b="1" dirty="0"/>
          </a:p>
          <a:p>
            <a:pPr>
              <a:lnSpc>
                <a:spcPct val="150000"/>
              </a:lnSpc>
            </a:pPr>
            <a:r>
              <a:rPr lang="uk-UA" sz="2800" b="1" dirty="0"/>
              <a:t>3. Я вважаю, що поет для суспільства — це...  </a:t>
            </a:r>
            <a:endParaRPr lang="ru-RU" sz="2800" b="1" dirty="0"/>
          </a:p>
          <a:p>
            <a:pPr>
              <a:lnSpc>
                <a:spcPct val="150000"/>
              </a:lnSpc>
            </a:pPr>
            <a:r>
              <a:rPr lang="uk-UA" sz="2800" b="1" dirty="0"/>
              <a:t>4. За допомогою поеми можна виховувати такі риси характеру, як...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550421"/>
            <a:ext cx="6349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C00000"/>
                </a:solidFill>
              </a:rPr>
              <a:t>Метод «</a:t>
            </a:r>
            <a:r>
              <a:rPr lang="ru-RU" sz="3600" b="1" dirty="0" err="1">
                <a:solidFill>
                  <a:srgbClr val="C00000"/>
                </a:solidFill>
              </a:rPr>
              <a:t>Незакінчені</a:t>
            </a:r>
            <a:r>
              <a:rPr lang="ru-RU" sz="3600" b="1" dirty="0">
                <a:solidFill>
                  <a:srgbClr val="C00000"/>
                </a:solidFill>
              </a:rPr>
              <a:t> </a:t>
            </a:r>
            <a:r>
              <a:rPr lang="ru-RU" sz="3600" b="1" dirty="0" err="1">
                <a:solidFill>
                  <a:srgbClr val="C00000"/>
                </a:solidFill>
              </a:rPr>
              <a:t>речення</a:t>
            </a:r>
            <a:r>
              <a:rPr lang="ru-RU" sz="3600" b="1" dirty="0">
                <a:solidFill>
                  <a:srgbClr val="C00000"/>
                </a:solidFill>
              </a:rPr>
              <a:t>» </a:t>
            </a:r>
          </a:p>
        </p:txBody>
      </p:sp>
    </p:spTree>
    <p:extLst>
      <p:ext uri="{BB962C8B-B14F-4D97-AF65-F5344CB8AC3E}">
        <p14:creationId xmlns="" xmlns:p14="http://schemas.microsoft.com/office/powerpoint/2010/main" val="7513416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2396435" y="550421"/>
            <a:ext cx="419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rgbClr val="C00000"/>
                </a:solidFill>
              </a:rPr>
              <a:t>Домашнє</a:t>
            </a:r>
            <a:r>
              <a:rPr lang="ru-RU" sz="3600" b="1" dirty="0" smtClean="0">
                <a:solidFill>
                  <a:srgbClr val="C00000"/>
                </a:solidFill>
              </a:rPr>
              <a:t> </a:t>
            </a:r>
            <a:r>
              <a:rPr lang="ru-RU" sz="3600" b="1" dirty="0" err="1" smtClean="0">
                <a:solidFill>
                  <a:srgbClr val="C00000"/>
                </a:solidFill>
              </a:rPr>
              <a:t>завдання</a:t>
            </a:r>
            <a:r>
              <a:rPr lang="ru-RU" sz="3600" b="1" dirty="0">
                <a:solidFill>
                  <a:srgbClr val="C00000"/>
                </a:solidFill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2132856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b="1" i="1" dirty="0" err="1" smtClean="0"/>
              <a:t>Пояснити</a:t>
            </a:r>
            <a:r>
              <a:rPr lang="ru-RU" sz="3200" b="1" i="1" dirty="0" smtClean="0"/>
              <a:t> </a:t>
            </a:r>
            <a:r>
              <a:rPr lang="ru-RU" sz="3200" b="1" i="1" dirty="0" err="1" smtClean="0"/>
              <a:t>письмово</a:t>
            </a:r>
            <a:r>
              <a:rPr lang="ru-RU" sz="3200" b="1" i="1" dirty="0" smtClean="0"/>
              <a:t> </a:t>
            </a:r>
            <a:r>
              <a:rPr lang="ru-RU" sz="3200" b="1" i="1" dirty="0"/>
              <a:t>, як </a:t>
            </a:r>
            <a:r>
              <a:rPr lang="ru-RU" sz="3200" b="1" i="1" dirty="0" err="1"/>
              <a:t>ви</a:t>
            </a:r>
            <a:r>
              <a:rPr lang="ru-RU" sz="3200" b="1" i="1" dirty="0"/>
              <a:t> </a:t>
            </a:r>
            <a:r>
              <a:rPr lang="ru-RU" sz="3200" b="1" i="1" dirty="0" err="1"/>
              <a:t>розумієте</a:t>
            </a:r>
            <a:r>
              <a:rPr lang="ru-RU" sz="3200" b="1" i="1" dirty="0"/>
              <a:t> слова : «Не поет, </a:t>
            </a:r>
            <a:r>
              <a:rPr lang="ru-RU" sz="3200" b="1" i="1" dirty="0" err="1"/>
              <a:t>хто</a:t>
            </a:r>
            <a:r>
              <a:rPr lang="ru-RU" sz="3200" b="1" i="1" dirty="0"/>
              <a:t> </a:t>
            </a:r>
            <a:r>
              <a:rPr lang="ru-RU" sz="3200" b="1" i="1" dirty="0" err="1"/>
              <a:t>забуває</a:t>
            </a:r>
            <a:r>
              <a:rPr lang="ru-RU" sz="3200" b="1" i="1" dirty="0"/>
              <a:t> про </a:t>
            </a:r>
            <a:r>
              <a:rPr lang="ru-RU" sz="3200" b="1" i="1" dirty="0" err="1"/>
              <a:t>тяжкі</a:t>
            </a:r>
            <a:r>
              <a:rPr lang="ru-RU" sz="3200" b="1" i="1" dirty="0"/>
              <a:t> </a:t>
            </a:r>
            <a:r>
              <a:rPr lang="ru-RU" sz="3200" b="1" i="1" dirty="0" err="1"/>
              <a:t>народні</a:t>
            </a:r>
            <a:r>
              <a:rPr lang="ru-RU" sz="3200" b="1" i="1" dirty="0"/>
              <a:t> рани</a:t>
            </a:r>
            <a:r>
              <a:rPr lang="ru-RU" sz="3200" b="1" i="1" dirty="0" smtClean="0"/>
              <a:t>…»(5-7 </a:t>
            </a:r>
            <a:r>
              <a:rPr lang="ru-RU" sz="3200" b="1" i="1" dirty="0" err="1" smtClean="0"/>
              <a:t>речень</a:t>
            </a:r>
            <a:r>
              <a:rPr lang="ru-RU" sz="3200" b="1" i="1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024799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0" y="820887"/>
            <a:ext cx="3540596" cy="5272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3491880" y="404664"/>
            <a:ext cx="6048672" cy="549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2800" b="1" dirty="0" err="1">
                <a:latin typeface="Bookman Old Style" panose="02050604050505020204" pitchFamily="18" charset="0"/>
              </a:rPr>
              <a:t>Видатні</a:t>
            </a:r>
            <a:r>
              <a:rPr lang="ru-RU" sz="2800" b="1" dirty="0">
                <a:latin typeface="Bookman Old Style" panose="02050604050505020204" pitchFamily="18" charset="0"/>
              </a:rPr>
              <a:t> </a:t>
            </a:r>
            <a:r>
              <a:rPr lang="ru-RU" sz="2800" b="1" dirty="0" err="1">
                <a:latin typeface="Bookman Old Style" panose="02050604050505020204" pitchFamily="18" charset="0"/>
              </a:rPr>
              <a:t>поети</a:t>
            </a:r>
            <a:r>
              <a:rPr lang="ru-RU" sz="2800" b="1" dirty="0">
                <a:latin typeface="Bookman Old Style" panose="02050604050505020204" pitchFamily="18" charset="0"/>
              </a:rPr>
              <a:t> </a:t>
            </a:r>
            <a:r>
              <a:rPr lang="ru-RU" sz="2800" b="1" dirty="0" err="1">
                <a:latin typeface="Bookman Old Style" panose="02050604050505020204" pitchFamily="18" charset="0"/>
              </a:rPr>
              <a:t>ніколи</a:t>
            </a:r>
            <a:r>
              <a:rPr lang="ru-RU" sz="2800" b="1" dirty="0">
                <a:latin typeface="Bookman Old Style" panose="02050604050505020204" pitchFamily="18" charset="0"/>
              </a:rPr>
              <a:t> не </a:t>
            </a:r>
            <a:r>
              <a:rPr lang="ru-RU" sz="2800" b="1" dirty="0" err="1">
                <a:latin typeface="Bookman Old Style" panose="02050604050505020204" pitchFamily="18" charset="0"/>
              </a:rPr>
              <a:t>залишають</a:t>
            </a:r>
            <a:r>
              <a:rPr lang="ru-RU" sz="2800" b="1" dirty="0">
                <a:latin typeface="Bookman Old Style" panose="02050604050505020204" pitchFamily="18" charset="0"/>
              </a:rPr>
              <a:t> нас:</a:t>
            </a:r>
          </a:p>
          <a:p>
            <a:pPr algn="ctr">
              <a:lnSpc>
                <a:spcPct val="114000"/>
              </a:lnSpc>
            </a:pPr>
            <a:r>
              <a:rPr lang="ru-RU" sz="2800" b="1" dirty="0">
                <a:latin typeface="Bookman Old Style" panose="02050604050505020204" pitchFamily="18" charset="0"/>
              </a:rPr>
              <a:t>Вони </a:t>
            </a:r>
            <a:r>
              <a:rPr lang="ru-RU" sz="2800" b="1" dirty="0" err="1">
                <a:latin typeface="Bookman Old Style" panose="02050604050505020204" pitchFamily="18" charset="0"/>
              </a:rPr>
              <a:t>відходять</a:t>
            </a:r>
            <a:r>
              <a:rPr lang="ru-RU" sz="2800" b="1" dirty="0">
                <a:latin typeface="Bookman Old Style" panose="02050604050505020204" pitchFamily="18" charset="0"/>
              </a:rPr>
              <a:t> у </a:t>
            </a:r>
            <a:r>
              <a:rPr lang="ru-RU" sz="2800" b="1" dirty="0" err="1">
                <a:latin typeface="Bookman Old Style" panose="02050604050505020204" pitchFamily="18" charset="0"/>
              </a:rPr>
              <a:t>безсмертя</a:t>
            </a:r>
            <a:r>
              <a:rPr lang="ru-RU" sz="2800" b="1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14000"/>
              </a:lnSpc>
            </a:pPr>
            <a:r>
              <a:rPr lang="ru-RU" sz="2800" b="1" dirty="0">
                <a:latin typeface="Bookman Old Style" panose="02050604050505020204" pitchFamily="18" charset="0"/>
              </a:rPr>
              <a:t>Не стерлась </a:t>
            </a:r>
            <a:r>
              <a:rPr lang="ru-RU" sz="2800" b="1" dirty="0" err="1">
                <a:latin typeface="Bookman Old Style" panose="02050604050505020204" pitchFamily="18" charset="0"/>
              </a:rPr>
              <a:t>райдужна</a:t>
            </a:r>
            <a:r>
              <a:rPr lang="ru-RU" sz="2800" b="1" dirty="0">
                <a:latin typeface="Bookman Old Style" panose="02050604050505020204" pitchFamily="18" charset="0"/>
              </a:rPr>
              <a:t> </a:t>
            </a:r>
            <a:r>
              <a:rPr lang="ru-RU" sz="2800" b="1" dirty="0" err="1">
                <a:latin typeface="Bookman Old Style" panose="02050604050505020204" pitchFamily="18" charset="0"/>
              </a:rPr>
              <a:t>сторінка</a:t>
            </a:r>
            <a:r>
              <a:rPr lang="ru-RU" sz="2800" b="1" dirty="0">
                <a:latin typeface="Bookman Old Style" panose="02050604050505020204" pitchFamily="18" charset="0"/>
              </a:rPr>
              <a:t>,</a:t>
            </a:r>
          </a:p>
          <a:p>
            <a:pPr algn="ctr">
              <a:lnSpc>
                <a:spcPct val="114000"/>
              </a:lnSpc>
            </a:pPr>
            <a:r>
              <a:rPr lang="ru-RU" sz="2800" b="1" dirty="0">
                <a:latin typeface="Bookman Old Style" panose="02050604050505020204" pitchFamily="18" charset="0"/>
              </a:rPr>
              <a:t>Не </a:t>
            </a:r>
            <a:r>
              <a:rPr lang="ru-RU" sz="2800" b="1" dirty="0" err="1">
                <a:latin typeface="Bookman Old Style" panose="02050604050505020204" pitchFamily="18" charset="0"/>
              </a:rPr>
              <a:t>вмерла</a:t>
            </a:r>
            <a:r>
              <a:rPr lang="ru-RU" sz="2800" b="1" dirty="0">
                <a:latin typeface="Bookman Old Style" panose="02050604050505020204" pitchFamily="18" charset="0"/>
              </a:rPr>
              <a:t> </a:t>
            </a:r>
            <a:r>
              <a:rPr lang="ru-RU" sz="2800" b="1" dirty="0" err="1">
                <a:latin typeface="Bookman Old Style" panose="02050604050505020204" pitchFamily="18" charset="0"/>
              </a:rPr>
              <a:t>пісня</a:t>
            </a:r>
            <a:r>
              <a:rPr lang="ru-RU" sz="2800" b="1" dirty="0">
                <a:latin typeface="Bookman Old Style" panose="02050604050505020204" pitchFamily="18" charset="0"/>
              </a:rPr>
              <a:t> </a:t>
            </a:r>
            <a:r>
              <a:rPr lang="ru-RU" sz="2800" b="1" dirty="0" err="1">
                <a:latin typeface="Bookman Old Style" panose="02050604050505020204" pitchFamily="18" charset="0"/>
              </a:rPr>
              <a:t>лісова</a:t>
            </a:r>
            <a:r>
              <a:rPr lang="ru-RU" sz="2800" b="1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14000"/>
              </a:lnSpc>
            </a:pPr>
            <a:r>
              <a:rPr lang="ru-RU" sz="2800" b="1" dirty="0" err="1">
                <a:latin typeface="Bookman Old Style" panose="02050604050505020204" pitchFamily="18" charset="0"/>
              </a:rPr>
              <a:t>Безсмертна</a:t>
            </a:r>
            <a:r>
              <a:rPr lang="ru-RU" sz="2800" b="1" dirty="0">
                <a:latin typeface="Bookman Old Style" panose="02050604050505020204" pitchFamily="18" charset="0"/>
              </a:rPr>
              <a:t> Леся </a:t>
            </a:r>
            <a:r>
              <a:rPr lang="ru-RU" sz="2800" b="1" dirty="0" err="1">
                <a:latin typeface="Bookman Old Style" panose="02050604050505020204" pitchFamily="18" charset="0"/>
              </a:rPr>
              <a:t>Українка</a:t>
            </a:r>
            <a:endParaRPr lang="ru-RU" sz="2800" b="1" dirty="0">
              <a:latin typeface="Bookman Old Style" panose="02050604050505020204" pitchFamily="18" charset="0"/>
            </a:endParaRPr>
          </a:p>
          <a:p>
            <a:pPr algn="ctr">
              <a:lnSpc>
                <a:spcPct val="114000"/>
              </a:lnSpc>
            </a:pPr>
            <a:r>
              <a:rPr lang="ru-RU" sz="2800" b="1" dirty="0" err="1">
                <a:latin typeface="Bookman Old Style" panose="02050604050505020204" pitchFamily="18" charset="0"/>
              </a:rPr>
              <a:t>Була</a:t>
            </a:r>
            <a:r>
              <a:rPr lang="ru-RU" sz="2800" b="1" dirty="0">
                <a:latin typeface="Bookman Old Style" panose="02050604050505020204" pitchFamily="18" charset="0"/>
              </a:rPr>
              <a:t> і є </a:t>
            </a:r>
            <a:r>
              <a:rPr lang="ru-RU" sz="2800" b="1" dirty="0" err="1">
                <a:latin typeface="Bookman Old Style" panose="02050604050505020204" pitchFamily="18" charset="0"/>
              </a:rPr>
              <a:t>повік</a:t>
            </a:r>
            <a:r>
              <a:rPr lang="ru-RU" sz="2800" b="1" dirty="0">
                <a:latin typeface="Bookman Old Style" panose="02050604050505020204" pitchFamily="18" charset="0"/>
              </a:rPr>
              <a:t> жива</a:t>
            </a:r>
            <a:r>
              <a:rPr lang="ru-RU" sz="2800" b="1" dirty="0" smtClean="0">
                <a:latin typeface="Bookman Old Style" panose="02050604050505020204" pitchFamily="18" charset="0"/>
              </a:rPr>
              <a:t>!</a:t>
            </a:r>
          </a:p>
          <a:p>
            <a:pPr algn="ctr">
              <a:lnSpc>
                <a:spcPct val="114000"/>
              </a:lnSpc>
            </a:pPr>
            <a:endParaRPr lang="uk-UA" sz="2800" b="1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14000"/>
              </a:lnSpc>
            </a:pPr>
            <a:r>
              <a:rPr lang="uk-UA" sz="2800" b="1" dirty="0" smtClean="0">
                <a:latin typeface="Bookman Old Style" panose="02050604050505020204" pitchFamily="18" charset="0"/>
              </a:rPr>
              <a:t>О. Журлива</a:t>
            </a:r>
            <a:endParaRPr lang="ru-RU" sz="2800" b="1" dirty="0">
              <a:latin typeface="Bookman Old Style" panose="02050604050505020204" pitchFamily="18" charset="0"/>
            </a:endParaRPr>
          </a:p>
          <a:p>
            <a:pPr algn="ctr"/>
            <a:endParaRPr lang="ru-RU" sz="3200" b="1" dirty="0"/>
          </a:p>
        </p:txBody>
      </p:sp>
    </p:spTree>
    <p:extLst>
      <p:ext uri="{BB962C8B-B14F-4D97-AF65-F5344CB8AC3E}">
        <p14:creationId xmlns="" xmlns:p14="http://schemas.microsoft.com/office/powerpoint/2010/main" val="27218727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778098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uk-UA" sz="36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Літературна вікторина</a:t>
            </a:r>
            <a:r>
              <a:rPr lang="uk-UA" sz="36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uk-UA" sz="4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«</a:t>
            </a:r>
            <a:r>
              <a:rPr lang="ru-RU" sz="4000" b="1" i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Співачка</a:t>
            </a:r>
            <a:r>
              <a:rPr lang="ru-RU" sz="40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4000" b="1" i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досвітніх</a:t>
            </a:r>
            <a:r>
              <a:rPr lang="ru-RU" sz="40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4000" b="1" i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вогнів</a:t>
            </a:r>
            <a:r>
              <a:rPr lang="uk-UA" sz="4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»</a:t>
            </a:r>
            <a:endParaRPr lang="ru-RU" sz="48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052736"/>
            <a:ext cx="7344816" cy="4984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1.Укажіть </a:t>
            </a:r>
            <a:r>
              <a:rPr lang="ru-RU" sz="2000" b="1" dirty="0" err="1">
                <a:cs typeface="Times New Roman" panose="02020603050405020304" pitchFamily="18" charset="0"/>
              </a:rPr>
              <a:t>справжнє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ім’я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Лесі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Українки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2. Коли </a:t>
            </a:r>
            <a:r>
              <a:rPr lang="ru-RU" sz="2000" b="1" dirty="0" err="1">
                <a:cs typeface="Times New Roman" panose="02020603050405020304" pitchFamily="18" charset="0"/>
              </a:rPr>
              <a:t>народилася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поетеса</a:t>
            </a:r>
            <a:r>
              <a:rPr lang="ru-RU" sz="2000" b="1" dirty="0">
                <a:cs typeface="Times New Roman" panose="02020603050405020304" pitchFamily="18" charset="0"/>
              </a:rPr>
              <a:t>?  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3. Ким </a:t>
            </a:r>
            <a:r>
              <a:rPr lang="ru-RU" sz="2000" b="1" dirty="0" err="1">
                <a:cs typeface="Times New Roman" panose="02020603050405020304" pitchFamily="18" charset="0"/>
              </a:rPr>
              <a:t>працював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батько</a:t>
            </a:r>
            <a:r>
              <a:rPr lang="ru-RU" sz="2000" b="1" dirty="0"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cs typeface="Times New Roman" panose="02020603050405020304" pitchFamily="18" charset="0"/>
              </a:rPr>
              <a:t>Лариси</a:t>
            </a:r>
            <a:r>
              <a:rPr lang="ru-RU" sz="2000" b="1" dirty="0"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cs typeface="Times New Roman" panose="02020603050405020304" pitchFamily="18" charset="0"/>
              </a:rPr>
              <a:t>Петрівни</a:t>
            </a:r>
            <a:r>
              <a:rPr lang="ru-RU" sz="2000" b="1" dirty="0"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4. </a:t>
            </a:r>
            <a:r>
              <a:rPr lang="ru-RU" sz="2000" b="1" dirty="0" err="1">
                <a:cs typeface="Times New Roman" panose="02020603050405020304" pitchFamily="18" charset="0"/>
              </a:rPr>
              <a:t>Назвіть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творчий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псевдонім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матері</a:t>
            </a:r>
            <a:r>
              <a:rPr lang="ru-RU" sz="2000" b="1" dirty="0"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cs typeface="Times New Roman" panose="02020603050405020304" pitchFamily="18" charset="0"/>
              </a:rPr>
              <a:t>Лесі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Українки</a:t>
            </a:r>
            <a:r>
              <a:rPr lang="ru-RU" sz="2000" b="1" dirty="0"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5. </a:t>
            </a:r>
            <a:r>
              <a:rPr lang="ru-RU" sz="2000" b="1" dirty="0" err="1">
                <a:cs typeface="Times New Roman" panose="02020603050405020304" pitchFamily="18" charset="0"/>
              </a:rPr>
              <a:t>Скільки</a:t>
            </a:r>
            <a:r>
              <a:rPr lang="ru-RU" sz="2000" b="1" dirty="0"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cs typeface="Times New Roman" panose="02020603050405020304" pitchFamily="18" charset="0"/>
              </a:rPr>
              <a:t>дітей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було</a:t>
            </a:r>
            <a:r>
              <a:rPr lang="ru-RU" sz="2000" b="1" dirty="0">
                <a:cs typeface="Times New Roman" panose="02020603050405020304" pitchFamily="18" charset="0"/>
              </a:rPr>
              <a:t> в </a:t>
            </a:r>
            <a:r>
              <a:rPr lang="ru-RU" sz="2000" b="1" dirty="0" err="1" smtClean="0">
                <a:cs typeface="Times New Roman" panose="02020603050405020304" pitchFamily="18" charset="0"/>
              </a:rPr>
              <a:t>родині</a:t>
            </a:r>
            <a:r>
              <a:rPr lang="ru-RU" sz="2000" b="1" dirty="0" smtClean="0">
                <a:cs typeface="Times New Roman" panose="02020603050405020304" pitchFamily="18" charset="0"/>
              </a:rPr>
              <a:t>? </a:t>
            </a:r>
            <a:endParaRPr lang="ru-RU" sz="2000" b="1" dirty="0"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6. Яке  правило </a:t>
            </a:r>
            <a:r>
              <a:rPr lang="ru-RU" sz="2000" b="1" dirty="0" err="1">
                <a:cs typeface="Times New Roman" panose="02020603050405020304" pitchFamily="18" charset="0"/>
              </a:rPr>
              <a:t>засвоїла</a:t>
            </a:r>
            <a:r>
              <a:rPr lang="ru-RU" sz="2000" b="1" dirty="0">
                <a:cs typeface="Times New Roman" panose="02020603050405020304" pitchFamily="18" charset="0"/>
              </a:rPr>
              <a:t> Леся в </a:t>
            </a:r>
            <a:r>
              <a:rPr lang="ru-RU" sz="2000" b="1" dirty="0" err="1">
                <a:cs typeface="Times New Roman" panose="02020603050405020304" pitchFamily="18" charset="0"/>
              </a:rPr>
              <a:t>дитинстві</a:t>
            </a:r>
            <a:r>
              <a:rPr lang="ru-RU" sz="2000" b="1" dirty="0">
                <a:cs typeface="Times New Roman" panose="02020603050405020304" pitchFamily="18" charset="0"/>
              </a:rPr>
              <a:t>  та </a:t>
            </a:r>
            <a:r>
              <a:rPr lang="ru-RU" sz="2000" b="1" dirty="0" err="1">
                <a:cs typeface="Times New Roman" panose="02020603050405020304" pitchFamily="18" charset="0"/>
              </a:rPr>
              <a:t>користувалася</a:t>
            </a:r>
            <a:r>
              <a:rPr lang="ru-RU" sz="2000" b="1" dirty="0">
                <a:cs typeface="Times New Roman" panose="02020603050405020304" pitchFamily="18" charset="0"/>
              </a:rPr>
              <a:t> ним усе </a:t>
            </a:r>
            <a:r>
              <a:rPr lang="ru-RU" sz="2000" b="1" dirty="0" err="1">
                <a:cs typeface="Times New Roman" panose="02020603050405020304" pitchFamily="18" charset="0"/>
              </a:rPr>
              <a:t>життя</a:t>
            </a:r>
            <a:r>
              <a:rPr lang="ru-RU" sz="2000" b="1" dirty="0"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7.Чи ходила  </a:t>
            </a:r>
            <a:r>
              <a:rPr lang="ru-RU" sz="2000" b="1" dirty="0" err="1">
                <a:cs typeface="Times New Roman" panose="02020603050405020304" pitchFamily="18" charset="0"/>
              </a:rPr>
              <a:t>майбутня</a:t>
            </a:r>
            <a:r>
              <a:rPr lang="ru-RU" sz="2000" b="1" dirty="0"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cs typeface="Times New Roman" panose="02020603050405020304" pitchFamily="18" charset="0"/>
              </a:rPr>
              <a:t>письменниця</a:t>
            </a:r>
            <a:r>
              <a:rPr lang="ru-RU" sz="2000" b="1" dirty="0">
                <a:cs typeface="Times New Roman" panose="02020603050405020304" pitchFamily="18" charset="0"/>
              </a:rPr>
              <a:t>  до </a:t>
            </a:r>
            <a:r>
              <a:rPr lang="ru-RU" sz="2000" b="1" dirty="0" err="1">
                <a:cs typeface="Times New Roman" panose="02020603050405020304" pitchFamily="18" charset="0"/>
              </a:rPr>
              <a:t>школи</a:t>
            </a:r>
            <a:r>
              <a:rPr lang="ru-RU" sz="2000" b="1" dirty="0"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8. З  </a:t>
            </a:r>
            <a:r>
              <a:rPr lang="ru-RU" sz="2000" b="1" dirty="0" err="1">
                <a:cs typeface="Times New Roman" panose="02020603050405020304" pitchFamily="18" charset="0"/>
              </a:rPr>
              <a:t>якого</a:t>
            </a:r>
            <a:r>
              <a:rPr lang="ru-RU" sz="2000" b="1" dirty="0">
                <a:cs typeface="Times New Roman" panose="02020603050405020304" pitchFamily="18" charset="0"/>
              </a:rPr>
              <a:t>  предмета  Леся  написала  </a:t>
            </a:r>
            <a:r>
              <a:rPr lang="ru-RU" sz="2000" b="1" dirty="0" err="1">
                <a:cs typeface="Times New Roman" panose="02020603050405020304" pitchFamily="18" charset="0"/>
              </a:rPr>
              <a:t>підручник</a:t>
            </a:r>
            <a:r>
              <a:rPr lang="ru-RU" sz="2000" b="1" dirty="0">
                <a:cs typeface="Times New Roman" panose="02020603050405020304" pitchFamily="18" charset="0"/>
              </a:rPr>
              <a:t>  для </a:t>
            </a:r>
            <a:r>
              <a:rPr lang="ru-RU" sz="2000" b="1" dirty="0" err="1">
                <a:cs typeface="Times New Roman" panose="02020603050405020304" pitchFamily="18" charset="0"/>
              </a:rPr>
              <a:t>молодшої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сестри</a:t>
            </a:r>
            <a:r>
              <a:rPr lang="ru-RU" sz="2000" b="1" dirty="0"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9. Яку  </a:t>
            </a:r>
            <a:r>
              <a:rPr lang="ru-RU" sz="2000" b="1" dirty="0" err="1">
                <a:cs typeface="Times New Roman" panose="02020603050405020304" pitchFamily="18" charset="0"/>
              </a:rPr>
              <a:t>назву</a:t>
            </a:r>
            <a:r>
              <a:rPr lang="ru-RU" sz="2000" b="1" dirty="0">
                <a:cs typeface="Times New Roman" panose="02020603050405020304" pitchFamily="18" charset="0"/>
              </a:rPr>
              <a:t> мала  перша  </a:t>
            </a:r>
            <a:r>
              <a:rPr lang="ru-RU" sz="2000" b="1" dirty="0" err="1">
                <a:cs typeface="Times New Roman" panose="02020603050405020304" pitchFamily="18" charset="0"/>
              </a:rPr>
              <a:t>збірка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Лесі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Українки</a:t>
            </a:r>
            <a:r>
              <a:rPr lang="ru-RU" sz="2000" b="1" dirty="0"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10. Коли  померла  </a:t>
            </a:r>
            <a:r>
              <a:rPr lang="ru-RU" sz="2000" b="1" dirty="0" err="1">
                <a:cs typeface="Times New Roman" panose="02020603050405020304" pitchFamily="18" charset="0"/>
              </a:rPr>
              <a:t>поетеса</a:t>
            </a:r>
            <a:r>
              <a:rPr lang="ru-RU" sz="2000" b="1" dirty="0">
                <a:cs typeface="Times New Roman" panose="02020603050405020304" pitchFamily="18" charset="0"/>
              </a:rPr>
              <a:t> ?  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11. Де  померла  Лариса  </a:t>
            </a:r>
            <a:r>
              <a:rPr lang="ru-RU" sz="2000" b="1" dirty="0" err="1">
                <a:cs typeface="Times New Roman" panose="02020603050405020304" pitchFamily="18" charset="0"/>
              </a:rPr>
              <a:t>Петрівна</a:t>
            </a:r>
            <a:r>
              <a:rPr lang="ru-RU" sz="2000" b="1" dirty="0">
                <a:cs typeface="Times New Roman" panose="02020603050405020304" pitchFamily="18" charset="0"/>
              </a:rPr>
              <a:t>?  </a:t>
            </a:r>
          </a:p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12. </a:t>
            </a:r>
            <a:r>
              <a:rPr lang="ru-RU" sz="2000" b="1" dirty="0" err="1">
                <a:cs typeface="Times New Roman" panose="02020603050405020304" pitchFamily="18" charset="0"/>
              </a:rPr>
              <a:t>Які</a:t>
            </a:r>
            <a:r>
              <a:rPr lang="ru-RU" sz="2000" b="1" dirty="0">
                <a:cs typeface="Times New Roman" panose="02020603050405020304" pitchFamily="18" charset="0"/>
              </a:rPr>
              <a:t>  твори </a:t>
            </a:r>
            <a:r>
              <a:rPr lang="ru-RU" sz="2000" b="1" dirty="0" err="1">
                <a:cs typeface="Times New Roman" panose="02020603050405020304" pitchFamily="18" charset="0"/>
              </a:rPr>
              <a:t>Лесі</a:t>
            </a:r>
            <a:r>
              <a:rPr lang="ru-RU" sz="2000" b="1" dirty="0"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cs typeface="Times New Roman" panose="02020603050405020304" pitchFamily="18" charset="0"/>
              </a:rPr>
              <a:t>Українки</a:t>
            </a:r>
            <a:r>
              <a:rPr lang="ru-RU" sz="2000" b="1" dirty="0"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cs typeface="Times New Roman" panose="02020603050405020304" pitchFamily="18" charset="0"/>
              </a:rPr>
              <a:t>ви</a:t>
            </a:r>
            <a:r>
              <a:rPr lang="ru-RU" sz="2000" b="1" dirty="0"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cs typeface="Times New Roman" panose="02020603050405020304" pitchFamily="18" charset="0"/>
              </a:rPr>
              <a:t>вже</a:t>
            </a:r>
            <a:r>
              <a:rPr lang="ru-RU" sz="2000" b="1" dirty="0">
                <a:cs typeface="Times New Roman" panose="02020603050405020304" pitchFamily="18" charset="0"/>
              </a:rPr>
              <a:t>  </a:t>
            </a:r>
            <a:r>
              <a:rPr lang="ru-RU" sz="2000" b="1" dirty="0" err="1">
                <a:cs typeface="Times New Roman" panose="02020603050405020304" pitchFamily="18" charset="0"/>
              </a:rPr>
              <a:t>вчили</a:t>
            </a:r>
            <a:r>
              <a:rPr lang="ru-RU" sz="2000" b="1" dirty="0"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15776629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778098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uk-UA" sz="36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Літературна вікторина</a:t>
            </a:r>
            <a:r>
              <a:rPr lang="uk-UA" sz="36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uk-UA" sz="4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«</a:t>
            </a:r>
            <a:r>
              <a:rPr lang="ru-RU" sz="4000" b="1" i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Співачка</a:t>
            </a:r>
            <a:r>
              <a:rPr lang="ru-RU" sz="40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4000" b="1" i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досвітніх</a:t>
            </a:r>
            <a:r>
              <a:rPr lang="ru-RU" sz="40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4000" b="1" i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вогнів</a:t>
            </a:r>
            <a:r>
              <a:rPr lang="uk-UA" sz="4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»</a:t>
            </a:r>
            <a:endParaRPr lang="ru-RU" sz="48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31640" y="1484784"/>
            <a:ext cx="6480720" cy="428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000" b="1" dirty="0"/>
              <a:t>1. Лариса </a:t>
            </a:r>
            <a:r>
              <a:rPr lang="ru-RU" sz="2000" b="1" dirty="0" err="1"/>
              <a:t>Петрівна</a:t>
            </a:r>
            <a:r>
              <a:rPr lang="ru-RU" sz="2000" b="1" dirty="0"/>
              <a:t> Косач</a:t>
            </a:r>
          </a:p>
          <a:p>
            <a:pPr>
              <a:lnSpc>
                <a:spcPct val="114000"/>
              </a:lnSpc>
            </a:pPr>
            <a:r>
              <a:rPr lang="ru-RU" sz="2000" b="1" dirty="0"/>
              <a:t>2. 25 лютого 1871 року</a:t>
            </a:r>
          </a:p>
          <a:p>
            <a:pPr>
              <a:lnSpc>
                <a:spcPct val="114000"/>
              </a:lnSpc>
            </a:pPr>
            <a:r>
              <a:rPr lang="ru-RU" sz="2000" b="1" dirty="0"/>
              <a:t>3. юристом</a:t>
            </a:r>
          </a:p>
          <a:p>
            <a:pPr>
              <a:lnSpc>
                <a:spcPct val="114000"/>
              </a:lnSpc>
            </a:pPr>
            <a:r>
              <a:rPr lang="ru-RU" sz="2000" b="1" dirty="0"/>
              <a:t>4. </a:t>
            </a:r>
            <a:r>
              <a:rPr lang="ru-RU" sz="2000" b="1" dirty="0" err="1"/>
              <a:t>Олена</a:t>
            </a:r>
            <a:r>
              <a:rPr lang="ru-RU" sz="2000" b="1" dirty="0"/>
              <a:t> </a:t>
            </a:r>
            <a:r>
              <a:rPr lang="ru-RU" sz="2000" b="1" dirty="0" err="1"/>
              <a:t>Пчілка</a:t>
            </a:r>
            <a:endParaRPr lang="ru-RU" sz="2000" b="1" dirty="0"/>
          </a:p>
          <a:p>
            <a:pPr>
              <a:lnSpc>
                <a:spcPct val="114000"/>
              </a:lnSpc>
            </a:pPr>
            <a:r>
              <a:rPr lang="ru-RU" sz="2000" b="1" dirty="0"/>
              <a:t>5. шестеро</a:t>
            </a:r>
          </a:p>
          <a:p>
            <a:pPr>
              <a:lnSpc>
                <a:spcPct val="114000"/>
              </a:lnSpc>
            </a:pPr>
            <a:r>
              <a:rPr lang="ru-RU" sz="2000" b="1" dirty="0"/>
              <a:t>6. «</a:t>
            </a:r>
            <a:r>
              <a:rPr lang="ru-RU" sz="2000" b="1" dirty="0" err="1"/>
              <a:t>щоб</a:t>
            </a:r>
            <a:r>
              <a:rPr lang="ru-RU" sz="2000" b="1" dirty="0"/>
              <a:t> не плакать, я </a:t>
            </a:r>
            <a:r>
              <a:rPr lang="ru-RU" sz="2000" b="1" dirty="0" err="1"/>
              <a:t>сміялася</a:t>
            </a:r>
            <a:r>
              <a:rPr lang="ru-RU" sz="2000" b="1" dirty="0"/>
              <a:t>..»</a:t>
            </a:r>
          </a:p>
          <a:p>
            <a:pPr>
              <a:lnSpc>
                <a:spcPct val="114000"/>
              </a:lnSpc>
            </a:pPr>
            <a:r>
              <a:rPr lang="ru-RU" sz="2000" b="1" dirty="0"/>
              <a:t>7. </a:t>
            </a:r>
            <a:r>
              <a:rPr lang="ru-RU" sz="2000" b="1" dirty="0" err="1"/>
              <a:t>ні</a:t>
            </a:r>
            <a:endParaRPr lang="ru-RU" sz="2000" b="1" dirty="0"/>
          </a:p>
          <a:p>
            <a:pPr>
              <a:lnSpc>
                <a:spcPct val="114000"/>
              </a:lnSpc>
            </a:pPr>
            <a:r>
              <a:rPr lang="ru-RU" sz="2000" b="1" dirty="0"/>
              <a:t>8.з </a:t>
            </a:r>
            <a:r>
              <a:rPr lang="ru-RU" sz="2000" b="1" dirty="0" err="1"/>
              <a:t>історії</a:t>
            </a:r>
            <a:endParaRPr lang="ru-RU" sz="2000" b="1" dirty="0"/>
          </a:p>
          <a:p>
            <a:pPr>
              <a:lnSpc>
                <a:spcPct val="114000"/>
              </a:lnSpc>
            </a:pPr>
            <a:r>
              <a:rPr lang="ru-RU" sz="2000" b="1" dirty="0"/>
              <a:t>9. «На </a:t>
            </a:r>
            <a:r>
              <a:rPr lang="ru-RU" sz="2000" b="1" dirty="0" err="1"/>
              <a:t>крилах</a:t>
            </a:r>
            <a:r>
              <a:rPr lang="ru-RU" sz="2000" b="1" dirty="0"/>
              <a:t>  </a:t>
            </a:r>
            <a:r>
              <a:rPr lang="ru-RU" sz="2000" b="1" dirty="0" err="1"/>
              <a:t>пісень</a:t>
            </a:r>
            <a:r>
              <a:rPr lang="ru-RU" sz="2000" b="1" dirty="0"/>
              <a:t>»</a:t>
            </a:r>
          </a:p>
          <a:p>
            <a:pPr>
              <a:lnSpc>
                <a:spcPct val="114000"/>
              </a:lnSpc>
            </a:pPr>
            <a:r>
              <a:rPr lang="ru-RU" sz="2000" b="1" dirty="0"/>
              <a:t>10. 1913 </a:t>
            </a:r>
            <a:r>
              <a:rPr lang="ru-RU" sz="2000" b="1" dirty="0" err="1"/>
              <a:t>рік</a:t>
            </a:r>
            <a:r>
              <a:rPr lang="ru-RU" sz="2000" b="1" dirty="0"/>
              <a:t>, 19 </a:t>
            </a:r>
            <a:r>
              <a:rPr lang="ru-RU" sz="2000" b="1" dirty="0" err="1"/>
              <a:t>липня</a:t>
            </a:r>
            <a:endParaRPr lang="ru-RU" sz="2000" b="1" dirty="0"/>
          </a:p>
          <a:p>
            <a:pPr>
              <a:lnSpc>
                <a:spcPct val="114000"/>
              </a:lnSpc>
            </a:pPr>
            <a:r>
              <a:rPr lang="ru-RU" sz="2000" b="1" dirty="0"/>
              <a:t>11. у </a:t>
            </a:r>
            <a:r>
              <a:rPr lang="ru-RU" sz="2000" b="1" dirty="0" err="1"/>
              <a:t>Грузії</a:t>
            </a:r>
            <a:r>
              <a:rPr lang="ru-RU" sz="2000" b="1" dirty="0"/>
              <a:t>, м. </a:t>
            </a:r>
            <a:r>
              <a:rPr lang="ru-RU" sz="2000" b="1" dirty="0" err="1"/>
              <a:t>Сурамі</a:t>
            </a:r>
            <a:endParaRPr lang="ru-RU" sz="2000" b="1" dirty="0"/>
          </a:p>
          <a:p>
            <a:pPr>
              <a:lnSpc>
                <a:spcPct val="114000"/>
              </a:lnSpc>
            </a:pPr>
            <a:r>
              <a:rPr lang="ru-RU" sz="2000" b="1" dirty="0"/>
              <a:t>12. «</a:t>
            </a:r>
            <a:r>
              <a:rPr lang="ru-RU" sz="2000" b="1" dirty="0" err="1"/>
              <a:t>Давня</a:t>
            </a:r>
            <a:r>
              <a:rPr lang="ru-RU" sz="2000" b="1" dirty="0"/>
              <a:t> весна», «</a:t>
            </a:r>
            <a:r>
              <a:rPr lang="ru-RU" sz="2000" b="1" dirty="0" err="1"/>
              <a:t>Хотіла</a:t>
            </a:r>
            <a:r>
              <a:rPr lang="ru-RU" sz="2000" b="1" dirty="0"/>
              <a:t> б я </a:t>
            </a:r>
            <a:r>
              <a:rPr lang="ru-RU" sz="2000" b="1" dirty="0" err="1"/>
              <a:t>піснею</a:t>
            </a:r>
            <a:r>
              <a:rPr lang="ru-RU" sz="2000" b="1" dirty="0"/>
              <a:t> стати…»</a:t>
            </a:r>
          </a:p>
        </p:txBody>
      </p:sp>
    </p:spTree>
    <p:extLst>
      <p:ext uri="{BB962C8B-B14F-4D97-AF65-F5344CB8AC3E}">
        <p14:creationId xmlns="" xmlns:p14="http://schemas.microsoft.com/office/powerpoint/2010/main" val="1329833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971600" y="332656"/>
            <a:ext cx="72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i="1" dirty="0" err="1" smtClean="0"/>
              <a:t>Ідея</a:t>
            </a:r>
            <a:r>
              <a:rPr lang="ru-RU" sz="2400" i="1" dirty="0" smtClean="0"/>
              <a:t>  </a:t>
            </a:r>
            <a:r>
              <a:rPr lang="ru-RU" sz="2400" i="1" dirty="0" err="1"/>
              <a:t>вільної</a:t>
            </a:r>
            <a:r>
              <a:rPr lang="ru-RU" sz="2400" i="1" dirty="0"/>
              <a:t>  </a:t>
            </a:r>
            <a:r>
              <a:rPr lang="ru-RU" sz="2400" i="1" dirty="0" err="1"/>
              <a:t>творчості</a:t>
            </a:r>
            <a:r>
              <a:rPr lang="ru-RU" sz="2400" i="1" dirty="0"/>
              <a:t> , </a:t>
            </a:r>
            <a:r>
              <a:rPr lang="ru-RU" sz="2400" i="1" dirty="0" err="1"/>
              <a:t>вільнолюбства</a:t>
            </a:r>
            <a:r>
              <a:rPr lang="ru-RU" sz="2400" i="1" dirty="0"/>
              <a:t> </a:t>
            </a:r>
            <a:r>
              <a:rPr lang="ru-RU" sz="2400" i="1" dirty="0" err="1"/>
              <a:t>людини</a:t>
            </a:r>
            <a:r>
              <a:rPr lang="ru-RU" sz="2400" i="1" dirty="0"/>
              <a:t>. </a:t>
            </a:r>
            <a:r>
              <a:rPr lang="ru-RU" sz="2400" i="1" dirty="0" err="1"/>
              <a:t>Проблеми</a:t>
            </a:r>
            <a:r>
              <a:rPr lang="ru-RU" sz="2400" i="1" dirty="0"/>
              <a:t> і </a:t>
            </a:r>
            <a:r>
              <a:rPr lang="ru-RU" sz="2400" i="1" dirty="0" err="1"/>
              <a:t>мотиви</a:t>
            </a:r>
            <a:r>
              <a:rPr lang="ru-RU" sz="2400" i="1" dirty="0"/>
              <a:t> : роль </a:t>
            </a:r>
            <a:r>
              <a:rPr lang="ru-RU" sz="2400" i="1" dirty="0" err="1"/>
              <a:t>митця</a:t>
            </a:r>
            <a:r>
              <a:rPr lang="ru-RU" sz="2400" i="1" dirty="0"/>
              <a:t>  в </a:t>
            </a:r>
            <a:r>
              <a:rPr lang="ru-RU" sz="2400" i="1" dirty="0" err="1"/>
              <a:t>суспільстві</a:t>
            </a:r>
            <a:r>
              <a:rPr lang="ru-RU" sz="2400" i="1" dirty="0"/>
              <a:t>, </a:t>
            </a:r>
            <a:r>
              <a:rPr lang="ru-RU" sz="2400" i="1" dirty="0" err="1"/>
              <a:t>служіння</a:t>
            </a:r>
            <a:r>
              <a:rPr lang="ru-RU" sz="2400" i="1" dirty="0"/>
              <a:t> </a:t>
            </a:r>
            <a:r>
              <a:rPr lang="ru-RU" sz="2400" i="1" dirty="0" err="1"/>
              <a:t>музі</a:t>
            </a:r>
            <a:r>
              <a:rPr lang="ru-RU" sz="2400" i="1" dirty="0"/>
              <a:t> й </a:t>
            </a:r>
            <a:r>
              <a:rPr lang="ru-RU" sz="2400" i="1" dirty="0" err="1"/>
              <a:t>народові</a:t>
            </a:r>
            <a:r>
              <a:rPr lang="ru-RU" sz="2400" i="1" dirty="0"/>
              <a:t>, суть </a:t>
            </a:r>
            <a:r>
              <a:rPr lang="ru-RU" sz="2400" i="1" dirty="0" err="1"/>
              <a:t>людського</a:t>
            </a:r>
            <a:r>
              <a:rPr lang="ru-RU" sz="2400" i="1" dirty="0"/>
              <a:t> </a:t>
            </a:r>
            <a:r>
              <a:rPr lang="ru-RU" sz="2400" i="1" dirty="0" err="1"/>
              <a:t>щастя</a:t>
            </a:r>
            <a:r>
              <a:rPr lang="ru-RU" sz="2400" i="1" dirty="0"/>
              <a:t>, </a:t>
            </a:r>
            <a:r>
              <a:rPr lang="ru-RU" sz="2400" i="1" dirty="0" err="1"/>
              <a:t>вдячності</a:t>
            </a:r>
            <a:r>
              <a:rPr lang="ru-RU" sz="2400" i="1" dirty="0"/>
              <a:t>  за </a:t>
            </a:r>
            <a:r>
              <a:rPr lang="ru-RU" sz="2400" i="1" dirty="0" err="1"/>
              <a:t>поемою</a:t>
            </a:r>
            <a:r>
              <a:rPr lang="ru-RU" sz="2400" i="1" dirty="0"/>
              <a:t> «</a:t>
            </a:r>
            <a:r>
              <a:rPr lang="ru-RU" sz="2400" i="1" dirty="0" err="1"/>
              <a:t>Давня</a:t>
            </a:r>
            <a:r>
              <a:rPr lang="ru-RU" sz="2400" i="1" dirty="0"/>
              <a:t>  </a:t>
            </a:r>
            <a:r>
              <a:rPr lang="ru-RU" sz="2400" i="1" dirty="0" err="1"/>
              <a:t>казка</a:t>
            </a:r>
            <a:r>
              <a:rPr lang="ru-RU" sz="2400" i="1" dirty="0" smtClean="0"/>
              <a:t>».</a:t>
            </a:r>
          </a:p>
          <a:p>
            <a:pPr algn="ctr">
              <a:lnSpc>
                <a:spcPct val="120000"/>
              </a:lnSpc>
            </a:pPr>
            <a:endParaRPr lang="ru-RU" sz="2400" i="1" dirty="0"/>
          </a:p>
          <a:p>
            <a:pPr algn="r">
              <a:lnSpc>
                <a:spcPct val="120000"/>
              </a:lnSpc>
            </a:pPr>
            <a:r>
              <a:rPr lang="ru-RU" sz="2400" i="1" dirty="0"/>
              <a:t>Не поет, у кого думки</a:t>
            </a:r>
          </a:p>
          <a:p>
            <a:pPr algn="r">
              <a:lnSpc>
                <a:spcPct val="120000"/>
              </a:lnSpc>
            </a:pPr>
            <a:r>
              <a:rPr lang="ru-RU" sz="2400" i="1" dirty="0"/>
              <a:t>Не </a:t>
            </a:r>
            <a:r>
              <a:rPr lang="ru-RU" sz="2400" i="1" dirty="0" err="1"/>
              <a:t>літають</a:t>
            </a:r>
            <a:r>
              <a:rPr lang="ru-RU" sz="2400" i="1" dirty="0"/>
              <a:t> </a:t>
            </a:r>
            <a:r>
              <a:rPr lang="ru-RU" sz="2400" i="1" dirty="0" err="1"/>
              <a:t>вільно</a:t>
            </a:r>
            <a:r>
              <a:rPr lang="ru-RU" sz="2400" i="1" dirty="0"/>
              <a:t> в </a:t>
            </a:r>
            <a:r>
              <a:rPr lang="ru-RU" sz="2400" i="1" dirty="0" err="1"/>
              <a:t>світі</a:t>
            </a:r>
            <a:r>
              <a:rPr lang="ru-RU" sz="2400" i="1" dirty="0"/>
              <a:t>,</a:t>
            </a:r>
          </a:p>
          <a:p>
            <a:pPr algn="r">
              <a:lnSpc>
                <a:spcPct val="120000"/>
              </a:lnSpc>
            </a:pPr>
            <a:r>
              <a:rPr lang="ru-RU" sz="2400" i="1" dirty="0"/>
              <a:t>А заплутались </a:t>
            </a:r>
            <a:r>
              <a:rPr lang="ru-RU" sz="2400" i="1" dirty="0" err="1"/>
              <a:t>навіки</a:t>
            </a:r>
            <a:endParaRPr lang="ru-RU" sz="2400" i="1" dirty="0"/>
          </a:p>
          <a:p>
            <a:pPr algn="r">
              <a:lnSpc>
                <a:spcPct val="120000"/>
              </a:lnSpc>
            </a:pPr>
            <a:r>
              <a:rPr lang="ru-RU" sz="2400" i="1" dirty="0"/>
              <a:t>В </a:t>
            </a:r>
            <a:r>
              <a:rPr lang="ru-RU" sz="2400" i="1" dirty="0" err="1"/>
              <a:t>золотії</a:t>
            </a:r>
            <a:r>
              <a:rPr lang="ru-RU" sz="2400" i="1" dirty="0"/>
              <a:t> </a:t>
            </a:r>
            <a:r>
              <a:rPr lang="ru-RU" sz="2400" i="1" dirty="0" err="1"/>
              <a:t>тонкі</a:t>
            </a:r>
            <a:r>
              <a:rPr lang="ru-RU" sz="2400" i="1" dirty="0"/>
              <a:t> </a:t>
            </a:r>
            <a:r>
              <a:rPr lang="ru-RU" sz="2400" i="1" dirty="0" err="1"/>
              <a:t>сіті</a:t>
            </a:r>
            <a:r>
              <a:rPr lang="ru-RU" sz="2400" i="1" dirty="0"/>
              <a:t>.</a:t>
            </a:r>
          </a:p>
          <a:p>
            <a:pPr algn="r">
              <a:lnSpc>
                <a:spcPct val="120000"/>
              </a:lnSpc>
            </a:pPr>
            <a:r>
              <a:rPr lang="ru-RU" sz="2400" i="1" dirty="0"/>
              <a:t>Леся </a:t>
            </a:r>
            <a:r>
              <a:rPr lang="ru-RU" sz="2400" i="1" dirty="0" err="1"/>
              <a:t>Українка</a:t>
            </a:r>
            <a:r>
              <a:rPr lang="ru-RU" sz="2400" i="1" dirty="0"/>
              <a:t> «</a:t>
            </a:r>
            <a:r>
              <a:rPr lang="ru-RU" sz="2400" i="1" dirty="0" err="1"/>
              <a:t>Давня</a:t>
            </a:r>
            <a:r>
              <a:rPr lang="ru-RU" sz="2400" i="1" dirty="0"/>
              <a:t> </a:t>
            </a:r>
            <a:r>
              <a:rPr lang="ru-RU" sz="2400" i="1" dirty="0" err="1"/>
              <a:t>казка</a:t>
            </a:r>
            <a:r>
              <a:rPr lang="ru-RU" sz="2400" i="1" dirty="0"/>
              <a:t>»</a:t>
            </a:r>
          </a:p>
        </p:txBody>
      </p:sp>
    </p:spTree>
    <p:extLst>
      <p:ext uri="{BB962C8B-B14F-4D97-AF65-F5344CB8AC3E}">
        <p14:creationId xmlns="" xmlns:p14="http://schemas.microsoft.com/office/powerpoint/2010/main" val="20376989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200800" cy="496855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1640" y="303039"/>
            <a:ext cx="6624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Леся  у  </a:t>
            </a:r>
            <a:r>
              <a:rPr lang="ru-RU" sz="2400" b="1" dirty="0" err="1"/>
              <a:t>колі</a:t>
            </a:r>
            <a:r>
              <a:rPr lang="ru-RU" sz="2400" b="1" dirty="0"/>
              <a:t>  «</a:t>
            </a:r>
            <a:r>
              <a:rPr lang="ru-RU" sz="2400" b="1" dirty="0" err="1"/>
              <a:t>Плеяди</a:t>
            </a:r>
            <a:r>
              <a:rPr lang="ru-RU" sz="2400" b="1" dirty="0"/>
              <a:t>»  ( </a:t>
            </a:r>
            <a:r>
              <a:rPr lang="ru-RU" sz="2400" b="1" dirty="0" err="1"/>
              <a:t>під</a:t>
            </a:r>
            <a:r>
              <a:rPr lang="ru-RU" sz="2400" b="1" dirty="0"/>
              <a:t> </a:t>
            </a:r>
            <a:r>
              <a:rPr lang="ru-RU" sz="2400" b="1" dirty="0" smtClean="0"/>
              <a:t>час </a:t>
            </a:r>
            <a:r>
              <a:rPr lang="ru-RU" sz="2400" b="1" dirty="0" err="1" smtClean="0"/>
              <a:t>читання</a:t>
            </a:r>
            <a:r>
              <a:rPr lang="ru-RU" sz="2400" b="1" dirty="0" smtClean="0"/>
              <a:t> </a:t>
            </a:r>
            <a:r>
              <a:rPr lang="ru-RU" sz="2400" b="1" dirty="0"/>
              <a:t>тексту)</a:t>
            </a:r>
          </a:p>
        </p:txBody>
      </p:sp>
    </p:spTree>
    <p:extLst>
      <p:ext uri="{BB962C8B-B14F-4D97-AF65-F5344CB8AC3E}">
        <p14:creationId xmlns="" xmlns:p14="http://schemas.microsoft.com/office/powerpoint/2010/main" val="293694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899592" y="283295"/>
            <a:ext cx="82809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Літературний </a:t>
            </a:r>
            <a:r>
              <a:rPr lang="ru-RU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паспорт </a:t>
            </a:r>
            <a:r>
              <a:rPr lang="ru-RU" sz="4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твору</a:t>
            </a:r>
            <a:r>
              <a:rPr lang="uk-UA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1341923"/>
            <a:ext cx="71287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Давня</a:t>
            </a:r>
            <a:r>
              <a:rPr lang="ru-RU" sz="3600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казка</a:t>
            </a:r>
            <a:r>
              <a:rPr lang="ru-RU" sz="3600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>
              <a:lnSpc>
                <a:spcPct val="150000"/>
              </a:lnSpc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– </a:t>
            </a:r>
            <a:r>
              <a:rPr lang="ru-RU" sz="36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Леся </a:t>
            </a:r>
            <a:r>
              <a:rPr lang="ru-RU" sz="36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Українка</a:t>
            </a:r>
            <a:r>
              <a:rPr lang="ru-RU" sz="36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Рік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твору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b="1" i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1893</a:t>
            </a:r>
            <a:r>
              <a:rPr lang="ru-RU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Жанр 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b="1" i="1" u="sng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ліро-епічна</a:t>
            </a:r>
            <a:r>
              <a:rPr lang="ru-RU" sz="3600" b="1" i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u="sng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соціальна</a:t>
            </a:r>
            <a:endParaRPr lang="ru-RU" sz="3600" b="1" i="1" u="sng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ru-RU" sz="3600" b="1" i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поема-</a:t>
            </a:r>
            <a:r>
              <a:rPr lang="ru-RU" sz="3600" b="1" i="1" u="sng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казка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299532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lang="ru-RU" sz="3600" b="1" i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– </a:t>
            </a:r>
            <a:endParaRPr lang="ru-RU" sz="36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Рік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твору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lang="ru-RU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Жанр 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endParaRPr lang="ru-RU" sz="3600" b="1" i="1" u="sng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4244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539552" y="44624"/>
            <a:ext cx="8280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z="4400" b="1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Визначити тему, ідею та </a:t>
            </a:r>
            <a:endParaRPr lang="uk-UA" altLang="ru-RU" sz="4400" b="1" dirty="0" smtClean="0">
              <a:solidFill>
                <a:srgbClr val="C00000"/>
              </a:solidFill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z="4400" b="1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основну </a:t>
            </a:r>
            <a:r>
              <a:rPr lang="uk-UA" altLang="ru-RU" sz="4400" b="1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думку твору</a:t>
            </a:r>
            <a:endParaRPr lang="uk-UA" altLang="ru-RU" sz="5400" dirty="0">
              <a:solidFill>
                <a:srgbClr val="C00000"/>
              </a:solidFill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041686"/>
              </p:ext>
            </p:extLst>
          </p:nvPr>
        </p:nvGraphicFramePr>
        <p:xfrm>
          <a:off x="1043608" y="1707198"/>
          <a:ext cx="7200800" cy="417007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520789"/>
                <a:gridCol w="1680011"/>
              </a:tblGrid>
              <a:tr h="1142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ln>
                            <a:noFill/>
                          </a:ln>
                          <a:effectLst/>
                        </a:rPr>
                        <a:t>У пошані народній завжди залишаються ті, хто захищав, відстоював інтереси простого люду, жертвуючи своїм життям.</a:t>
                      </a:r>
                      <a:endParaRPr lang="ru-RU" sz="1200" b="1" dirty="0">
                        <a:ln>
                          <a:noFill/>
                        </a:ln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 smtClean="0">
                          <a:ln>
                            <a:noFill/>
                          </a:ln>
                          <a:effectLst/>
                        </a:rPr>
                        <a:t>Тема  </a:t>
                      </a:r>
                      <a:r>
                        <a:rPr lang="uk-UA" sz="1600" b="1" dirty="0">
                          <a:ln>
                            <a:noFill/>
                          </a:ln>
                          <a:effectLst/>
                        </a:rPr>
                        <a:t>твору</a:t>
                      </a:r>
                      <a:endParaRPr lang="ru-RU" sz="1400" b="1" dirty="0">
                        <a:ln>
                          <a:noFill/>
                        </a:ln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Зображення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боротьби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трудящих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проти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своїх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поневолювачів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та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ролі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і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місця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поета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у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визволенні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народу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від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гніту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lang="ru-RU" sz="1400" b="1" dirty="0">
                        <a:ln>
                          <a:noFill/>
                        </a:ln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r>
                        <a:rPr lang="uk-UA" sz="1600" b="1" dirty="0" smtClean="0">
                          <a:ln>
                            <a:noFill/>
                          </a:ln>
                          <a:effectLst/>
                        </a:rPr>
                        <a:t>Ідея </a:t>
                      </a:r>
                      <a:r>
                        <a:rPr lang="uk-UA" sz="1600" b="1" dirty="0">
                          <a:ln>
                            <a:noFill/>
                          </a:ln>
                          <a:effectLst/>
                        </a:rPr>
                        <a:t>твору</a:t>
                      </a:r>
                      <a:endParaRPr lang="ru-RU" sz="1400" b="1" dirty="0">
                        <a:ln>
                          <a:noFill/>
                        </a:ln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ln>
                            <a:noFill/>
                          </a:ln>
                          <a:effectLst/>
                        </a:rPr>
                        <a:t>Роль митця в суспільстві; служіння музі й народові; суть людського щастя, вдячності; війни заради збагачення.</a:t>
                      </a:r>
                      <a:endParaRPr lang="ru-RU" sz="1400" b="1" dirty="0">
                        <a:ln>
                          <a:noFill/>
                        </a:ln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 smtClean="0">
                          <a:ln>
                            <a:noFill/>
                          </a:ln>
                          <a:effectLst/>
                        </a:rPr>
                        <a:t>Основна </a:t>
                      </a:r>
                      <a:r>
                        <a:rPr lang="uk-UA" sz="1600" b="1" dirty="0">
                          <a:ln>
                            <a:noFill/>
                          </a:ln>
                          <a:effectLst/>
                        </a:rPr>
                        <a:t>думка</a:t>
                      </a:r>
                      <a:endParaRPr lang="ru-RU" sz="1400" b="1" dirty="0">
                        <a:ln>
                          <a:noFill/>
                        </a:ln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Уславлення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мужності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цілеспрямованості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віри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у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щасливе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життя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(поет);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засудження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жорстокості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жаги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до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збагачення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прагнення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поневолити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 народ (</a:t>
                      </a:r>
                      <a:r>
                        <a:rPr lang="ru-RU" sz="1600" b="1" dirty="0" err="1">
                          <a:ln>
                            <a:noFill/>
                          </a:ln>
                          <a:effectLst/>
                        </a:rPr>
                        <a:t>Бертольдо</a:t>
                      </a:r>
                      <a:r>
                        <a:rPr lang="ru-RU" sz="1600" b="1" dirty="0">
                          <a:ln>
                            <a:noFill/>
                          </a:ln>
                          <a:effectLst/>
                        </a:rPr>
                        <a:t>).</a:t>
                      </a:r>
                      <a:endParaRPr lang="ru-RU" sz="1400" b="1" dirty="0">
                        <a:ln>
                          <a:noFill/>
                        </a:ln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 smtClean="0">
                          <a:ln>
                            <a:noFill/>
                          </a:ln>
                          <a:effectLst/>
                        </a:rPr>
                        <a:t>Проблематика </a:t>
                      </a:r>
                      <a:endParaRPr lang="ru-RU" sz="1400" b="1" dirty="0">
                        <a:ln>
                          <a:noFill/>
                        </a:ln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82731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6672"/>
            <a:ext cx="4126277" cy="252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12975"/>
            <a:ext cx="3914378" cy="2348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135754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pedsovet.su/_ld/391/420021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0"/>
            <a:ext cx="9144000" cy="686172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971600" y="766440"/>
            <a:ext cx="74168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Сенкан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0000"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Іменник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тема)</a:t>
            </a:r>
          </a:p>
          <a:p>
            <a:pPr defTabSz="720000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Два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прикметники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яке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defTabSz="720000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Три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дієслова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робить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defTabSz="720000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Фраза –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чотирьох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слів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0000">
              <a:lnSpc>
                <a:spcPct val="150000"/>
              </a:lnSpc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Іменник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синонім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теми</a:t>
            </a:r>
          </a:p>
        </p:txBody>
      </p:sp>
    </p:spTree>
    <p:extLst>
      <p:ext uri="{BB962C8B-B14F-4D97-AF65-F5344CB8AC3E}">
        <p14:creationId xmlns="" xmlns:p14="http://schemas.microsoft.com/office/powerpoint/2010/main" val="1674670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600</Words>
  <Application>Microsoft Office PowerPoint</Application>
  <PresentationFormat>Экран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Ідея вільної творчості, вільнолюбства людини. Проблеми й мотиви: роль митця в суспільстві, служіння музі й народові, суть людського щастя, вдячності (ліро-епічна поема «Давня казка»). </vt:lpstr>
      <vt:lpstr>Літературна вікторина «Співачка досвітніх вогнів»</vt:lpstr>
      <vt:lpstr>Літературна вікторина «Співачка досвітніх вогнів»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русского языка 4 класс</dc:title>
  <dc:creator>Владислав</dc:creator>
  <cp:lastModifiedBy>Пользователь</cp:lastModifiedBy>
  <cp:revision>41</cp:revision>
  <dcterms:created xsi:type="dcterms:W3CDTF">2017-01-15T14:21:41Z</dcterms:created>
  <dcterms:modified xsi:type="dcterms:W3CDTF">2024-11-12T13:51:31Z</dcterms:modified>
</cp:coreProperties>
</file>