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6172200" cy="1143000"/>
          </a:xfrm>
          <a:solidFill>
            <a:schemeClr val="accent3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8 клас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 Українська література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4" name="Содержимое 3" descr="обрамлення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86868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3429000" y="1905000"/>
            <a:ext cx="571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 smtClean="0">
                <a:solidFill>
                  <a:srgbClr val="0070C0"/>
                </a:solidFill>
              </a:rPr>
              <a:t>Проблема бездуховності людини, засліпленої прагненням до наживи у трагікомедії «Сто тисяч</a:t>
            </a:r>
            <a:r>
              <a:rPr lang="uk-UA" sz="4400" dirty="0" smtClean="0">
                <a:solidFill>
                  <a:srgbClr val="0070C0"/>
                </a:solidFill>
              </a:rPr>
              <a:t>»</a:t>
            </a:r>
          </a:p>
          <a:p>
            <a:pPr algn="ctr"/>
            <a:r>
              <a:rPr lang="uk-UA" sz="2400" dirty="0" err="1" smtClean="0">
                <a:solidFill>
                  <a:srgbClr val="FF0000"/>
                </a:solidFill>
              </a:rPr>
              <a:t>Стрембицька</a:t>
            </a:r>
            <a:r>
              <a:rPr lang="uk-UA" sz="2400" dirty="0" smtClean="0">
                <a:solidFill>
                  <a:srgbClr val="FF0000"/>
                </a:solidFill>
              </a:rPr>
              <a:t> Л.А.</a:t>
            </a:r>
            <a:endParaRPr lang="uk-UA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uk-UA" sz="4000" dirty="0" smtClean="0"/>
              <a:t> </a:t>
            </a:r>
            <a:r>
              <a:rPr lang="uk-UA" sz="4400" dirty="0" smtClean="0">
                <a:solidFill>
                  <a:schemeClr val="bg1"/>
                </a:solidFill>
              </a:rPr>
              <a:t>Щоб стати багатим, Калитці потрібна земля. Це його мета. А гроші – його засіб. Тому всі вчинки Калитки спрямовані на здобуття грошей. Заради цього Калитка стає на шлях злочину</a:t>
            </a:r>
            <a:endParaRPr lang="uk-UA" sz="4000" dirty="0" smtClean="0">
              <a:solidFill>
                <a:schemeClr val="bg1"/>
              </a:solidFill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Прагнення стати багатим потребує наявності грошей, заради яких Калитка стає на злочинний шлях і переступає через загальнолюдські моральні принципи: забуває про порядність, чесність, у нього притупляються родинні почуття. Він грубо поводиться з наймитами, не раз перепадало від нього і дружині. Перед нами – деспот. Він засліплений метою наживи. Його не цікавлять почуття сина Романа до Мотрі.</a:t>
            </a:r>
          </a:p>
          <a:p>
            <a:pPr algn="ctr"/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Родинні стосунки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uk-UA" dirty="0" smtClean="0"/>
              <a:t>   </a:t>
            </a:r>
            <a:r>
              <a:rPr lang="uk-UA" dirty="0" smtClean="0">
                <a:solidFill>
                  <a:schemeClr val="bg1"/>
                </a:solidFill>
              </a:rPr>
              <a:t>«робітники та собаки надворі повинні </a:t>
            </a:r>
            <a:r>
              <a:rPr lang="uk-UA" dirty="0" err="1" smtClean="0">
                <a:solidFill>
                  <a:schemeClr val="bg1"/>
                </a:solidFill>
              </a:rPr>
              <a:t>буть</a:t>
            </a:r>
            <a:r>
              <a:rPr lang="uk-UA" dirty="0" smtClean="0">
                <a:solidFill>
                  <a:schemeClr val="bg1"/>
                </a:solidFill>
              </a:rPr>
              <a:t>»;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  «ні світ, ні зоря вже й жереш!»;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 «бери і в свого і в чужого»;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 «Не треба мені ні доброго хліба, ні доброго борщу, бо чим кра­ще спече, та смачніше </a:t>
            </a:r>
            <a:r>
              <a:rPr lang="uk-UA" dirty="0" err="1" smtClean="0">
                <a:solidFill>
                  <a:schemeClr val="bg1"/>
                </a:solidFill>
              </a:rPr>
              <a:t>зваре</a:t>
            </a:r>
            <a:r>
              <a:rPr lang="uk-UA" dirty="0" smtClean="0">
                <a:solidFill>
                  <a:schemeClr val="bg1"/>
                </a:solidFill>
              </a:rPr>
              <a:t>, тим більше робітники з'їдять... Мені треба невістку з приданим, з грішми». 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   «</a:t>
            </a:r>
            <a:r>
              <a:rPr lang="uk-UA" dirty="0" err="1" smtClean="0">
                <a:solidFill>
                  <a:schemeClr val="bg1"/>
                </a:solidFill>
              </a:rPr>
              <a:t>Скотина</a:t>
            </a:r>
            <a:r>
              <a:rPr lang="uk-UA" dirty="0" smtClean="0">
                <a:solidFill>
                  <a:schemeClr val="bg1"/>
                </a:solidFill>
              </a:rPr>
              <a:t> гроші коштує, вона цілий тиждень робить на нас, а в неділю, що мала б </a:t>
            </a:r>
            <a:r>
              <a:rPr lang="uk-UA" dirty="0" err="1" smtClean="0">
                <a:solidFill>
                  <a:schemeClr val="bg1"/>
                </a:solidFill>
              </a:rPr>
              <a:t>відпочить</a:t>
            </a:r>
            <a:r>
              <a:rPr lang="uk-UA" dirty="0" smtClean="0">
                <a:solidFill>
                  <a:schemeClr val="bg1"/>
                </a:solidFill>
              </a:rPr>
              <a:t>, гони в церкву. Це не по-божому і не по-хазяйськи»;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  «Бий, бодай тобі руки посохли! І замолоду з синяків не виходила, бий і на старість! У! Харциз — коняку жаліє, а жінку </a:t>
            </a:r>
            <a:r>
              <a:rPr lang="uk-UA" dirty="0" err="1" smtClean="0">
                <a:solidFill>
                  <a:schemeClr val="bg1"/>
                </a:solidFill>
              </a:rPr>
              <a:t>бить</a:t>
            </a:r>
            <a:r>
              <a:rPr lang="uk-UA" dirty="0" smtClean="0">
                <a:solidFill>
                  <a:schemeClr val="bg1"/>
                </a:solidFill>
              </a:rPr>
              <a:t> збира­ється...».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Втрата духовних цінностей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Людина, позбавлена духовних цінностей,— аморальна. Калитка — саме такий тип. Він нехтує християнськими заповідями. Благає Бога допомогти йому здійснити злий намір. Про себе він говорить, що хоч кого може обвести кругом пальця, тобто обдурить.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Він хотів обдурити навіть досвідченого шахрая: заплатив йому замість п'яти тисяч карбованців тільки три, а в результаті сам стає </a:t>
            </a:r>
            <a:r>
              <a:rPr lang="uk-UA" baseline="-25000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жертвою хитрішого за нього махінатора.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   Згадаємо кульмінаційний епізод. Боячись, що Параска дізнається про таємницю, Герасим кричить: «Я тобі покажу... я... тебе уб'ю». І Калитка справді може це зробити. Бо він — бездушна людина, душу продав нечистому. Йдеться про проблему втрати духовних цінностей.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Займи позицію</a:t>
            </a:r>
            <a:endParaRPr lang="uk-UA" dirty="0">
              <a:solidFill>
                <a:schemeClr val="bg1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ТАК</a:t>
                      </a:r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rgbClr val="FF0000"/>
                          </a:solidFill>
                        </a:rPr>
                        <a:t>Чи є Герасим Калитка бездуховною людиною?</a:t>
                      </a:r>
                      <a:endParaRPr lang="uk-UA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НІ</a:t>
                      </a:r>
                      <a:endParaRPr lang="uk-U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аргумент</a:t>
                      </a:r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/>
                        <a:t>аргумент</a:t>
                      </a:r>
                      <a:endParaRPr lang="uk-U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rgbClr val="0070C0"/>
                          </a:solidFill>
                        </a:rPr>
                        <a:t>Висновок</a:t>
                      </a:r>
                      <a:endParaRPr lang="uk-UA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pPr lvl="0"/>
            <a:r>
              <a:rPr lang="uk-UA" sz="4800" dirty="0" smtClean="0">
                <a:solidFill>
                  <a:schemeClr val="bg1"/>
                </a:solidFill>
              </a:rPr>
              <a:t>А тепер повернімося до нашого епіграфу. Говорячи досить багато про Калитку і гроші в його житті, зробімо висновок: гроші керують ним чи служать йому? Свою відповідь аргументуйте.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ВИСНОВОК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Таким чином, у </a:t>
            </a:r>
            <a:r>
              <a:rPr lang="ru-RU" sz="3600" dirty="0" err="1" smtClean="0">
                <a:solidFill>
                  <a:schemeClr val="bg1"/>
                </a:solidFill>
              </a:rPr>
              <a:t>п'єсі</a:t>
            </a:r>
            <a:r>
              <a:rPr lang="ru-RU" sz="3600" dirty="0" smtClean="0">
                <a:solidFill>
                  <a:schemeClr val="bg1"/>
                </a:solidFill>
              </a:rPr>
              <a:t> "Сто </a:t>
            </a:r>
            <a:r>
              <a:rPr lang="ru-RU" sz="3600" dirty="0" err="1" smtClean="0">
                <a:solidFill>
                  <a:schemeClr val="bg1"/>
                </a:solidFill>
              </a:rPr>
              <a:t>тисяч</a:t>
            </a:r>
            <a:r>
              <a:rPr lang="ru-RU" sz="3600" dirty="0" smtClean="0">
                <a:solidFill>
                  <a:schemeClr val="bg1"/>
                </a:solidFill>
              </a:rPr>
              <a:t>" І. </a:t>
            </a:r>
            <a:r>
              <a:rPr lang="ru-RU" sz="3600" dirty="0" err="1" smtClean="0">
                <a:solidFill>
                  <a:schemeClr val="bg1"/>
                </a:solidFill>
              </a:rPr>
              <a:t>Карпенко-Карий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</a:rPr>
              <a:t>утверджує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</a:rPr>
              <a:t>ідею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</a:rPr>
              <a:t>духовності</a:t>
            </a:r>
            <a:r>
              <a:rPr lang="ru-RU" sz="3600" dirty="0" smtClean="0">
                <a:solidFill>
                  <a:schemeClr val="bg1"/>
                </a:solidFill>
              </a:rPr>
              <a:t> як </a:t>
            </a:r>
            <a:r>
              <a:rPr lang="ru-RU" sz="3600" dirty="0" err="1" smtClean="0">
                <a:solidFill>
                  <a:schemeClr val="bg1"/>
                </a:solidFill>
              </a:rPr>
              <a:t>основи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</a:rPr>
              <a:t>людського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</a:rPr>
              <a:t>життя</a:t>
            </a:r>
            <a:r>
              <a:rPr lang="ru-RU" sz="3600" dirty="0" smtClean="0">
                <a:solidFill>
                  <a:schemeClr val="bg1"/>
                </a:solidFill>
              </a:rPr>
              <a:t>. </a:t>
            </a:r>
            <a:r>
              <a:rPr lang="ru-RU" sz="3600" dirty="0" err="1" smtClean="0">
                <a:solidFill>
                  <a:schemeClr val="bg1"/>
                </a:solidFill>
              </a:rPr>
              <a:t>Насамкінець</a:t>
            </a:r>
            <a:r>
              <a:rPr lang="ru-RU" sz="3600" dirty="0" smtClean="0">
                <a:solidFill>
                  <a:schemeClr val="bg1"/>
                </a:solidFill>
              </a:rPr>
              <a:t> буде </a:t>
            </a:r>
            <a:r>
              <a:rPr lang="ru-RU" sz="3600" dirty="0" err="1" smtClean="0">
                <a:solidFill>
                  <a:schemeClr val="bg1"/>
                </a:solidFill>
              </a:rPr>
              <a:t>доречним</a:t>
            </a:r>
            <a:r>
              <a:rPr lang="ru-RU" sz="3600" dirty="0" smtClean="0">
                <a:solidFill>
                  <a:schemeClr val="bg1"/>
                </a:solidFill>
              </a:rPr>
              <a:t> навести слова </a:t>
            </a:r>
            <a:r>
              <a:rPr lang="ru-RU" sz="3600" dirty="0" err="1" smtClean="0">
                <a:solidFill>
                  <a:schemeClr val="bg1"/>
                </a:solidFill>
              </a:rPr>
              <a:t>Ісуса</a:t>
            </a:r>
            <a:r>
              <a:rPr lang="ru-RU" sz="3600" dirty="0" smtClean="0">
                <a:solidFill>
                  <a:schemeClr val="bg1"/>
                </a:solidFill>
              </a:rPr>
              <a:t> Христа: "Не </a:t>
            </a:r>
            <a:r>
              <a:rPr lang="ru-RU" sz="3600" dirty="0" err="1" smtClean="0">
                <a:solidFill>
                  <a:schemeClr val="bg1"/>
                </a:solidFill>
              </a:rPr>
              <a:t>збирайте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</a:rPr>
              <a:t>скарбів</a:t>
            </a:r>
            <a:r>
              <a:rPr lang="ru-RU" sz="3600" dirty="0" smtClean="0">
                <a:solidFill>
                  <a:schemeClr val="bg1"/>
                </a:solidFill>
              </a:rPr>
              <a:t> на </a:t>
            </a:r>
            <a:r>
              <a:rPr lang="ru-RU" sz="3600" dirty="0" err="1" smtClean="0">
                <a:solidFill>
                  <a:schemeClr val="bg1"/>
                </a:solidFill>
              </a:rPr>
              <a:t>землі</a:t>
            </a:r>
            <a:r>
              <a:rPr lang="ru-RU" sz="3600" dirty="0" smtClean="0">
                <a:solidFill>
                  <a:schemeClr val="bg1"/>
                </a:solidFill>
              </a:rPr>
              <a:t>". </a:t>
            </a:r>
            <a:r>
              <a:rPr lang="ru-RU" sz="3600" dirty="0" err="1" smtClean="0">
                <a:solidFill>
                  <a:schemeClr val="bg1"/>
                </a:solidFill>
              </a:rPr>
              <a:t>Адже</a:t>
            </a:r>
            <a:r>
              <a:rPr lang="ru-RU" sz="3600" dirty="0" smtClean="0">
                <a:solidFill>
                  <a:schemeClr val="bg1"/>
                </a:solidFill>
              </a:rPr>
              <a:t> душа — </a:t>
            </a:r>
            <a:r>
              <a:rPr lang="ru-RU" sz="3600" dirty="0" err="1" smtClean="0">
                <a:solidFill>
                  <a:schemeClr val="bg1"/>
                </a:solidFill>
              </a:rPr>
              <a:t>дорожче</a:t>
            </a:r>
            <a:r>
              <a:rPr lang="ru-RU" sz="3600" dirty="0" smtClean="0">
                <a:solidFill>
                  <a:schemeClr val="bg1"/>
                </a:solidFill>
              </a:rPr>
              <a:t>.</a:t>
            </a:r>
            <a:endParaRPr lang="uk-UA" sz="3600" dirty="0" smtClean="0">
              <a:solidFill>
                <a:schemeClr val="bg1"/>
              </a:solidFill>
            </a:endParaRPr>
          </a:p>
          <a:p>
            <a:endParaRPr lang="uk-UA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Домашнє завдання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Опрацювати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презентацію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err="1" smtClean="0">
                <a:solidFill>
                  <a:schemeClr val="bg1"/>
                </a:solidFill>
              </a:rPr>
              <a:t>стор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err="1" smtClean="0">
                <a:solidFill>
                  <a:schemeClr val="bg1"/>
                </a:solidFill>
              </a:rPr>
              <a:t>підручника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114(</a:t>
            </a:r>
            <a:r>
              <a:rPr lang="ru-RU" dirty="0" err="1" smtClean="0">
                <a:solidFill>
                  <a:schemeClr val="bg1"/>
                </a:solidFill>
              </a:rPr>
              <a:t>відповісти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усно</a:t>
            </a:r>
            <a:r>
              <a:rPr lang="ru-RU" dirty="0" smtClean="0">
                <a:solidFill>
                  <a:schemeClr val="bg1"/>
                </a:solidFill>
              </a:rPr>
              <a:t>) на </a:t>
            </a:r>
            <a:r>
              <a:rPr lang="ru-RU" dirty="0" err="1" smtClean="0">
                <a:solidFill>
                  <a:schemeClr val="bg1"/>
                </a:solidFill>
              </a:rPr>
              <a:t>питання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err="1" smtClean="0">
                <a:solidFill>
                  <a:schemeClr val="bg1"/>
                </a:solidFill>
              </a:rPr>
              <a:t>дочитати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твір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Підготуватися</a:t>
            </a:r>
            <a:r>
              <a:rPr lang="ru-RU" dirty="0" smtClean="0">
                <a:solidFill>
                  <a:schemeClr val="bg1"/>
                </a:solidFill>
              </a:rPr>
              <a:t> до характеристики Герасима </a:t>
            </a:r>
            <a:r>
              <a:rPr lang="ru-RU" dirty="0" smtClean="0">
                <a:solidFill>
                  <a:schemeClr val="bg1"/>
                </a:solidFill>
              </a:rPr>
              <a:t>Калитки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Мета уроку: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    на прикладі програмового твору І. Карпенка-Карого дослідити, як людина, засліплена прагненням до наживи, втрачає духовність; опрацювати ідейно-художній зміст твору; розвивати навички виразного читання; вміння логічно мислити, спостерігати, узагальнювати, робити висновки; формувати кругозір, світогляд школярів; виховувати зневажливе ставлення до таких багатіїв, як Калитка, негативних рис його характеру; прищеплювати інтерес до наслідків власної праці.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Епіграф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                    </a:t>
            </a:r>
            <a:r>
              <a:rPr lang="ru-RU" sz="4400" dirty="0" err="1" smtClean="0">
                <a:solidFill>
                  <a:schemeClr val="bg1"/>
                </a:solidFill>
              </a:rPr>
              <a:t>Гроші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</a:rPr>
              <a:t>або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</a:rPr>
              <a:t>керують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</a:rPr>
              <a:t>своїм</a:t>
            </a:r>
            <a:r>
              <a:rPr lang="ru-RU" sz="4400" dirty="0" smtClean="0">
                <a:solidFill>
                  <a:schemeClr val="bg1"/>
                </a:solidFill>
              </a:rPr>
              <a:t>                  </a:t>
            </a:r>
            <a:r>
              <a:rPr lang="ru-RU" sz="4400" dirty="0" err="1" smtClean="0">
                <a:solidFill>
                  <a:schemeClr val="bg1"/>
                </a:solidFill>
              </a:rPr>
              <a:t>власником</a:t>
            </a:r>
            <a:r>
              <a:rPr lang="ru-RU" sz="4400" dirty="0" smtClean="0">
                <a:solidFill>
                  <a:schemeClr val="bg1"/>
                </a:solidFill>
              </a:rPr>
              <a:t>, </a:t>
            </a:r>
            <a:r>
              <a:rPr lang="ru-RU" sz="4400" dirty="0" err="1" smtClean="0">
                <a:solidFill>
                  <a:schemeClr val="bg1"/>
                </a:solidFill>
              </a:rPr>
              <a:t>або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</a:rPr>
              <a:t>служать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</a:rPr>
              <a:t>йому</a:t>
            </a:r>
            <a:r>
              <a:rPr lang="ru-RU" sz="4400" dirty="0" smtClean="0">
                <a:solidFill>
                  <a:schemeClr val="bg1"/>
                </a:solidFill>
              </a:rPr>
              <a:t>.                        </a:t>
            </a:r>
            <a:r>
              <a:rPr lang="ru-RU" sz="4400" dirty="0" smtClean="0"/>
              <a:t>                                                                                                                    </a:t>
            </a:r>
            <a:r>
              <a:rPr lang="ru-RU" sz="4400" b="1" i="1" dirty="0" err="1" smtClean="0">
                <a:solidFill>
                  <a:schemeClr val="bg1"/>
                </a:solidFill>
              </a:rPr>
              <a:t>Горацій</a:t>
            </a:r>
            <a:r>
              <a:rPr lang="ru-RU" sz="4400" b="1" i="1" dirty="0" smtClean="0"/>
              <a:t> </a:t>
            </a:r>
            <a:endParaRPr lang="uk-UA" dirty="0" smtClean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Літературний диктант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1. Яке справжнє прізвище Івана Карпенка-Карого?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2. Перша назва трагікомедії ,,Сто </a:t>
            </a:r>
            <a:r>
              <a:rPr lang="uk-UA" dirty="0" err="1" smtClean="0">
                <a:solidFill>
                  <a:schemeClr val="bg1"/>
                </a:solidFill>
              </a:rPr>
              <a:t>тисяч”</a:t>
            </a:r>
            <a:r>
              <a:rPr lang="uk-UA" dirty="0" smtClean="0">
                <a:solidFill>
                  <a:schemeClr val="bg1"/>
                </a:solidFill>
              </a:rPr>
              <a:t>?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3. Назвіть головного героя трагікомедії.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4. Скільки десятин землі мав головний герой?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5. Для чого потрібні були гроші герою?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6. Яким способом вирішив досягнути своєї мети?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Літературний диктант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7. На що був здатен піти Савка заради грошей?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8. Як звати Копача?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9. Скільки років він шукає скарб?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10. З ким хотів одружити сина Романа Калитка?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11. Як Невідомий ошукав Герасима Калитку?</a:t>
            </a:r>
          </a:p>
          <a:p>
            <a:pPr>
              <a:buNone/>
            </a:pPr>
            <a:r>
              <a:rPr lang="uk-UA" dirty="0" smtClean="0">
                <a:solidFill>
                  <a:schemeClr val="bg1"/>
                </a:solidFill>
              </a:rPr>
              <a:t>12. Хто врятував Калитку, коли той повісився?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uk-UA" sz="2400" dirty="0" smtClean="0">
                <a:solidFill>
                  <a:schemeClr val="bg1"/>
                </a:solidFill>
              </a:rPr>
              <a:t/>
            </a:r>
            <a:br>
              <a:rPr lang="uk-UA" sz="2400" dirty="0" smtClean="0">
                <a:solidFill>
                  <a:schemeClr val="bg1"/>
                </a:solidFill>
              </a:rPr>
            </a:b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pPr lvl="0">
              <a:buNone/>
            </a:pPr>
            <a:r>
              <a:rPr lang="ru-RU" sz="5400" dirty="0" err="1" smtClean="0">
                <a:solidFill>
                  <a:schemeClr val="bg1"/>
                </a:solidFill>
              </a:rPr>
              <a:t>Якби</a:t>
            </a:r>
            <a:r>
              <a:rPr lang="ru-RU" sz="5400" dirty="0" smtClean="0">
                <a:solidFill>
                  <a:schemeClr val="bg1"/>
                </a:solidFill>
              </a:rPr>
              <a:t> вам </a:t>
            </a:r>
            <a:r>
              <a:rPr lang="ru-RU" sz="5400" dirty="0" err="1" smtClean="0">
                <a:solidFill>
                  <a:schemeClr val="bg1"/>
                </a:solidFill>
              </a:rPr>
              <a:t>потрібно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було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розповісти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комусь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лише</a:t>
            </a:r>
            <a:r>
              <a:rPr lang="ru-RU" sz="5400" dirty="0" smtClean="0">
                <a:solidFill>
                  <a:schemeClr val="bg1"/>
                </a:solidFill>
              </a:rPr>
              <a:t> одним словом, про </a:t>
            </a:r>
            <a:r>
              <a:rPr lang="ru-RU" sz="5400" dirty="0" err="1" smtClean="0">
                <a:solidFill>
                  <a:schemeClr val="bg1"/>
                </a:solidFill>
              </a:rPr>
              <a:t>що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йдеться</a:t>
            </a:r>
            <a:r>
              <a:rPr lang="ru-RU" sz="5400" dirty="0" smtClean="0">
                <a:solidFill>
                  <a:schemeClr val="bg1"/>
                </a:solidFill>
              </a:rPr>
              <a:t> у </a:t>
            </a:r>
            <a:r>
              <a:rPr lang="ru-RU" sz="5400" dirty="0" err="1" smtClean="0">
                <a:solidFill>
                  <a:schemeClr val="bg1"/>
                </a:solidFill>
              </a:rPr>
              <a:t>творі</a:t>
            </a:r>
            <a:r>
              <a:rPr lang="ru-RU" sz="5400" dirty="0" smtClean="0">
                <a:solidFill>
                  <a:schemeClr val="bg1"/>
                </a:solidFill>
              </a:rPr>
              <a:t> «Сто </a:t>
            </a:r>
            <a:r>
              <a:rPr lang="ru-RU" sz="5400" dirty="0" err="1" smtClean="0">
                <a:solidFill>
                  <a:schemeClr val="bg1"/>
                </a:solidFill>
              </a:rPr>
              <a:t>тисяч</a:t>
            </a:r>
            <a:r>
              <a:rPr lang="ru-RU" sz="5400" dirty="0" smtClean="0">
                <a:solidFill>
                  <a:schemeClr val="bg1"/>
                </a:solidFill>
              </a:rPr>
              <a:t>», яке б </a:t>
            </a:r>
            <a:r>
              <a:rPr lang="ru-RU" sz="5400" dirty="0" err="1" smtClean="0">
                <a:solidFill>
                  <a:schemeClr val="bg1"/>
                </a:solidFill>
              </a:rPr>
              <a:t>це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було</a:t>
            </a:r>
            <a:r>
              <a:rPr lang="ru-RU" sz="5400" dirty="0" smtClean="0">
                <a:solidFill>
                  <a:schemeClr val="bg1"/>
                </a:solidFill>
              </a:rPr>
              <a:t> слово?</a:t>
            </a:r>
            <a:endParaRPr lang="uk-UA" sz="5400" dirty="0" smtClean="0">
              <a:solidFill>
                <a:schemeClr val="bg1"/>
              </a:solidFill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Отже, як вплинули гроші на Герасима Калитку?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4" name="Содержимое 3" descr="гроші 2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-10000"/>
          </a:blip>
          <a:stretch>
            <a:fillRect/>
          </a:stretch>
        </p:blipFill>
        <p:spPr>
          <a:xfrm>
            <a:off x="457200" y="1447800"/>
            <a:ext cx="8229600" cy="5029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Содержимое 3" descr="гроші хмаринка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8915400" cy="6629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  <a:solidFill>
            <a:schemeClr val="accent3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uk-UA" sz="3600" dirty="0" smtClean="0">
                <a:solidFill>
                  <a:schemeClr val="bg1"/>
                </a:solidFill>
              </a:rPr>
              <a:t>Головний герой прагне до збагачення. Автор засуджує не багатство, а шляхи збагачення, які використовує в гонитві за грошима Калитка. Уже на початку комедії з монологу Калитки ми дізнаємось про один із таких шляхів. Охоплений жагою будь-що збагатитися, він, врешті-решт, наважується на злочин </a:t>
            </a:r>
            <a:r>
              <a:rPr lang="uk-UA" sz="3600" dirty="0" err="1" smtClean="0">
                <a:solidFill>
                  <a:schemeClr val="bg1"/>
                </a:solidFill>
              </a:rPr>
              <a:t>–хоче</a:t>
            </a:r>
            <a:r>
              <a:rPr lang="uk-UA" sz="3600" dirty="0" smtClean="0">
                <a:solidFill>
                  <a:schemeClr val="bg1"/>
                </a:solidFill>
              </a:rPr>
              <a:t> купити у невідомого за 5тисяч- сто тисяч фальшивих карбованців.</a:t>
            </a:r>
          </a:p>
          <a:p>
            <a:pPr algn="ctr"/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777</Words>
  <PresentationFormat>Экран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8 клас  Українська література</vt:lpstr>
      <vt:lpstr>Мета уроку:</vt:lpstr>
      <vt:lpstr>Епіграф</vt:lpstr>
      <vt:lpstr>Літературний диктант</vt:lpstr>
      <vt:lpstr>Літературний диктант</vt:lpstr>
      <vt:lpstr> </vt:lpstr>
      <vt:lpstr>Отже, як вплинули гроші на Герасима Калитку? </vt:lpstr>
      <vt:lpstr>Слайд 8</vt:lpstr>
      <vt:lpstr>Слайд 9</vt:lpstr>
      <vt:lpstr>Слайд 10</vt:lpstr>
      <vt:lpstr>Слайд 11</vt:lpstr>
      <vt:lpstr>Родинні стосунки</vt:lpstr>
      <vt:lpstr>Втрата духовних цінностей</vt:lpstr>
      <vt:lpstr>Займи позицію</vt:lpstr>
      <vt:lpstr>Слайд 15</vt:lpstr>
      <vt:lpstr>ВИСНОВОК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Шістнадцяте січня Класна робота</dc:title>
  <dc:creator>Буц НМ</dc:creator>
  <cp:lastModifiedBy>Пользователь</cp:lastModifiedBy>
  <cp:revision>17</cp:revision>
  <dcterms:created xsi:type="dcterms:W3CDTF">2023-01-15T15:23:05Z</dcterms:created>
  <dcterms:modified xsi:type="dcterms:W3CDTF">2025-01-28T16:00:18Z</dcterms:modified>
</cp:coreProperties>
</file>