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72" r:id="rId11"/>
    <p:sldId id="273" r:id="rId12"/>
    <p:sldId id="266" r:id="rId13"/>
    <p:sldId id="282" r:id="rId14"/>
    <p:sldId id="257" r:id="rId15"/>
    <p:sldId id="268" r:id="rId16"/>
    <p:sldId id="270" r:id="rId17"/>
    <p:sldId id="274" r:id="rId18"/>
    <p:sldId id="264" r:id="rId19"/>
    <p:sldId id="258" r:id="rId20"/>
    <p:sldId id="259" r:id="rId21"/>
    <p:sldId id="281" r:id="rId22"/>
    <p:sldId id="26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6415E6-9256-4D45-AAA5-145FB974E77A}" type="slidenum">
              <a:rPr lang="uk-UA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DE8D400-8AC7-493E-AAE6-F922733724D5}" type="datetimeFigureOut">
              <a:rPr lang="ru-RU" smtClean="0"/>
              <a:pPr/>
              <a:t>27.01.2025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055D6D1-1CFB-48C8-B04B-396C5B36BBC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uk.wikipedia.org/wiki/%D0%91%D0%B5%D0%B7%D1%81%D0%BF%D0%BE%D0%BB%D1%83%D1%87%D0%BD%D0%B8%D0%BA%D0%BE%D0%B2%D0%B5_%D1%80%D0%B5%D1%87%D0%B5%D0%BD%D0%BD%D1%8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918648" cy="3672408"/>
          </a:xfrm>
        </p:spPr>
        <p:txBody>
          <a:bodyPr>
            <a:normAutofit/>
          </a:bodyPr>
          <a:lstStyle/>
          <a:p>
            <a:r>
              <a:rPr lang="uk-UA" sz="3200" dirty="0" smtClean="0">
                <a:solidFill>
                  <a:srgbClr val="FF0000"/>
                </a:solidFill>
              </a:rPr>
              <a:t>Безсполучникове складне речення. Смислові відношення між частинами безсполучникового складного речення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64088" y="2852936"/>
            <a:ext cx="2952328" cy="2448272"/>
          </a:xfrm>
        </p:spPr>
        <p:txBody>
          <a:bodyPr>
            <a:normAutofit/>
          </a:bodyPr>
          <a:lstStyle/>
          <a:p>
            <a:r>
              <a:rPr lang="uk-UA" dirty="0" smtClean="0"/>
              <a:t>                                                                                            </a:t>
            </a:r>
            <a:r>
              <a:rPr lang="uk-UA" b="1" dirty="0" smtClean="0"/>
              <a:t>9 клас</a:t>
            </a:r>
          </a:p>
          <a:p>
            <a:r>
              <a:rPr lang="uk-UA" b="1" dirty="0" err="1" smtClean="0"/>
              <a:t>Стрембицька</a:t>
            </a:r>
            <a:r>
              <a:rPr lang="uk-UA" b="1" dirty="0" smtClean="0"/>
              <a:t> Л.А.</a:t>
            </a:r>
            <a:endParaRPr lang="ru-RU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208823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uk-UA" sz="2500" b="1" dirty="0" smtClean="0">
                <a:latin typeface="Arial Black" pitchFamily="34" charset="0"/>
              </a:rPr>
              <a:t>Безсполучникові структури співвідносяться зі</a:t>
            </a:r>
            <a:r>
              <a:rPr lang="en-US" sz="2500" b="1" dirty="0" smtClean="0">
                <a:latin typeface="Arial Black" pitchFamily="34" charset="0"/>
              </a:rPr>
              <a:t> </a:t>
            </a:r>
            <a:r>
              <a:rPr lang="uk-UA" sz="2500" b="1" dirty="0" smtClean="0">
                <a:latin typeface="Arial Black" pitchFamily="34" charset="0"/>
              </a:rPr>
              <a:t>сполучниковими: одні речення можна перетворити</a:t>
            </a:r>
            <a:r>
              <a:rPr lang="ru-RU" sz="2500" b="1" dirty="0" smtClean="0">
                <a:latin typeface="Arial Black" pitchFamily="34" charset="0"/>
              </a:rPr>
              <a:t> у ССР, </a:t>
            </a:r>
            <a:r>
              <a:rPr lang="uk-UA" sz="2500" b="1" dirty="0" smtClean="0">
                <a:latin typeface="Arial Black" pitchFamily="34" charset="0"/>
              </a:rPr>
              <a:t>другі – у СПР.</a:t>
            </a:r>
            <a:endParaRPr lang="ru-RU" sz="2500" b="1" dirty="0" smtClean="0">
              <a:latin typeface="Arial Black" pitchFamily="34" charset="0"/>
            </a:endParaRPr>
          </a:p>
          <a:p>
            <a:pPr marL="374650" indent="-374650" algn="ctr" eaLnBrk="1" hangingPunct="1">
              <a:lnSpc>
                <a:spcPct val="150000"/>
              </a:lnSpc>
              <a:buFontTx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marL="374650" indent="-374650" algn="ctr" eaLnBrk="1" hangingPunct="1">
              <a:lnSpc>
                <a:spcPct val="150000"/>
              </a:lnSpc>
              <a:buFontTx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marL="374650" indent="-374650" algn="ctr" eaLnBrk="1" hangingPunct="1">
              <a:lnSpc>
                <a:spcPct val="150000"/>
              </a:lnSpc>
              <a:buFontTx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sz="2200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ru-RU" sz="2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9183" name="Group 31"/>
          <p:cNvGraphicFramePr>
            <a:graphicFrameLocks noGrp="1"/>
          </p:cNvGraphicFramePr>
          <p:nvPr/>
        </p:nvGraphicFramePr>
        <p:xfrm>
          <a:off x="395288" y="3500438"/>
          <a:ext cx="8569325" cy="3017838"/>
        </p:xfrm>
        <a:graphic>
          <a:graphicData uri="http://schemas.openxmlformats.org/drawingml/2006/table">
            <a:tbl>
              <a:tblPr/>
              <a:tblGrid>
                <a:gridCol w="4248150"/>
                <a:gridCol w="4321175"/>
              </a:tblGrid>
              <a:tr h="1296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Світило сонце, парувала земля.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Світило сонце, і парувала земля.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Сіли перепочити і раптом помітили: хтось до них і</a:t>
                      </a:r>
                      <a:r>
                        <a:rPr kumimoji="0" 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де</a:t>
                      </a:r>
                      <a:r>
                        <a:rPr kumimoji="0" lang="uk-U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Сіли перепочити і раптом помітили, що хтось до них і</a:t>
                      </a:r>
                      <a:r>
                        <a:rPr kumimoji="0" lang="ru-RU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де</a:t>
                      </a:r>
                      <a:r>
                        <a:rPr kumimoji="0" lang="uk-U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6" name="WordArt 32"/>
          <p:cNvSpPr>
            <a:spLocks noChangeArrowheads="1" noChangeShapeType="1" noTextEdit="1"/>
          </p:cNvSpPr>
          <p:nvPr/>
        </p:nvSpPr>
        <p:spPr bwMode="auto">
          <a:xfrm>
            <a:off x="3276600" y="2852738"/>
            <a:ext cx="25908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Наприклад</a:t>
            </a:r>
            <a:r>
              <a:rPr lang="ru-RU" sz="3600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404664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Матеріал для спостереження</a:t>
            </a:r>
            <a:endParaRPr lang="ru-RU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836613"/>
            <a:ext cx="8893175" cy="6021387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uk-UA" sz="2800" dirty="0" smtClean="0">
                <a:solidFill>
                  <a:srgbClr val="FF0000"/>
                </a:solidFill>
                <a:latin typeface="Arial" charset="0"/>
              </a:rPr>
              <a:t>Однак</a:t>
            </a:r>
            <a:r>
              <a:rPr lang="uk-UA" sz="2800" dirty="0" smtClean="0">
                <a:latin typeface="Arial" charset="0"/>
              </a:rPr>
              <a:t> і</a:t>
            </a:r>
            <a:r>
              <a:rPr lang="ru-RU" sz="2800" dirty="0" err="1" smtClean="0">
                <a:latin typeface="Arial" charset="0"/>
              </a:rPr>
              <a:t>ноді</a:t>
            </a:r>
            <a:r>
              <a:rPr lang="ru-RU" sz="2800" dirty="0" smtClean="0">
                <a:latin typeface="Arial" charset="0"/>
              </a:rPr>
              <a:t> БСР </a:t>
            </a:r>
            <a:r>
              <a:rPr lang="ru-RU" sz="2800" dirty="0" err="1" smtClean="0">
                <a:latin typeface="Arial" charset="0"/>
              </a:rPr>
              <a:t>важко</a:t>
            </a:r>
            <a:r>
              <a:rPr lang="ru-RU" sz="2800" dirty="0" smtClean="0">
                <a:latin typeface="Arial" charset="0"/>
              </a:rPr>
              <a:t> </a:t>
            </a:r>
            <a:r>
              <a:rPr lang="ru-RU" sz="2800" dirty="0" err="1" smtClean="0">
                <a:latin typeface="Arial" charset="0"/>
              </a:rPr>
              <a:t>або</a:t>
            </a:r>
            <a:r>
              <a:rPr lang="ru-RU" sz="2800" dirty="0" smtClean="0">
                <a:latin typeface="Arial" charset="0"/>
              </a:rPr>
              <a:t> </a:t>
            </a:r>
            <a:r>
              <a:rPr lang="uk-UA" sz="2800" dirty="0" smtClean="0">
                <a:latin typeface="Arial" charset="0"/>
              </a:rPr>
              <a:t>взагалі неможливо перетворити у сполучникові речення. 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uk-UA" sz="2800" dirty="0" smtClean="0">
                <a:latin typeface="Arial" charset="0"/>
              </a:rPr>
              <a:t>Це відбувається тоді, коли між складовими частинами пояснювальні відношення</a:t>
            </a:r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endParaRPr lang="ru-RU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 algn="ctr" eaLnBrk="1" hangingPunct="1">
              <a:lnSpc>
                <a:spcPct val="130000"/>
              </a:lnSpc>
              <a:buFontTx/>
              <a:buNone/>
            </a:pPr>
            <a:r>
              <a:rPr lang="ru-RU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endParaRPr lang="ru-RU" sz="28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374650" indent="-374650" algn="ctr" eaLnBrk="1" hangingPunct="1">
              <a:lnSpc>
                <a:spcPct val="150000"/>
              </a:lnSpc>
              <a:buFontTx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marL="374650" indent="-374650" algn="ctr" eaLnBrk="1" hangingPunct="1">
              <a:lnSpc>
                <a:spcPct val="150000"/>
              </a:lnSpc>
              <a:buFontTx/>
              <a:buNone/>
            </a:pPr>
            <a:endParaRPr lang="ru-RU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uk-UA" sz="2200" dirty="0" smtClean="0">
              <a:latin typeface="Arial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</a:pPr>
            <a:endParaRPr lang="ru-RU" sz="2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31439" name="Group 15"/>
          <p:cNvGraphicFramePr>
            <a:graphicFrameLocks noGrp="1"/>
          </p:cNvGraphicFramePr>
          <p:nvPr/>
        </p:nvGraphicFramePr>
        <p:xfrm>
          <a:off x="827088" y="4508500"/>
          <a:ext cx="7921625" cy="1657350"/>
        </p:xfrm>
        <a:graphic>
          <a:graphicData uri="http://schemas.openxmlformats.org/drawingml/2006/table">
            <a:tbl>
              <a:tblPr/>
              <a:tblGrid>
                <a:gridCol w="7921625"/>
              </a:tblGrid>
              <a:tr h="1657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uk-UA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І мало не всюди сходило на одне: надії відцвітали, мов сади.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65" name="WordArt 16"/>
          <p:cNvSpPr>
            <a:spLocks noChangeArrowheads="1" noChangeShapeType="1" noTextEdit="1"/>
          </p:cNvSpPr>
          <p:nvPr/>
        </p:nvSpPr>
        <p:spPr bwMode="auto">
          <a:xfrm>
            <a:off x="3563938" y="3573463"/>
            <a:ext cx="259080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spc="720" dirty="0" err="1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/>
                <a:cs typeface="Arial"/>
              </a:rPr>
              <a:t>Наприклад</a:t>
            </a:r>
            <a:r>
              <a:rPr lang="ru-RU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/>
                <a:cs typeface="Arial"/>
              </a:rPr>
              <a:t>:</a:t>
            </a:r>
            <a:r>
              <a:rPr lang="ru-RU" sz="3600" kern="10" spc="72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"/>
                <a:cs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9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 flipV="1">
            <a:off x="914400" y="152400"/>
            <a:ext cx="7239000" cy="122238"/>
          </a:xfrm>
        </p:spPr>
        <p:txBody>
          <a:bodyPr>
            <a:normAutofit fontScale="90000"/>
          </a:bodyPr>
          <a:lstStyle/>
          <a:p>
            <a:endParaRPr lang="ru-RU" sz="400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>
              <a:buFontTx/>
              <a:buNone/>
            </a:pPr>
            <a:endParaRPr lang="ru-RU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3124200" y="2590800"/>
            <a:ext cx="2743200" cy="1828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uk-UA" sz="4000" b="1"/>
              <a:t>БСР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uk-UA" sz="3600" b="1"/>
              <a:t>Складається з 2 і більше</a:t>
            </a:r>
          </a:p>
          <a:p>
            <a:pPr algn="ctr"/>
            <a:r>
              <a:rPr lang="uk-UA" sz="3600" b="1"/>
              <a:t>рівноправних між собою частин 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1981200"/>
            <a:ext cx="27432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uk-UA" sz="2400" b="1"/>
              <a:t>Основний </a:t>
            </a:r>
          </a:p>
          <a:p>
            <a:pPr algn="ctr"/>
            <a:r>
              <a:rPr lang="uk-UA" sz="2400" b="1"/>
              <a:t>засіб зв’язку – </a:t>
            </a:r>
          </a:p>
          <a:p>
            <a:pPr algn="ctr"/>
            <a:r>
              <a:rPr lang="uk-UA" sz="2400" b="1"/>
              <a:t>інтонація</a:t>
            </a:r>
          </a:p>
          <a:p>
            <a:pPr algn="ctr"/>
            <a:r>
              <a:rPr lang="uk-UA" sz="2400" b="1"/>
              <a:t>(переліку, </a:t>
            </a:r>
          </a:p>
          <a:p>
            <a:pPr algn="ctr"/>
            <a:r>
              <a:rPr lang="uk-UA" sz="2400" b="1"/>
              <a:t>пояснення,</a:t>
            </a:r>
          </a:p>
          <a:p>
            <a:pPr algn="ctr"/>
            <a:r>
              <a:rPr lang="uk-UA" sz="2400" b="1"/>
              <a:t>зіставлення</a:t>
            </a:r>
          </a:p>
          <a:p>
            <a:pPr algn="ctr"/>
            <a:r>
              <a:rPr lang="uk-UA" sz="2400" b="1"/>
              <a:t>чи</a:t>
            </a:r>
          </a:p>
          <a:p>
            <a:pPr algn="ctr"/>
            <a:r>
              <a:rPr lang="uk-UA" sz="2400" b="1"/>
              <a:t>протиставлення)  </a:t>
            </a:r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6477000" y="1981200"/>
            <a:ext cx="26670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uk-UA" sz="2400" b="1"/>
              <a:t>Між </a:t>
            </a:r>
          </a:p>
          <a:p>
            <a:pPr algn="ctr"/>
            <a:r>
              <a:rPr lang="uk-UA" sz="2400" b="1"/>
              <a:t>частинами</a:t>
            </a:r>
          </a:p>
          <a:p>
            <a:pPr algn="ctr"/>
            <a:r>
              <a:rPr lang="uk-UA" sz="2400" b="1"/>
              <a:t>БСР</a:t>
            </a:r>
          </a:p>
          <a:p>
            <a:pPr algn="ctr"/>
            <a:r>
              <a:rPr lang="uk-UA" sz="2400" b="1"/>
              <a:t>ставиться</a:t>
            </a:r>
          </a:p>
          <a:p>
            <a:pPr algn="ctr"/>
            <a:r>
              <a:rPr lang="uk-UA" sz="2400" b="1"/>
              <a:t>кома,</a:t>
            </a:r>
          </a:p>
          <a:p>
            <a:pPr algn="ctr"/>
            <a:r>
              <a:rPr lang="uk-UA" sz="2400" b="1"/>
              <a:t>крапка з комою,</a:t>
            </a:r>
          </a:p>
          <a:p>
            <a:pPr algn="ctr"/>
            <a:r>
              <a:rPr lang="uk-UA" sz="2400" b="1"/>
              <a:t>двокрапка,</a:t>
            </a:r>
          </a:p>
          <a:p>
            <a:pPr algn="ctr"/>
            <a:r>
              <a:rPr lang="uk-UA" sz="2400" b="1"/>
              <a:t>тире</a:t>
            </a:r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5638800"/>
            <a:ext cx="91440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uk-UA" sz="2000" b="1"/>
              <a:t>Частини БСР виражають смислові відношення одночасності</a:t>
            </a:r>
          </a:p>
          <a:p>
            <a:pPr algn="ctr"/>
            <a:r>
              <a:rPr lang="uk-UA" sz="2400" b="1"/>
              <a:t> чи послідовності, зіставлення чи протиставлення,</a:t>
            </a:r>
          </a:p>
          <a:p>
            <a:pPr algn="ctr"/>
            <a:r>
              <a:rPr lang="uk-UA" sz="2400" b="1"/>
              <a:t> причини, пояснення, умови, часу, наслідку тощо </a:t>
            </a:r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4419600" y="1447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5867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478" name="Line 14"/>
          <p:cNvSpPr>
            <a:spLocks noChangeShapeType="1"/>
          </p:cNvSpPr>
          <p:nvPr/>
        </p:nvSpPr>
        <p:spPr bwMode="auto">
          <a:xfrm>
            <a:off x="4495800" y="4419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 flipH="1">
            <a:off x="27432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FF0000"/>
                </a:solidFill>
              </a:rPr>
              <a:t>Змістові </a:t>
            </a:r>
            <a:r>
              <a:rPr lang="ru-RU" sz="2800" dirty="0" err="1" smtClean="0">
                <a:solidFill>
                  <a:srgbClr val="FF0000"/>
                </a:solidFill>
              </a:rPr>
              <a:t>відношення</a:t>
            </a:r>
            <a:r>
              <a:rPr lang="ru-RU" sz="2800" dirty="0" smtClean="0">
                <a:solidFill>
                  <a:srgbClr val="FF0000"/>
                </a:solidFill>
              </a:rPr>
              <a:t> в </a:t>
            </a:r>
            <a:r>
              <a:rPr lang="ru-RU" sz="2800" dirty="0" err="1" smtClean="0">
                <a:solidFill>
                  <a:srgbClr val="FF0000"/>
                </a:solidFill>
              </a:rPr>
              <a:t>безсполучниковому</a:t>
            </a:r>
            <a:r>
              <a:rPr lang="ru-RU" sz="2800" dirty="0" smtClean="0">
                <a:solidFill>
                  <a:srgbClr val="FF0000"/>
                </a:solidFill>
              </a:rPr>
              <a:t> складному </a:t>
            </a:r>
            <a:r>
              <a:rPr lang="ru-RU" sz="2800" dirty="0" err="1" smtClean="0">
                <a:solidFill>
                  <a:srgbClr val="FF0000"/>
                </a:solidFill>
              </a:rPr>
              <a:t>реченні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>
                <a:solidFill>
                  <a:srgbClr val="C00000"/>
                </a:solidFill>
              </a:rPr>
              <a:t>І група 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</a:rPr>
              <a:t>З </a:t>
            </a:r>
            <a:r>
              <a:rPr lang="uk-UA" sz="2400" dirty="0" smtClean="0">
                <a:solidFill>
                  <a:srgbClr val="C00000"/>
                </a:solidFill>
              </a:rPr>
              <a:t>однорідними </a:t>
            </a:r>
            <a:r>
              <a:rPr lang="uk-UA" sz="2400" dirty="0" smtClean="0">
                <a:solidFill>
                  <a:schemeClr val="tx1"/>
                </a:solidFill>
              </a:rPr>
              <a:t>частинами, які є </a:t>
            </a:r>
            <a:r>
              <a:rPr lang="uk-UA" sz="2400" dirty="0" smtClean="0">
                <a:solidFill>
                  <a:srgbClr val="C00000"/>
                </a:solidFill>
              </a:rPr>
              <a:t>рівноправними</a:t>
            </a:r>
            <a:r>
              <a:rPr lang="uk-UA" sz="2400" dirty="0" smtClean="0"/>
              <a:t>, </a:t>
            </a:r>
            <a:r>
              <a:rPr lang="uk-UA" sz="2400" dirty="0" smtClean="0">
                <a:solidFill>
                  <a:schemeClr val="tx1"/>
                </a:solidFill>
              </a:rPr>
              <a:t>не підпорядкованими одна одній. 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</a:rPr>
              <a:t>Наприклад: Засинає день у хаті, місяць ходить за ліском (Б.Гірський).</a:t>
            </a:r>
          </a:p>
          <a:p>
            <a:pPr>
              <a:buNone/>
            </a:pPr>
            <a:r>
              <a:rPr lang="uk-UA" dirty="0" smtClean="0">
                <a:solidFill>
                  <a:srgbClr val="C00000"/>
                </a:solidFill>
              </a:rPr>
              <a:t>І </a:t>
            </a:r>
            <a:r>
              <a:rPr lang="uk-UA" dirty="0" err="1" smtClean="0">
                <a:solidFill>
                  <a:srgbClr val="C00000"/>
                </a:solidFill>
              </a:rPr>
              <a:t>І</a:t>
            </a:r>
            <a:r>
              <a:rPr lang="uk-UA" dirty="0" smtClean="0">
                <a:solidFill>
                  <a:srgbClr val="C00000"/>
                </a:solidFill>
              </a:rPr>
              <a:t> група 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</a:rPr>
              <a:t>З</a:t>
            </a:r>
            <a:r>
              <a:rPr lang="uk-UA" sz="2400" dirty="0" smtClean="0">
                <a:solidFill>
                  <a:srgbClr val="C00000"/>
                </a:solidFill>
              </a:rPr>
              <a:t> неоднорідними частинами, </a:t>
            </a:r>
            <a:r>
              <a:rPr lang="uk-UA" sz="2400" dirty="0" smtClean="0">
                <a:solidFill>
                  <a:schemeClr val="tx1"/>
                </a:solidFill>
              </a:rPr>
              <a:t>одна з яких пояснює іншу.</a:t>
            </a:r>
          </a:p>
          <a:p>
            <a:pPr>
              <a:buNone/>
            </a:pPr>
            <a:r>
              <a:rPr lang="uk-UA" sz="2400" dirty="0" smtClean="0">
                <a:solidFill>
                  <a:schemeClr val="tx1"/>
                </a:solidFill>
              </a:rPr>
              <a:t>Наприклад: Я відчуваю: день минає (Г. Алексєєва).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79208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Спостереження над </a:t>
            </a:r>
            <a:r>
              <a:rPr lang="ru-RU" sz="2400" b="1" dirty="0" err="1" smtClean="0">
                <a:solidFill>
                  <a:srgbClr val="FF0000"/>
                </a:solidFill>
              </a:rPr>
              <a:t>мовним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матеріалом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4800" y="1196752"/>
            <a:ext cx="8686800" cy="488337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dirty="0" smtClean="0"/>
              <a:t>Питання для </a:t>
            </a:r>
            <a:r>
              <a:rPr lang="ru-RU" sz="2400" dirty="0" err="1" smtClean="0"/>
              <a:t>спостереження</a:t>
            </a:r>
            <a:r>
              <a:rPr lang="ru-RU" sz="2400" dirty="0" smtClean="0"/>
              <a:t>:</a:t>
            </a:r>
          </a:p>
          <a:p>
            <a:pPr>
              <a:buNone/>
            </a:pPr>
            <a:r>
              <a:rPr lang="ru-RU" sz="2400" dirty="0" smtClean="0"/>
              <a:t>• </a:t>
            </a:r>
            <a:r>
              <a:rPr lang="ru-RU" sz="2400" dirty="0" err="1" smtClean="0"/>
              <a:t>Підкресліть</a:t>
            </a:r>
            <a:r>
              <a:rPr lang="ru-RU" sz="2400" dirty="0" smtClean="0"/>
              <a:t> </a:t>
            </a:r>
            <a:r>
              <a:rPr lang="ru-RU" sz="2400" dirty="0" err="1" smtClean="0"/>
              <a:t>граматичні</a:t>
            </a:r>
            <a:r>
              <a:rPr lang="ru-RU" sz="2400" dirty="0" smtClean="0"/>
              <a:t> </a:t>
            </a:r>
            <a:r>
              <a:rPr lang="ru-RU" sz="2400" dirty="0" err="1" smtClean="0"/>
              <a:t>основи</a:t>
            </a:r>
            <a:r>
              <a:rPr lang="ru-RU" sz="2400" dirty="0" smtClean="0"/>
              <a:t>, </a:t>
            </a:r>
            <a:r>
              <a:rPr lang="ru-RU" sz="2400" dirty="0" err="1" smtClean="0"/>
              <a:t>зверніть</a:t>
            </a:r>
            <a:r>
              <a:rPr lang="ru-RU" sz="2400" dirty="0" smtClean="0"/>
              <a:t> </a:t>
            </a:r>
            <a:r>
              <a:rPr lang="ru-RU" sz="2400" dirty="0" err="1" smtClean="0"/>
              <a:t>увагу</a:t>
            </a:r>
            <a:r>
              <a:rPr lang="ru-RU" sz="2400" dirty="0" smtClean="0"/>
              <a:t> на </a:t>
            </a:r>
            <a:r>
              <a:rPr lang="ru-RU" sz="2400" dirty="0" err="1" smtClean="0"/>
              <a:t>розділові</a:t>
            </a:r>
            <a:r>
              <a:rPr lang="ru-RU" sz="2400" dirty="0" smtClean="0"/>
              <a:t> знаки, </a:t>
            </a:r>
            <a:r>
              <a:rPr lang="ru-RU" sz="2400" dirty="0" err="1" smtClean="0"/>
              <a:t>інтонацію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• Як </a:t>
            </a:r>
            <a:r>
              <a:rPr lang="ru-RU" sz="2400" dirty="0" err="1" smtClean="0"/>
              <a:t>з’єднуються</a:t>
            </a:r>
            <a:r>
              <a:rPr lang="ru-RU" sz="2400" dirty="0" smtClean="0"/>
              <a:t> </a:t>
            </a:r>
            <a:r>
              <a:rPr lang="ru-RU" sz="2400" dirty="0" err="1" smtClean="0"/>
              <a:t>прості</a:t>
            </a:r>
            <a:r>
              <a:rPr lang="ru-RU" sz="2400" dirty="0" smtClean="0"/>
              <a:t> речення у складному?</a:t>
            </a:r>
          </a:p>
          <a:p>
            <a:pPr>
              <a:buNone/>
            </a:pPr>
            <a:r>
              <a:rPr lang="ru-RU" sz="2400" dirty="0" smtClean="0"/>
              <a:t>• Речення </a:t>
            </a:r>
            <a:r>
              <a:rPr lang="ru-RU" sz="2400" dirty="0" err="1" smtClean="0"/>
              <a:t>однорідні</a:t>
            </a:r>
            <a:r>
              <a:rPr lang="ru-RU" sz="2400" dirty="0" smtClean="0"/>
              <a:t> </a:t>
            </a:r>
            <a:r>
              <a:rPr lang="ru-RU" sz="2400" dirty="0" err="1" smtClean="0"/>
              <a:t>чи</a:t>
            </a:r>
            <a:r>
              <a:rPr lang="ru-RU" sz="2400" dirty="0" smtClean="0"/>
              <a:t> </a:t>
            </a:r>
            <a:r>
              <a:rPr lang="ru-RU" sz="2400" dirty="0" err="1" smtClean="0"/>
              <a:t>неоднорідні</a:t>
            </a:r>
            <a:r>
              <a:rPr lang="ru-RU" sz="2400" dirty="0" smtClean="0"/>
              <a:t>?</a:t>
            </a:r>
          </a:p>
          <a:p>
            <a:pPr lvl="0">
              <a:buNone/>
            </a:pPr>
            <a:endParaRPr lang="ru-RU" dirty="0" smtClean="0"/>
          </a:p>
          <a:p>
            <a:pPr lvl="0">
              <a:buNone/>
            </a:pPr>
            <a:r>
              <a:rPr lang="ru-RU" dirty="0" smtClean="0"/>
              <a:t>Ми не лукавили </a:t>
            </a:r>
            <a:r>
              <a:rPr lang="ru-RU" dirty="0" err="1" smtClean="0"/>
              <a:t>з</a:t>
            </a:r>
            <a:r>
              <a:rPr lang="ru-RU" dirty="0" smtClean="0"/>
              <a:t> тобою, ми просто </a:t>
            </a:r>
            <a:r>
              <a:rPr lang="ru-RU" dirty="0" err="1" smtClean="0"/>
              <a:t>йшли</a:t>
            </a:r>
            <a:r>
              <a:rPr lang="ru-RU" dirty="0" smtClean="0"/>
              <a:t>, у нас нема зерна </a:t>
            </a:r>
            <a:r>
              <a:rPr lang="ru-RU" dirty="0" err="1" smtClean="0"/>
              <a:t>неправди</a:t>
            </a:r>
            <a:r>
              <a:rPr lang="ru-RU" dirty="0" smtClean="0"/>
              <a:t> за собою.</a:t>
            </a:r>
          </a:p>
          <a:p>
            <a:pPr lvl="0">
              <a:buNone/>
            </a:pPr>
            <a:r>
              <a:rPr lang="ru-RU" dirty="0" err="1" smtClean="0"/>
              <a:t>Вільну</a:t>
            </a:r>
            <a:r>
              <a:rPr lang="ru-RU" dirty="0" smtClean="0"/>
              <a:t> </a:t>
            </a:r>
            <a:r>
              <a:rPr lang="ru-RU" dirty="0" err="1" smtClean="0"/>
              <a:t>Україну</a:t>
            </a:r>
            <a:r>
              <a:rPr lang="ru-RU" dirty="0" smtClean="0"/>
              <a:t> не </a:t>
            </a:r>
            <a:r>
              <a:rPr lang="ru-RU" dirty="0" err="1" smtClean="0"/>
              <a:t>скують</a:t>
            </a:r>
            <a:r>
              <a:rPr lang="ru-RU" dirty="0" smtClean="0"/>
              <a:t> </a:t>
            </a:r>
            <a:r>
              <a:rPr lang="ru-RU" dirty="0" err="1" smtClean="0"/>
              <a:t>кайдани</a:t>
            </a:r>
            <a:r>
              <a:rPr lang="ru-RU" dirty="0" smtClean="0"/>
              <a:t>:</a:t>
            </a:r>
          </a:p>
          <a:p>
            <a:pPr lvl="0">
              <a:buNone/>
            </a:pPr>
            <a:r>
              <a:rPr lang="ru-RU" dirty="0" smtClean="0"/>
              <a:t>В оборону </a:t>
            </a:r>
            <a:r>
              <a:rPr lang="ru-RU" dirty="0" err="1" smtClean="0"/>
              <a:t>волі</a:t>
            </a:r>
            <a:r>
              <a:rPr lang="ru-RU" dirty="0" smtClean="0"/>
              <a:t> наше </a:t>
            </a:r>
            <a:r>
              <a:rPr lang="ru-RU" dirty="0" err="1" smtClean="0"/>
              <a:t>військо</a:t>
            </a:r>
            <a:r>
              <a:rPr lang="ru-RU" dirty="0" smtClean="0"/>
              <a:t> стане,</a:t>
            </a:r>
          </a:p>
          <a:p>
            <a:pPr lvl="0">
              <a:buNone/>
            </a:pPr>
            <a:r>
              <a:rPr lang="ru-RU" dirty="0" err="1" smtClean="0"/>
              <a:t>Заревуть</a:t>
            </a:r>
            <a:r>
              <a:rPr lang="ru-RU" dirty="0" smtClean="0"/>
              <a:t> </a:t>
            </a:r>
            <a:r>
              <a:rPr lang="ru-RU" dirty="0" err="1" smtClean="0"/>
              <a:t>гармати</a:t>
            </a:r>
            <a:r>
              <a:rPr lang="ru-RU" dirty="0" smtClean="0"/>
              <a:t>, закричать </a:t>
            </a:r>
            <a:r>
              <a:rPr lang="ru-RU" dirty="0" err="1" smtClean="0"/>
              <a:t>шаблі</a:t>
            </a:r>
            <a:r>
              <a:rPr lang="ru-RU" dirty="0" smtClean="0"/>
              <a:t> –</a:t>
            </a:r>
          </a:p>
          <a:p>
            <a:pPr lvl="0">
              <a:buNone/>
            </a:pPr>
            <a:r>
              <a:rPr lang="ru-RU" dirty="0" smtClean="0"/>
              <a:t>Не </a:t>
            </a:r>
            <a:r>
              <a:rPr lang="ru-RU" dirty="0" err="1" smtClean="0"/>
              <a:t>дамо</a:t>
            </a:r>
            <a:r>
              <a:rPr lang="ru-RU" dirty="0" smtClean="0"/>
              <a:t> в </a:t>
            </a:r>
            <a:r>
              <a:rPr lang="ru-RU" dirty="0" err="1" smtClean="0"/>
              <a:t>наругу</a:t>
            </a:r>
            <a:r>
              <a:rPr lang="ru-RU" dirty="0" smtClean="0"/>
              <a:t> </a:t>
            </a:r>
            <a:r>
              <a:rPr lang="ru-RU" dirty="0" err="1" smtClean="0"/>
              <a:t>рідної</a:t>
            </a:r>
            <a:r>
              <a:rPr lang="ru-RU" dirty="0" smtClean="0"/>
              <a:t> </a:t>
            </a:r>
            <a:r>
              <a:rPr lang="ru-RU" dirty="0" err="1" smtClean="0"/>
              <a:t>землі</a:t>
            </a:r>
            <a:r>
              <a:rPr lang="ru-RU" dirty="0" smtClean="0"/>
              <a:t>!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>
                <a:solidFill>
                  <a:srgbClr val="FF0000"/>
                </a:solidFill>
              </a:rPr>
              <a:t>БСР з однорідними</a:t>
            </a:r>
            <a:br>
              <a:rPr lang="uk-UA" sz="4000" b="1" dirty="0">
                <a:solidFill>
                  <a:srgbClr val="FF0000"/>
                </a:solidFill>
              </a:rPr>
            </a:br>
            <a:r>
              <a:rPr lang="uk-UA" sz="4000" b="1" dirty="0">
                <a:solidFill>
                  <a:srgbClr val="FF0000"/>
                </a:solidFill>
              </a:rPr>
              <a:t>простими реченнями</a:t>
            </a:r>
          </a:p>
        </p:txBody>
      </p:sp>
      <p:graphicFrame>
        <p:nvGraphicFramePr>
          <p:cNvPr id="48187" name="Group 5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1666528"/>
                <a:gridCol w="1991072"/>
                <a:gridCol w="1676400"/>
                <a:gridCol w="28956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Кількість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простих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речень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Смислове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відношення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Інтонація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Приклад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обмежена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Одночасність дій, явищ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Переліку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Тихесенько вітер віє, степи, лани мріють, між ярами над ставами верби зеленіють.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обмежена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Послідовність дій, явищ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Переліку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Сонце заходить, гори чорніють, пташечка тихне, поле німіє…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Зіставлення, протиставлення дій, явищ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Зіставлення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 русалонька блукає – то дівчина ходить…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uk-UA" sz="2000" b="1" dirty="0">
                <a:solidFill>
                  <a:srgbClr val="FF0000"/>
                </a:solidFill>
              </a:rPr>
              <a:t>БСР з </a:t>
            </a:r>
            <a:r>
              <a:rPr lang="uk-UA" sz="2000" b="1" dirty="0" smtClean="0">
                <a:solidFill>
                  <a:srgbClr val="FF0000"/>
                </a:solidFill>
              </a:rPr>
              <a:t>неоднорідними простими </a:t>
            </a:r>
            <a:r>
              <a:rPr lang="uk-UA" sz="2000" b="1" dirty="0">
                <a:solidFill>
                  <a:srgbClr val="FF0000"/>
                </a:solidFill>
              </a:rPr>
              <a:t>реченнями</a:t>
            </a:r>
          </a:p>
        </p:txBody>
      </p:sp>
      <p:graphicFrame>
        <p:nvGraphicFramePr>
          <p:cNvPr id="49249" name="Group 97"/>
          <p:cNvGraphicFramePr>
            <a:graphicFrameLocks noGrp="1"/>
          </p:cNvGraphicFramePr>
          <p:nvPr>
            <p:ph idx="1"/>
          </p:nvPr>
        </p:nvGraphicFramePr>
        <p:xfrm>
          <a:off x="395536" y="973678"/>
          <a:ext cx="8229600" cy="5884322"/>
        </p:xfrm>
        <a:graphic>
          <a:graphicData uri="http://schemas.openxmlformats.org/drawingml/2006/table">
            <a:tbl>
              <a:tblPr/>
              <a:tblGrid>
                <a:gridCol w="838200"/>
                <a:gridCol w="1981200"/>
                <a:gridCol w="1981200"/>
                <a:gridCol w="3429000"/>
              </a:tblGrid>
              <a:tr h="1173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З’ясувальні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Пояснювальна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Добре тобі, брате: маєш крила, маєш силу, є коли літати…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66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Причинові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Пояснювальна</a:t>
                      </a:r>
                      <a:endParaRPr kumimoji="0" lang="uk-UA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Я сьогодні забарилась: батько занедужав. Сирота Ярема, сирота убогий: ні сестри, ні брата, нікого нема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Наслідкові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Пояснювальна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Защебетав соловейко – пішла луна гаєм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2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Пояснювальні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Пояснювальна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Умовк кобзар сумуючи: щось руки не грають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Порівняльні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Зіставлення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Єсть карії очі – як зіроньки сяють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Часові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Зіставлення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Зійде сонце – утру сльози, ніхто не побачить…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Два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Умовні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Зіставлення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Будеш слугою народу – не забудуть тебе зроду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23528" y="188640"/>
            <a:ext cx="8568952" cy="6003909"/>
            <a:chOff x="1868" y="1055"/>
            <a:chExt cx="7794" cy="4248"/>
          </a:xfrm>
        </p:grpSpPr>
        <p:sp>
          <p:nvSpPr>
            <p:cNvPr id="31749" name="AutoShape 5"/>
            <p:cNvSpPr>
              <a:spLocks noChangeAspect="1" noChangeArrowheads="1"/>
            </p:cNvSpPr>
            <p:nvPr/>
          </p:nvSpPr>
          <p:spPr bwMode="auto">
            <a:xfrm>
              <a:off x="1868" y="1055"/>
              <a:ext cx="7794" cy="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4100" y="1190"/>
              <a:ext cx="3532" cy="54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b="1" dirty="0"/>
                <a:t>БСР. Змістові відношення між частинами</a:t>
              </a:r>
              <a:endParaRPr lang="uk-UA" dirty="0"/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470" y="2135"/>
              <a:ext cx="2581" cy="40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1200" b="1" dirty="0">
                  <a:solidFill>
                    <a:schemeClr val="bg1"/>
                  </a:solidFill>
                </a:rPr>
                <a:t>З  </a:t>
              </a:r>
              <a:r>
                <a:rPr lang="uk-UA" sz="1600" b="1" dirty="0"/>
                <a:t>однотипними частинами</a:t>
              </a:r>
              <a:endParaRPr lang="uk-UA" sz="1600" dirty="0"/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5730" y="2135"/>
              <a:ext cx="2717" cy="405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1600" b="1" dirty="0"/>
                <a:t>З різнотипними </a:t>
              </a:r>
            </a:p>
            <a:p>
              <a:pPr algn="ctr"/>
              <a:r>
                <a:rPr lang="uk-UA" sz="1600" b="1" dirty="0"/>
                <a:t>частинами</a:t>
              </a:r>
            </a:p>
            <a:p>
              <a:endParaRPr lang="uk-UA" sz="1600" dirty="0">
                <a:solidFill>
                  <a:schemeClr val="bg2"/>
                </a:solidFill>
              </a:endParaRP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580" y="2932"/>
              <a:ext cx="2308" cy="4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b="1" dirty="0"/>
                <a:t>одночасність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606" y="3485"/>
              <a:ext cx="2307" cy="4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000" b="1" dirty="0"/>
                <a:t>послідовність</a:t>
              </a:r>
              <a:endParaRPr lang="uk-UA" sz="3200" b="1" dirty="0"/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2580" y="4018"/>
              <a:ext cx="2305" cy="4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000" b="1" dirty="0"/>
                <a:t>зіставлення</a:t>
              </a:r>
              <a:endParaRPr lang="uk-UA" sz="3200" b="1" dirty="0"/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2606" y="4565"/>
              <a:ext cx="2305" cy="40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000" b="1" dirty="0"/>
                <a:t>протиставлення</a:t>
              </a:r>
              <a:endParaRPr lang="uk-UA" sz="3200" b="1" dirty="0"/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5730" y="4565"/>
              <a:ext cx="2307" cy="40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400" b="1" dirty="0"/>
                <a:t>причини</a:t>
              </a:r>
              <a:endParaRPr lang="uk-UA" sz="3600" b="1" dirty="0"/>
            </a:p>
          </p:txBody>
        </p:sp>
        <p:sp>
          <p:nvSpPr>
            <p:cNvPr id="31758" name="Rectangle 14"/>
            <p:cNvSpPr>
              <a:spLocks noChangeArrowheads="1"/>
            </p:cNvSpPr>
            <p:nvPr/>
          </p:nvSpPr>
          <p:spPr bwMode="auto">
            <a:xfrm>
              <a:off x="5730" y="2945"/>
              <a:ext cx="2309" cy="40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b="1" dirty="0"/>
                <a:t>пояснювальні</a:t>
              </a:r>
              <a:endParaRPr lang="uk-UA" sz="2800" b="1" dirty="0"/>
            </a:p>
          </p:txBody>
        </p:sp>
        <p:sp>
          <p:nvSpPr>
            <p:cNvPr id="31759" name="Rectangle 15"/>
            <p:cNvSpPr>
              <a:spLocks noChangeArrowheads="1"/>
            </p:cNvSpPr>
            <p:nvPr/>
          </p:nvSpPr>
          <p:spPr bwMode="auto">
            <a:xfrm>
              <a:off x="5730" y="3485"/>
              <a:ext cx="2309" cy="40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400" b="1" dirty="0"/>
                <a:t>часові</a:t>
              </a:r>
              <a:endParaRPr lang="uk-UA" sz="3600" b="1" dirty="0"/>
            </a:p>
          </p:txBody>
        </p:sp>
        <p:sp>
          <p:nvSpPr>
            <p:cNvPr id="31760" name="Rectangle 16"/>
            <p:cNvSpPr>
              <a:spLocks noChangeArrowheads="1"/>
            </p:cNvSpPr>
            <p:nvPr/>
          </p:nvSpPr>
          <p:spPr bwMode="auto">
            <a:xfrm>
              <a:off x="5730" y="4025"/>
              <a:ext cx="2309" cy="405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uk-UA" sz="2400" b="1" dirty="0"/>
                <a:t>умовні</a:t>
              </a:r>
              <a:endParaRPr lang="uk-UA" sz="3600" b="1" dirty="0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 flipH="1">
              <a:off x="4372" y="1739"/>
              <a:ext cx="951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5866" y="1730"/>
              <a:ext cx="815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3692" y="2540"/>
              <a:ext cx="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6953" y="2540"/>
              <a:ext cx="1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3692" y="335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3692" y="389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3692" y="443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6953" y="335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6953" y="389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>
              <a:off x="6953" y="443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3528" y="580526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Виконати</a:t>
            </a:r>
            <a:r>
              <a:rPr lang="ru-RU" b="1" dirty="0" smtClean="0">
                <a:solidFill>
                  <a:srgbClr val="FF0000"/>
                </a:solidFill>
              </a:rPr>
              <a:t>  </a:t>
            </a:r>
            <a:r>
              <a:rPr lang="ru-RU" b="1" dirty="0" err="1" smtClean="0">
                <a:solidFill>
                  <a:srgbClr val="FF0000"/>
                </a:solidFill>
              </a:rPr>
              <a:t>вправу</a:t>
            </a:r>
            <a:r>
              <a:rPr lang="ru-RU" b="1" dirty="0" smtClean="0">
                <a:solidFill>
                  <a:srgbClr val="FF0000"/>
                </a:solidFill>
              </a:rPr>
              <a:t>  245 </a:t>
            </a:r>
            <a:r>
              <a:rPr lang="ru-RU" b="1" dirty="0" err="1" smtClean="0">
                <a:solidFill>
                  <a:srgbClr val="FF0000"/>
                </a:solidFill>
              </a:rPr>
              <a:t>п</a:t>
            </a:r>
            <a:r>
              <a:rPr lang="uk-UA" b="1" dirty="0" err="1" smtClean="0">
                <a:solidFill>
                  <a:srgbClr val="FF0000"/>
                </a:solidFill>
              </a:rPr>
              <a:t>ідручника</a:t>
            </a:r>
            <a:r>
              <a:rPr lang="uk-UA" b="1" dirty="0" smtClean="0">
                <a:solidFill>
                  <a:srgbClr val="FF0000"/>
                </a:solidFill>
              </a:rPr>
              <a:t>. </a:t>
            </a:r>
            <a:r>
              <a:rPr lang="uk-UA" dirty="0" smtClean="0"/>
              <a:t>Спишіть речення, зазначаючи в дужках відношення між частинами.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404664"/>
            <a:ext cx="8893175" cy="6453336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Tx/>
              <a:buNone/>
              <a:defRPr/>
            </a:pPr>
            <a:r>
              <a:rPr lang="uk-UA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Слід зазначити, що інтонація</a:t>
            </a:r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речення</a:t>
            </a:r>
            <a:r>
              <a:rPr lang="ru-RU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uk-UA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впливає на розстановку розділових знаків в ньому:</a:t>
            </a:r>
            <a:endParaRPr lang="uk-UA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cs typeface="Arial" charset="0"/>
            </a:endParaRPr>
          </a:p>
          <a:p>
            <a:pPr marL="374650" indent="-374650" eaLnBrk="1" hangingPunct="1">
              <a:lnSpc>
                <a:spcPct val="150000"/>
              </a:lnSpc>
              <a:buFontTx/>
              <a:buNone/>
              <a:defRPr/>
            </a:pPr>
            <a:endParaRPr lang="ru-RU" sz="22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32489" name="Group 41"/>
          <p:cNvGraphicFramePr>
            <a:graphicFrameLocks noGrp="1"/>
          </p:cNvGraphicFramePr>
          <p:nvPr/>
        </p:nvGraphicFramePr>
        <p:xfrm>
          <a:off x="395288" y="2204864"/>
          <a:ext cx="8569325" cy="4464224"/>
        </p:xfrm>
        <a:graphic>
          <a:graphicData uri="http://schemas.openxmlformats.org/drawingml/2006/table">
            <a:tbl>
              <a:tblPr/>
              <a:tblGrid>
                <a:gridCol w="6048375"/>
                <a:gridCol w="2520950"/>
              </a:tblGrid>
              <a:tr h="1391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Якщо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БСР характерна </a:t>
                      </a:r>
                      <a:r>
                        <a:rPr kumimoji="0" lang="uk-UA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перелічувальна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інтонація, то ставиться </a:t>
                      </a:r>
                      <a:r>
                        <a:rPr kumimoji="0" lang="uk-UA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кома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Вік живи, вік учись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Якщо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БСР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характерне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пониження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голосу в кінці першої частини, то ставиться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двокрапка</a:t>
                      </a:r>
                      <a:endParaRPr kumimoji="0" lang="ru-RU" sz="24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Іду дивлюсь: мій край, моя земля (пояснення, доповнення)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6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Char char="n"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Якщо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для БСР </a:t>
                      </a:r>
                      <a:r>
                        <a:rPr kumimoji="0" lang="ru-RU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характерне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uk-UA" sz="2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підвищення</a:t>
                      </a:r>
                      <a:r>
                        <a:rPr kumimoji="0" lang="uk-UA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голосу, то ставиться </a:t>
                      </a:r>
                      <a:r>
                        <a:rPr kumimoji="0" lang="uk-UA" sz="2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Black" pitchFamily="34" charset="0"/>
                        </a:rPr>
                        <a:t>тире</a:t>
                      </a:r>
                      <a:endParaRPr kumimoji="0" lang="ru-RU" sz="24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uk-UA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У січні кімнатні птахи мовчать-холод ще триматиметься.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60648"/>
            <a:ext cx="8686800" cy="1008112"/>
          </a:xfrm>
        </p:spPr>
        <p:txBody>
          <a:bodyPr>
            <a:noAutofit/>
          </a:bodyPr>
          <a:lstStyle/>
          <a:p>
            <a:r>
              <a:rPr lang="uk-UA" sz="2400" b="1" dirty="0" smtClean="0">
                <a:solidFill>
                  <a:srgbClr val="FF0000"/>
                </a:solidFill>
              </a:rPr>
              <a:t>Завдання: запишіть речення, дібравши із довідки потрібне за змістом. Укажіть відношення між частинами БСР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6792"/>
            <a:ext cx="8686800" cy="45233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i="1" dirty="0" smtClean="0"/>
              <a:t>1. Учись </a:t>
            </a:r>
            <a:r>
              <a:rPr lang="ru-RU" sz="2000" i="1" dirty="0" err="1" smtClean="0"/>
              <a:t>змолоду</a:t>
            </a:r>
            <a:r>
              <a:rPr lang="ru-RU" sz="2000" i="1" dirty="0" smtClean="0"/>
              <a:t> : …………………….</a:t>
            </a:r>
          </a:p>
          <a:p>
            <a:pPr>
              <a:buNone/>
            </a:pPr>
            <a:r>
              <a:rPr lang="ru-RU" sz="2000" i="1" dirty="0" smtClean="0"/>
              <a:t> 2. </a:t>
            </a:r>
            <a:r>
              <a:rPr lang="ru-RU" sz="2000" i="1" dirty="0" err="1" smtClean="0"/>
              <a:t>Кішки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гризуться</a:t>
            </a:r>
            <a:r>
              <a:rPr lang="ru-RU" sz="2000" i="1" dirty="0" smtClean="0"/>
              <a:t> —………………...  </a:t>
            </a:r>
          </a:p>
          <a:p>
            <a:pPr>
              <a:buNone/>
            </a:pPr>
            <a:r>
              <a:rPr lang="ru-RU" sz="2000" i="1" dirty="0" smtClean="0"/>
              <a:t> 3. Люди як люди :  ……………………...  </a:t>
            </a:r>
          </a:p>
          <a:p>
            <a:pPr>
              <a:buNone/>
            </a:pPr>
            <a:r>
              <a:rPr lang="ru-RU" sz="2000" i="1" dirty="0" smtClean="0"/>
              <a:t> 4. Усе </a:t>
            </a:r>
            <a:r>
              <a:rPr lang="ru-RU" sz="2000" i="1" dirty="0" err="1" smtClean="0"/>
              <a:t>минається</a:t>
            </a:r>
            <a:r>
              <a:rPr lang="ru-RU" sz="2000" i="1" dirty="0" smtClean="0"/>
              <a:t>,  ………………………. </a:t>
            </a:r>
          </a:p>
          <a:p>
            <a:pPr>
              <a:buNone/>
            </a:pPr>
            <a:r>
              <a:rPr lang="ru-RU" sz="2000" i="1" dirty="0" smtClean="0"/>
              <a:t> 5. Книгу  прочитав —  ……………………….</a:t>
            </a:r>
          </a:p>
          <a:p>
            <a:pPr>
              <a:buNone/>
            </a:pPr>
            <a:r>
              <a:rPr lang="ru-RU" sz="2000" i="1" dirty="0" smtClean="0"/>
              <a:t>6. </a:t>
            </a:r>
            <a:r>
              <a:rPr lang="ru-RU" sz="2000" i="1" dirty="0" err="1" smtClean="0"/>
              <a:t>Зайця</a:t>
            </a:r>
            <a:r>
              <a:rPr lang="ru-RU" sz="2000" i="1" dirty="0" smtClean="0"/>
              <a:t> ноги </a:t>
            </a:r>
            <a:r>
              <a:rPr lang="ru-RU" sz="2000" i="1" dirty="0" err="1" smtClean="0"/>
              <a:t>носять</a:t>
            </a:r>
            <a:r>
              <a:rPr lang="ru-RU" sz="2000" i="1" dirty="0" smtClean="0"/>
              <a:t>, ………………………….. </a:t>
            </a:r>
          </a:p>
          <a:p>
            <a:pPr>
              <a:buNone/>
            </a:pPr>
            <a:r>
              <a:rPr lang="ru-RU" sz="2000" i="1" dirty="0" smtClean="0"/>
              <a:t>7. </a:t>
            </a:r>
            <a:r>
              <a:rPr lang="ru-RU" sz="2000" i="1" dirty="0" err="1" smtClean="0"/>
              <a:t>Життя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прожити</a:t>
            </a:r>
            <a:r>
              <a:rPr lang="ru-RU" sz="2000" i="1" dirty="0" smtClean="0"/>
              <a:t> — ………………………………... </a:t>
            </a:r>
          </a:p>
          <a:p>
            <a:pPr>
              <a:buNone/>
            </a:pPr>
            <a:r>
              <a:rPr lang="ru-RU" sz="2000" i="1" dirty="0" smtClean="0"/>
              <a:t>8. </a:t>
            </a:r>
            <a:r>
              <a:rPr lang="ru-RU" sz="2000" i="1" dirty="0" err="1" smtClean="0"/>
              <a:t>Бережи</a:t>
            </a:r>
            <a:r>
              <a:rPr lang="ru-RU" sz="2000" i="1" dirty="0" smtClean="0"/>
              <a:t> час : ………………………………..  (Нар. </a:t>
            </a:r>
            <a:r>
              <a:rPr lang="ru-RU" sz="2000" i="1" dirty="0" err="1" smtClean="0"/>
              <a:t>творчість</a:t>
            </a:r>
            <a:r>
              <a:rPr lang="ru-RU" sz="2000" i="1" dirty="0" smtClean="0"/>
              <a:t>).</a:t>
            </a:r>
            <a:endParaRPr lang="ru-RU" sz="2000" dirty="0" smtClean="0"/>
          </a:p>
          <a:p>
            <a:pPr>
              <a:buNone/>
            </a:pPr>
            <a:r>
              <a:rPr lang="uk-UA" sz="2600" dirty="0" smtClean="0"/>
              <a:t>Довідка:</a:t>
            </a:r>
            <a:r>
              <a:rPr lang="uk-UA" sz="2600" b="1" dirty="0" smtClean="0"/>
              <a:t> </a:t>
            </a:r>
          </a:p>
          <a:p>
            <a:pPr>
              <a:buNone/>
            </a:pPr>
            <a:r>
              <a:rPr lang="ru-RU" sz="2000" i="1" dirty="0" smtClean="0"/>
              <a:t> на  </a:t>
            </a:r>
            <a:r>
              <a:rPr lang="ru-RU" sz="2000" i="1" dirty="0" err="1" smtClean="0"/>
              <a:t>крилах</a:t>
            </a:r>
            <a:r>
              <a:rPr lang="ru-RU" sz="2000" i="1" dirty="0" smtClean="0"/>
              <a:t>  </a:t>
            </a:r>
            <a:r>
              <a:rPr lang="ru-RU" sz="2000" i="1" dirty="0" err="1" smtClean="0"/>
              <a:t>політав,не</a:t>
            </a:r>
            <a:r>
              <a:rPr lang="ru-RU" sz="2000" i="1" dirty="0" smtClean="0"/>
              <a:t>  </a:t>
            </a:r>
            <a:r>
              <a:rPr lang="ru-RU" sz="2000" i="1" dirty="0" err="1" smtClean="0"/>
              <a:t>навколо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хати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обійти</a:t>
            </a:r>
            <a:r>
              <a:rPr lang="ru-RU" sz="2000" i="1" dirty="0" smtClean="0"/>
              <a:t>, його й  за  </a:t>
            </a:r>
            <a:r>
              <a:rPr lang="ru-RU" sz="2000" i="1" dirty="0" err="1" smtClean="0"/>
              <a:t>гроші</a:t>
            </a:r>
            <a:r>
              <a:rPr lang="ru-RU" sz="2000" i="1" dirty="0" smtClean="0"/>
              <a:t> не </a:t>
            </a:r>
            <a:r>
              <a:rPr lang="ru-RU" sz="2000" i="1" dirty="0" err="1" smtClean="0"/>
              <a:t>купиш</a:t>
            </a:r>
            <a:r>
              <a:rPr lang="ru-RU" sz="2000" i="1" dirty="0" smtClean="0"/>
              <a:t>, вовка </a:t>
            </a:r>
            <a:r>
              <a:rPr lang="ru-RU" sz="2000" i="1" dirty="0" err="1" smtClean="0"/>
              <a:t>зуби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годують</a:t>
            </a:r>
            <a:r>
              <a:rPr lang="ru-RU" sz="2000" i="1" dirty="0" smtClean="0"/>
              <a:t>, одна  правда  </a:t>
            </a:r>
            <a:r>
              <a:rPr lang="ru-RU" sz="2000" i="1" dirty="0" err="1" smtClean="0"/>
              <a:t>лишається</a:t>
            </a:r>
            <a:r>
              <a:rPr lang="ru-RU" sz="2000" i="1" dirty="0" smtClean="0"/>
              <a:t>, були  б ми  </a:t>
            </a:r>
            <a:r>
              <a:rPr lang="ru-RU" sz="2000" i="1" dirty="0" err="1" smtClean="0"/>
              <a:t>добрі</a:t>
            </a:r>
            <a:r>
              <a:rPr lang="ru-RU" sz="2000" i="1" dirty="0" smtClean="0"/>
              <a:t>, мишам </a:t>
            </a:r>
            <a:r>
              <a:rPr lang="ru-RU" sz="2000" i="1" dirty="0" err="1" smtClean="0"/>
              <a:t>привілля</a:t>
            </a:r>
            <a:r>
              <a:rPr lang="ru-RU" sz="2000" i="1" dirty="0" smtClean="0"/>
              <a:t>. пригодиться на </a:t>
            </a:r>
            <a:r>
              <a:rPr lang="ru-RU" sz="2000" i="1" dirty="0" err="1" smtClean="0"/>
              <a:t>старість</a:t>
            </a:r>
            <a:r>
              <a:rPr lang="ru-RU" sz="2000" i="1" dirty="0" smtClean="0"/>
              <a:t>.</a:t>
            </a:r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5"/>
            <a:ext cx="201622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Епіграф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b="1" dirty="0" smtClean="0"/>
              <a:t>                                    </a:t>
            </a:r>
            <a:endParaRPr lang="uk-UA" b="1" dirty="0" smtClean="0">
              <a:solidFill>
                <a:srgbClr val="FF0000"/>
              </a:solidFill>
            </a:endParaRPr>
          </a:p>
          <a:p>
            <a:endParaRPr lang="uk-UA" dirty="0" smtClean="0"/>
          </a:p>
          <a:p>
            <a:pPr>
              <a:buNone/>
            </a:pPr>
            <a:r>
              <a:rPr lang="uk-UA" b="1" smtClean="0">
                <a:solidFill>
                  <a:srgbClr val="FF0000"/>
                </a:solidFill>
              </a:rPr>
              <a:t>             </a:t>
            </a:r>
            <a:r>
              <a:rPr lang="uk-UA" b="1" dirty="0" smtClean="0">
                <a:solidFill>
                  <a:srgbClr val="FF0000"/>
                </a:solidFill>
              </a:rPr>
              <a:t>З усіх утрат утрата </a:t>
            </a:r>
            <a:r>
              <a:rPr lang="uk-UA" b="1" smtClean="0">
                <a:solidFill>
                  <a:srgbClr val="FF0000"/>
                </a:solidFill>
              </a:rPr>
              <a:t>часу найтяжча</a:t>
            </a:r>
            <a:endParaRPr lang="uk-UA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uk-UA" b="1" dirty="0" smtClean="0">
                <a:solidFill>
                  <a:srgbClr val="FF0000"/>
                </a:solidFill>
              </a:rPr>
              <a:t>                                                    Г. Сковорода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Перевір себе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 smtClean="0"/>
              <a:t>1. Учись </a:t>
            </a:r>
            <a:r>
              <a:rPr lang="ru-RU" i="1" dirty="0" err="1" smtClean="0"/>
              <a:t>змолоду</a:t>
            </a:r>
            <a:r>
              <a:rPr lang="ru-RU" i="1" dirty="0" smtClean="0"/>
              <a:t>: пригодиться на </a:t>
            </a:r>
            <a:r>
              <a:rPr lang="ru-RU" i="1" dirty="0" err="1" smtClean="0"/>
              <a:t>старість</a:t>
            </a:r>
            <a:r>
              <a:rPr lang="ru-RU" i="1" dirty="0" smtClean="0"/>
              <a:t>. </a:t>
            </a:r>
          </a:p>
          <a:p>
            <a:pPr>
              <a:buNone/>
            </a:pPr>
            <a:r>
              <a:rPr lang="ru-RU" i="1" dirty="0" smtClean="0"/>
              <a:t>2. </a:t>
            </a:r>
            <a:r>
              <a:rPr lang="ru-RU" i="1" dirty="0" err="1" smtClean="0"/>
              <a:t>Кішки</a:t>
            </a:r>
            <a:r>
              <a:rPr lang="ru-RU" i="1" dirty="0" smtClean="0"/>
              <a:t> </a:t>
            </a:r>
            <a:r>
              <a:rPr lang="ru-RU" i="1" dirty="0" err="1" smtClean="0"/>
              <a:t>гризуться</a:t>
            </a:r>
            <a:r>
              <a:rPr lang="ru-RU" i="1" dirty="0" smtClean="0"/>
              <a:t> — мишам </a:t>
            </a:r>
            <a:r>
              <a:rPr lang="ru-RU" i="1" dirty="0" err="1" smtClean="0"/>
              <a:t>привілля</a:t>
            </a:r>
            <a:r>
              <a:rPr lang="ru-RU" i="1" dirty="0" smtClean="0"/>
              <a:t>.  </a:t>
            </a:r>
          </a:p>
          <a:p>
            <a:pPr>
              <a:buNone/>
            </a:pPr>
            <a:r>
              <a:rPr lang="ru-RU" i="1" dirty="0" smtClean="0"/>
              <a:t>3. Люди як люди:  були  б ми  </a:t>
            </a:r>
            <a:r>
              <a:rPr lang="ru-RU" i="1" dirty="0" err="1" smtClean="0"/>
              <a:t>добрі</a:t>
            </a:r>
            <a:r>
              <a:rPr lang="ru-RU" i="1" dirty="0" smtClean="0"/>
              <a:t>.  </a:t>
            </a:r>
          </a:p>
          <a:p>
            <a:pPr>
              <a:buNone/>
            </a:pPr>
            <a:r>
              <a:rPr lang="ru-RU" i="1" dirty="0" smtClean="0"/>
              <a:t>4. Усе </a:t>
            </a:r>
            <a:r>
              <a:rPr lang="ru-RU" i="1" dirty="0" err="1" smtClean="0"/>
              <a:t>минається</a:t>
            </a:r>
            <a:r>
              <a:rPr lang="ru-RU" i="1" dirty="0" smtClean="0"/>
              <a:t>,  одна  правда  </a:t>
            </a:r>
            <a:r>
              <a:rPr lang="ru-RU" i="1" dirty="0" err="1" smtClean="0"/>
              <a:t>лишається</a:t>
            </a:r>
            <a:r>
              <a:rPr lang="ru-RU" i="1" dirty="0" smtClean="0"/>
              <a:t>. </a:t>
            </a:r>
          </a:p>
          <a:p>
            <a:pPr>
              <a:buNone/>
            </a:pPr>
            <a:r>
              <a:rPr lang="ru-RU" i="1" dirty="0" smtClean="0"/>
              <a:t>5. Книгу  прочитав —  на  </a:t>
            </a:r>
            <a:r>
              <a:rPr lang="ru-RU" i="1" dirty="0" err="1" smtClean="0"/>
              <a:t>крилах</a:t>
            </a:r>
            <a:r>
              <a:rPr lang="ru-RU" i="1" dirty="0" smtClean="0"/>
              <a:t>  </a:t>
            </a:r>
            <a:r>
              <a:rPr lang="ru-RU" i="1" dirty="0" err="1" smtClean="0"/>
              <a:t>політав</a:t>
            </a:r>
            <a:r>
              <a:rPr lang="ru-RU" i="1" dirty="0" smtClean="0"/>
              <a:t>.</a:t>
            </a:r>
          </a:p>
          <a:p>
            <a:pPr>
              <a:buNone/>
            </a:pPr>
            <a:r>
              <a:rPr lang="ru-RU" i="1" dirty="0" smtClean="0"/>
              <a:t>6. </a:t>
            </a:r>
            <a:r>
              <a:rPr lang="ru-RU" i="1" dirty="0" err="1" smtClean="0"/>
              <a:t>Зайця</a:t>
            </a:r>
            <a:r>
              <a:rPr lang="ru-RU" i="1" dirty="0" smtClean="0"/>
              <a:t> ноги </a:t>
            </a:r>
            <a:r>
              <a:rPr lang="ru-RU" i="1" dirty="0" err="1" smtClean="0"/>
              <a:t>носять</a:t>
            </a:r>
            <a:r>
              <a:rPr lang="ru-RU" i="1" dirty="0" smtClean="0"/>
              <a:t>, вовка </a:t>
            </a:r>
            <a:r>
              <a:rPr lang="ru-RU" i="1" dirty="0" err="1" smtClean="0"/>
              <a:t>зуби</a:t>
            </a:r>
            <a:r>
              <a:rPr lang="ru-RU" i="1" dirty="0" smtClean="0"/>
              <a:t> </a:t>
            </a:r>
            <a:r>
              <a:rPr lang="ru-RU" i="1" dirty="0" err="1" smtClean="0"/>
              <a:t>годують</a:t>
            </a:r>
            <a:r>
              <a:rPr lang="ru-RU" i="1" dirty="0" smtClean="0"/>
              <a:t>. </a:t>
            </a:r>
          </a:p>
          <a:p>
            <a:pPr>
              <a:buNone/>
            </a:pPr>
            <a:r>
              <a:rPr lang="ru-RU" i="1" dirty="0" smtClean="0"/>
              <a:t>7. </a:t>
            </a:r>
            <a:r>
              <a:rPr lang="ru-RU" i="1" dirty="0" err="1" smtClean="0"/>
              <a:t>Життя</a:t>
            </a:r>
            <a:r>
              <a:rPr lang="ru-RU" i="1" dirty="0" smtClean="0"/>
              <a:t> </a:t>
            </a:r>
            <a:r>
              <a:rPr lang="ru-RU" i="1" dirty="0" err="1" smtClean="0"/>
              <a:t>прожити</a:t>
            </a:r>
            <a:r>
              <a:rPr lang="ru-RU" i="1" dirty="0" smtClean="0"/>
              <a:t> — не </a:t>
            </a:r>
            <a:r>
              <a:rPr lang="ru-RU" i="1" dirty="0" err="1" smtClean="0"/>
              <a:t>навколо</a:t>
            </a:r>
            <a:r>
              <a:rPr lang="ru-RU" i="1" dirty="0" smtClean="0"/>
              <a:t> </a:t>
            </a:r>
            <a:r>
              <a:rPr lang="ru-RU" i="1" dirty="0" err="1" smtClean="0"/>
              <a:t>хати</a:t>
            </a:r>
            <a:r>
              <a:rPr lang="ru-RU" i="1" dirty="0" smtClean="0"/>
              <a:t> </a:t>
            </a:r>
            <a:r>
              <a:rPr lang="ru-RU" i="1" dirty="0" err="1" smtClean="0"/>
              <a:t>обійти</a:t>
            </a:r>
            <a:r>
              <a:rPr lang="ru-RU" i="1" dirty="0" smtClean="0"/>
              <a:t>. </a:t>
            </a:r>
          </a:p>
          <a:p>
            <a:pPr>
              <a:buNone/>
            </a:pPr>
            <a:r>
              <a:rPr lang="ru-RU" i="1" dirty="0" smtClean="0"/>
              <a:t>8. </a:t>
            </a:r>
            <a:r>
              <a:rPr lang="ru-RU" i="1" dirty="0" err="1" smtClean="0"/>
              <a:t>Бережи</a:t>
            </a:r>
            <a:r>
              <a:rPr lang="ru-RU" i="1" dirty="0" smtClean="0"/>
              <a:t> час: його й  за  </a:t>
            </a:r>
            <a:r>
              <a:rPr lang="ru-RU" i="1" dirty="0" err="1" smtClean="0"/>
              <a:t>гроші</a:t>
            </a:r>
            <a:r>
              <a:rPr lang="ru-RU" i="1" dirty="0" smtClean="0"/>
              <a:t> не </a:t>
            </a:r>
            <a:r>
              <a:rPr lang="ru-RU" i="1" dirty="0" err="1" smtClean="0"/>
              <a:t>купиш</a:t>
            </a:r>
            <a:r>
              <a:rPr lang="ru-RU" i="1" dirty="0" smtClean="0"/>
              <a:t> </a:t>
            </a:r>
          </a:p>
          <a:p>
            <a:pPr>
              <a:buNone/>
            </a:pPr>
            <a:r>
              <a:rPr lang="ru-RU" i="1" dirty="0" smtClean="0"/>
              <a:t>                                               (Нар. </a:t>
            </a:r>
            <a:r>
              <a:rPr lang="ru-RU" i="1" dirty="0" err="1" smtClean="0"/>
              <a:t>творчість</a:t>
            </a:r>
            <a:r>
              <a:rPr lang="ru-RU" i="1" dirty="0" smtClean="0"/>
              <a:t>).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Підсумок</a:t>
            </a:r>
            <a:r>
              <a:rPr lang="ru-RU" dirty="0" smtClean="0">
                <a:solidFill>
                  <a:srgbClr val="FF0000"/>
                </a:solidFill>
              </a:rPr>
              <a:t> уроку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Які речення називаються БСР?</a:t>
            </a:r>
          </a:p>
          <a:p>
            <a:r>
              <a:rPr lang="uk-UA" b="1" dirty="0" smtClean="0"/>
              <a:t>Якими зв’язками поєднуються частини БСР?</a:t>
            </a:r>
          </a:p>
          <a:p>
            <a:r>
              <a:rPr lang="uk-UA" b="1" dirty="0" smtClean="0"/>
              <a:t>Які смислові відношення бувають між частинами БСР? Наведіть приклади.</a:t>
            </a:r>
          </a:p>
          <a:p>
            <a:r>
              <a:rPr lang="uk-UA" b="1" dirty="0" smtClean="0"/>
              <a:t>Які розділові знаки вживаються у БСР?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Домашнє завдання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smtClean="0"/>
              <a:t>  </a:t>
            </a:r>
            <a:r>
              <a:rPr lang="ru-RU" sz="2000" smtClean="0"/>
              <a:t>Вивчити</a:t>
            </a:r>
            <a:r>
              <a:rPr lang="ru-RU" sz="2000" dirty="0" smtClean="0"/>
              <a:t> </a:t>
            </a:r>
            <a:r>
              <a:rPr lang="ru-RU" sz="2000" dirty="0" smtClean="0"/>
              <a:t>параграф </a:t>
            </a:r>
            <a:r>
              <a:rPr lang="ru-RU" sz="2000" dirty="0" smtClean="0"/>
              <a:t>25.Виконати впр.293 </a:t>
            </a: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08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573016"/>
            <a:ext cx="264339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460431" y="90100"/>
            <a:ext cx="2231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672" y="457200"/>
            <a:ext cx="6120680" cy="4515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 err="1" smtClean="0">
                <a:solidFill>
                  <a:srgbClr val="FF0000"/>
                </a:solidFill>
              </a:rPr>
              <a:t>Учн</a:t>
            </a:r>
            <a:r>
              <a:rPr lang="uk-UA" sz="3200" dirty="0" smtClean="0">
                <a:solidFill>
                  <a:srgbClr val="FF0000"/>
                </a:solidFill>
              </a:rPr>
              <a:t>і повинні вміти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b="1" dirty="0" smtClean="0">
                <a:solidFill>
                  <a:srgbClr val="504945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 </a:t>
            </a:r>
            <a:r>
              <a:rPr lang="ru-RU" sz="2200" b="1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розрізняти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за характером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взаємозв’язків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головну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й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підрядну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частини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послідовною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однорідною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неоднорідною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паралельною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й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мішаною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підрядністю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lvl="0">
              <a:buNone/>
            </a:pPr>
            <a:endParaRPr lang="ru-RU" sz="2200" dirty="0" smtClean="0">
              <a:solidFill>
                <a:srgbClr val="504945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>
              <a:buNone/>
            </a:pP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- схематично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зображувати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речення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кількома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підрядними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у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вигляді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лінійних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графічних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схем,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здійснювати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синтаксичний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розбір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речень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lvl="0">
              <a:buNone/>
            </a:pP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lvl="0">
              <a:buFontTx/>
              <a:buChar char="-"/>
            </a:pP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на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основі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мовленнєво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комунікативного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дидактичного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матеріалу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опановувати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загальнолюдські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культурні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й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200" dirty="0" err="1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духовніцінності</a:t>
            </a:r>
            <a:r>
              <a:rPr lang="ru-RU" sz="2200" dirty="0" smtClean="0">
                <a:solidFill>
                  <a:srgbClr val="504945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2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Орфоепічна розминка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Видання, вимова, випадок, виразний, вірші, вітчим, донька, дочка, дрова, завдання, загадка, каталог, запитання, ім'я, котрий, легкий, наспіх, ненависть, новий, обіцянка, одинадцять, ознака, подруга, приятель. </a:t>
            </a:r>
          </a:p>
          <a:p>
            <a:endParaRPr lang="uk-UA" b="1" dirty="0" smtClean="0"/>
          </a:p>
          <a:p>
            <a:r>
              <a:rPr lang="uk-UA" b="1" dirty="0" smtClean="0"/>
              <a:t>Орфоепія </a:t>
            </a:r>
            <a:r>
              <a:rPr lang="uk-UA" dirty="0" smtClean="0"/>
              <a:t>вивчає правильну вимову слів.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Орфоепічна розминка (відповідь)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uk-UA" dirty="0" smtClean="0"/>
              <a:t>  Вид</a:t>
            </a:r>
            <a:r>
              <a:rPr lang="uk-UA" b="1" dirty="0" smtClean="0"/>
              <a:t>а</a:t>
            </a:r>
            <a:r>
              <a:rPr lang="uk-UA" dirty="0" smtClean="0"/>
              <a:t>ння, вим</a:t>
            </a:r>
            <a:r>
              <a:rPr lang="uk-UA" b="1" dirty="0" smtClean="0"/>
              <a:t>о</a:t>
            </a:r>
            <a:r>
              <a:rPr lang="uk-UA" dirty="0" smtClean="0"/>
              <a:t>ва, в</a:t>
            </a:r>
            <a:r>
              <a:rPr lang="uk-UA" b="1" dirty="0" smtClean="0"/>
              <a:t>и</a:t>
            </a:r>
            <a:r>
              <a:rPr lang="uk-UA" dirty="0" smtClean="0"/>
              <a:t>падок, вир</a:t>
            </a:r>
            <a:r>
              <a:rPr lang="uk-UA" b="1" dirty="0" smtClean="0"/>
              <a:t>а</a:t>
            </a:r>
            <a:r>
              <a:rPr lang="uk-UA" dirty="0" smtClean="0"/>
              <a:t>зний, в</a:t>
            </a:r>
            <a:r>
              <a:rPr lang="uk-UA" b="1" dirty="0" smtClean="0"/>
              <a:t>і</a:t>
            </a:r>
            <a:r>
              <a:rPr lang="uk-UA" dirty="0" smtClean="0"/>
              <a:t>рші, вітч</a:t>
            </a:r>
            <a:r>
              <a:rPr lang="uk-UA" b="1" dirty="0" smtClean="0"/>
              <a:t>и</a:t>
            </a:r>
            <a:r>
              <a:rPr lang="uk-UA" dirty="0" smtClean="0"/>
              <a:t>м, д</a:t>
            </a:r>
            <a:r>
              <a:rPr lang="uk-UA" b="1" dirty="0" smtClean="0"/>
              <a:t>о</a:t>
            </a:r>
            <a:r>
              <a:rPr lang="uk-UA" dirty="0" smtClean="0"/>
              <a:t>нька, дочк</a:t>
            </a:r>
            <a:r>
              <a:rPr lang="uk-UA" b="1" dirty="0" smtClean="0"/>
              <a:t>а</a:t>
            </a:r>
            <a:r>
              <a:rPr lang="uk-UA" dirty="0" smtClean="0"/>
              <a:t>, др</a:t>
            </a:r>
            <a:r>
              <a:rPr lang="uk-UA" b="1" dirty="0" smtClean="0"/>
              <a:t>о</a:t>
            </a:r>
            <a:r>
              <a:rPr lang="uk-UA" dirty="0" smtClean="0"/>
              <a:t>ва, завд</a:t>
            </a:r>
            <a:r>
              <a:rPr lang="uk-UA" b="1" dirty="0" smtClean="0"/>
              <a:t>а</a:t>
            </a:r>
            <a:r>
              <a:rPr lang="uk-UA" dirty="0" smtClean="0"/>
              <a:t>ння, з</a:t>
            </a:r>
            <a:r>
              <a:rPr lang="uk-UA" b="1" dirty="0" smtClean="0"/>
              <a:t>а</a:t>
            </a:r>
            <a:r>
              <a:rPr lang="uk-UA" dirty="0" smtClean="0"/>
              <a:t>гадка, катал</a:t>
            </a:r>
            <a:r>
              <a:rPr lang="uk-UA" b="1" dirty="0" smtClean="0"/>
              <a:t>о</a:t>
            </a:r>
            <a:r>
              <a:rPr lang="uk-UA" dirty="0" smtClean="0"/>
              <a:t>г, запит</a:t>
            </a:r>
            <a:r>
              <a:rPr lang="uk-UA" b="1" dirty="0" smtClean="0"/>
              <a:t>а</a:t>
            </a:r>
            <a:r>
              <a:rPr lang="uk-UA" dirty="0" smtClean="0"/>
              <a:t>ння, ім'</a:t>
            </a:r>
            <a:r>
              <a:rPr lang="uk-UA" b="1" dirty="0" smtClean="0"/>
              <a:t>я</a:t>
            </a:r>
            <a:r>
              <a:rPr lang="uk-UA" dirty="0" smtClean="0"/>
              <a:t>, котр</a:t>
            </a:r>
            <a:r>
              <a:rPr lang="uk-UA" b="1" dirty="0" smtClean="0"/>
              <a:t>и</a:t>
            </a:r>
            <a:r>
              <a:rPr lang="uk-UA" dirty="0" smtClean="0"/>
              <a:t>й, легк</a:t>
            </a:r>
            <a:r>
              <a:rPr lang="uk-UA" b="1" dirty="0" smtClean="0"/>
              <a:t>и</a:t>
            </a:r>
            <a:r>
              <a:rPr lang="uk-UA" dirty="0" smtClean="0"/>
              <a:t>й, н</a:t>
            </a:r>
            <a:r>
              <a:rPr lang="uk-UA" b="1" dirty="0" smtClean="0"/>
              <a:t>а</a:t>
            </a:r>
            <a:r>
              <a:rPr lang="uk-UA" dirty="0" smtClean="0"/>
              <a:t>спіх, нен</a:t>
            </a:r>
            <a:r>
              <a:rPr lang="uk-UA" b="1" dirty="0" smtClean="0"/>
              <a:t>а</a:t>
            </a:r>
            <a:r>
              <a:rPr lang="uk-UA" dirty="0" smtClean="0"/>
              <a:t>висть, нов</a:t>
            </a:r>
            <a:r>
              <a:rPr lang="uk-UA" b="1" dirty="0" smtClean="0"/>
              <a:t>и</a:t>
            </a:r>
            <a:r>
              <a:rPr lang="uk-UA" dirty="0" smtClean="0"/>
              <a:t>й, обіц</a:t>
            </a:r>
            <a:r>
              <a:rPr lang="uk-UA" b="1" dirty="0" smtClean="0"/>
              <a:t>я</a:t>
            </a:r>
            <a:r>
              <a:rPr lang="uk-UA" dirty="0" smtClean="0"/>
              <a:t>нка, один</a:t>
            </a:r>
            <a:r>
              <a:rPr lang="uk-UA" b="1" dirty="0" smtClean="0"/>
              <a:t>а</a:t>
            </a:r>
            <a:r>
              <a:rPr lang="uk-UA" dirty="0" smtClean="0"/>
              <a:t>дцять, озн</a:t>
            </a:r>
            <a:r>
              <a:rPr lang="uk-UA" b="1" dirty="0" smtClean="0"/>
              <a:t>а</a:t>
            </a:r>
            <a:r>
              <a:rPr lang="uk-UA" dirty="0" smtClean="0"/>
              <a:t>ка, п</a:t>
            </a:r>
            <a:r>
              <a:rPr lang="uk-UA" b="1" dirty="0" smtClean="0"/>
              <a:t>о</a:t>
            </a:r>
            <a:r>
              <a:rPr lang="uk-UA" dirty="0" smtClean="0"/>
              <a:t>друга, пр</a:t>
            </a:r>
            <a:r>
              <a:rPr lang="uk-UA" b="1" dirty="0" smtClean="0"/>
              <a:t>и</a:t>
            </a:r>
            <a:r>
              <a:rPr lang="uk-UA" dirty="0" smtClean="0"/>
              <a:t>ятель. 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Picture 2" descr="http://mlschool.at.ua/ImageNews/olympia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509120"/>
            <a:ext cx="1512168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00808"/>
            <a:ext cx="8183880" cy="4680520"/>
          </a:xfrm>
        </p:spPr>
        <p:txBody>
          <a:bodyPr>
            <a:normAutofit/>
          </a:bodyPr>
          <a:lstStyle/>
          <a:p>
            <a:r>
              <a:rPr lang="uk-UA" sz="2400" b="1" dirty="0" smtClean="0"/>
              <a:t>1</a:t>
            </a:r>
            <a:r>
              <a:rPr lang="uk-UA" sz="2400" dirty="0" smtClean="0"/>
              <a:t>.Розділ мовознавства, що вивчає          словосполучення, речення…</a:t>
            </a:r>
          </a:p>
          <a:p>
            <a:r>
              <a:rPr lang="uk-UA" sz="2400" b="1" dirty="0" smtClean="0"/>
              <a:t>2</a:t>
            </a:r>
            <a:r>
              <a:rPr lang="uk-UA" sz="2400" dirty="0" smtClean="0"/>
              <a:t>.Розділ мовознавства, що вивчає правила       вживання розділових знаків…</a:t>
            </a:r>
          </a:p>
          <a:p>
            <a:r>
              <a:rPr lang="uk-UA" sz="2400" b="1" dirty="0" smtClean="0"/>
              <a:t>3</a:t>
            </a:r>
            <a:r>
              <a:rPr lang="uk-UA" sz="2400" dirty="0" smtClean="0"/>
              <a:t>.Речення, утворене з двох або більше умовно простих в одне за змістом, інтонацією, за допомогою сполучників чи без них, називається…</a:t>
            </a:r>
          </a:p>
          <a:p>
            <a:r>
              <a:rPr lang="uk-UA" sz="2400" b="1" dirty="0" smtClean="0"/>
              <a:t>4</a:t>
            </a:r>
            <a:r>
              <a:rPr lang="uk-UA" sz="2400" dirty="0" smtClean="0"/>
              <a:t>.За способом об'єднання умовно простих речень в одне граматичне ціле складні поділяються на … та …</a:t>
            </a:r>
          </a:p>
          <a:p>
            <a:r>
              <a:rPr lang="uk-UA" sz="2400" b="1" dirty="0" smtClean="0"/>
              <a:t>5</a:t>
            </a:r>
            <a:r>
              <a:rPr lang="uk-UA" sz="2400" dirty="0" smtClean="0"/>
              <a:t>.Сполучникові складні речення поділяються на … та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6672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FF0000"/>
                </a:solidFill>
              </a:rPr>
              <a:t>Мозкова атака І частина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rgbClr val="FF0000"/>
                </a:solidFill>
              </a:rPr>
              <a:t>Мозкова атака ІІ частина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sz="2600" b="1" dirty="0" smtClean="0"/>
              <a:t>6</a:t>
            </a:r>
            <a:r>
              <a:rPr lang="uk-UA" sz="2600" dirty="0" smtClean="0"/>
              <a:t>.Речення, утворене із синтаксично рівноправних за допомогою сполучників …, називається …</a:t>
            </a:r>
            <a:endParaRPr lang="ru-RU" sz="2600" dirty="0" smtClean="0"/>
          </a:p>
          <a:p>
            <a:r>
              <a:rPr lang="uk-UA" sz="2600" b="1" dirty="0" smtClean="0"/>
              <a:t>7</a:t>
            </a:r>
            <a:r>
              <a:rPr lang="uk-UA" sz="2600" dirty="0" smtClean="0"/>
              <a:t>.І,та, ні … </a:t>
            </a:r>
            <a:r>
              <a:rPr lang="uk-UA" sz="2600" dirty="0" err="1" smtClean="0"/>
              <a:t>ні</a:t>
            </a:r>
            <a:r>
              <a:rPr lang="uk-UA" sz="2600" dirty="0" smtClean="0"/>
              <a:t>; не тільки, а й; і … </a:t>
            </a:r>
            <a:r>
              <a:rPr lang="uk-UA" sz="2600" dirty="0" err="1" smtClean="0"/>
              <a:t>і</a:t>
            </a:r>
            <a:r>
              <a:rPr lang="uk-UA" sz="2600" dirty="0" smtClean="0"/>
              <a:t> – сполучники …</a:t>
            </a:r>
          </a:p>
          <a:p>
            <a:r>
              <a:rPr lang="uk-UA" sz="2600" b="1" dirty="0" smtClean="0"/>
              <a:t>8</a:t>
            </a:r>
            <a:r>
              <a:rPr lang="uk-UA" sz="2600" dirty="0" smtClean="0"/>
              <a:t>.А, але,зате, однак,проте – сполучники …</a:t>
            </a:r>
          </a:p>
          <a:p>
            <a:r>
              <a:rPr lang="uk-UA" sz="2600" b="1" dirty="0" smtClean="0"/>
              <a:t>9</a:t>
            </a:r>
            <a:r>
              <a:rPr lang="uk-UA" sz="2600" dirty="0" smtClean="0"/>
              <a:t>.Або,чи,то …</a:t>
            </a:r>
            <a:r>
              <a:rPr lang="uk-UA" sz="2600" dirty="0" err="1" smtClean="0"/>
              <a:t>то</a:t>
            </a:r>
            <a:r>
              <a:rPr lang="uk-UA" sz="2600" dirty="0" smtClean="0"/>
              <a:t>, чи то … чи то – сполучники…</a:t>
            </a:r>
          </a:p>
          <a:p>
            <a:r>
              <a:rPr lang="uk-UA" sz="2600" b="1" dirty="0" smtClean="0"/>
              <a:t>10</a:t>
            </a:r>
            <a:r>
              <a:rPr lang="uk-UA" sz="2600" dirty="0" smtClean="0"/>
              <a:t>.Речення, об'єднані сполучниками </a:t>
            </a:r>
            <a:r>
              <a:rPr lang="uk-UA" sz="2600" b="1" dirty="0" smtClean="0">
                <a:solidFill>
                  <a:srgbClr val="FF0000"/>
                </a:solidFill>
              </a:rPr>
              <a:t>і</a:t>
            </a:r>
            <a:r>
              <a:rPr lang="uk-UA" sz="2600" dirty="0" smtClean="0"/>
              <a:t>, </a:t>
            </a:r>
            <a:r>
              <a:rPr lang="uk-UA" sz="2600" b="1" dirty="0" smtClean="0">
                <a:solidFill>
                  <a:srgbClr val="FF0000"/>
                </a:solidFill>
              </a:rPr>
              <a:t>й</a:t>
            </a:r>
            <a:r>
              <a:rPr lang="uk-UA" sz="2600" dirty="0" smtClean="0"/>
              <a:t>,</a:t>
            </a:r>
            <a:r>
              <a:rPr lang="uk-UA" sz="2600" b="1" dirty="0" smtClean="0">
                <a:solidFill>
                  <a:srgbClr val="FF0000"/>
                </a:solidFill>
              </a:rPr>
              <a:t> та</a:t>
            </a:r>
            <a:r>
              <a:rPr lang="uk-UA" sz="2600" dirty="0" smtClean="0"/>
              <a:t>, виражають змістові відношення …</a:t>
            </a:r>
          </a:p>
          <a:p>
            <a:r>
              <a:rPr lang="uk-UA" sz="2600" b="1" dirty="0" smtClean="0"/>
              <a:t>11</a:t>
            </a:r>
            <a:r>
              <a:rPr lang="uk-UA" sz="2600" dirty="0" smtClean="0"/>
              <a:t>.Речення, об'єднані сполучниками </a:t>
            </a:r>
            <a:r>
              <a:rPr lang="uk-UA" sz="2600" b="1" dirty="0" smtClean="0">
                <a:solidFill>
                  <a:srgbClr val="FF0000"/>
                </a:solidFill>
              </a:rPr>
              <a:t>а</a:t>
            </a:r>
            <a:r>
              <a:rPr lang="uk-UA" sz="2600" dirty="0" smtClean="0"/>
              <a:t>, </a:t>
            </a:r>
            <a:r>
              <a:rPr lang="uk-UA" sz="2600" b="1" dirty="0" smtClean="0">
                <a:solidFill>
                  <a:srgbClr val="FF0000"/>
                </a:solidFill>
              </a:rPr>
              <a:t>але</a:t>
            </a:r>
            <a:r>
              <a:rPr lang="uk-UA" sz="2600" dirty="0" smtClean="0"/>
              <a:t>, </a:t>
            </a:r>
            <a:r>
              <a:rPr lang="uk-UA" sz="2600" b="1" dirty="0" smtClean="0">
                <a:solidFill>
                  <a:srgbClr val="FF0000"/>
                </a:solidFill>
              </a:rPr>
              <a:t>зате</a:t>
            </a:r>
            <a:r>
              <a:rPr lang="uk-UA" sz="2600" dirty="0" smtClean="0"/>
              <a:t>, виражають змістові відношення …</a:t>
            </a:r>
          </a:p>
          <a:p>
            <a:r>
              <a:rPr lang="uk-UA" sz="2600" b="1" dirty="0" smtClean="0"/>
              <a:t>12</a:t>
            </a:r>
            <a:r>
              <a:rPr lang="uk-UA" sz="2600" dirty="0" smtClean="0"/>
              <a:t>.Речення, об'єднані сполучниками</a:t>
            </a:r>
            <a:r>
              <a:rPr lang="uk-UA" sz="2600" b="1" dirty="0" smtClean="0">
                <a:solidFill>
                  <a:srgbClr val="FF0000"/>
                </a:solidFill>
              </a:rPr>
              <a:t> чи</a:t>
            </a:r>
            <a:r>
              <a:rPr lang="uk-UA" sz="2600" dirty="0" smtClean="0"/>
              <a:t>,</a:t>
            </a:r>
            <a:r>
              <a:rPr lang="uk-UA" sz="2600" b="1" dirty="0" smtClean="0">
                <a:solidFill>
                  <a:srgbClr val="FF0000"/>
                </a:solidFill>
              </a:rPr>
              <a:t> або</a:t>
            </a:r>
            <a:r>
              <a:rPr lang="uk-UA" sz="2600" dirty="0" smtClean="0"/>
              <a:t>, виражають змістові відношення …</a:t>
            </a:r>
          </a:p>
          <a:p>
            <a:endParaRPr lang="ru-R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 </a:t>
            </a:r>
            <a:r>
              <a:rPr lang="uk-UA" dirty="0" smtClean="0">
                <a:solidFill>
                  <a:srgbClr val="FF0000"/>
                </a:solidFill>
              </a:rPr>
              <a:t>Мозкова атака (відповіді)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268760"/>
            <a:ext cx="8183880" cy="5040560"/>
          </a:xfrm>
        </p:spPr>
        <p:txBody>
          <a:bodyPr>
            <a:normAutofit fontScale="77500" lnSpcReduction="20000"/>
          </a:bodyPr>
          <a:lstStyle/>
          <a:p>
            <a:r>
              <a:rPr lang="uk-UA" dirty="0" smtClean="0"/>
              <a:t>1. Синтаксис.</a:t>
            </a:r>
          </a:p>
          <a:p>
            <a:r>
              <a:rPr lang="uk-UA" dirty="0" smtClean="0"/>
              <a:t>2. Пунктуація.</a:t>
            </a:r>
          </a:p>
          <a:p>
            <a:r>
              <a:rPr lang="uk-UA" dirty="0" smtClean="0"/>
              <a:t>3. Складним.</a:t>
            </a:r>
          </a:p>
          <a:p>
            <a:r>
              <a:rPr lang="uk-UA" dirty="0" smtClean="0"/>
              <a:t>4. Сполучникові та безсполучникові.</a:t>
            </a:r>
          </a:p>
          <a:p>
            <a:r>
              <a:rPr lang="uk-UA" dirty="0" smtClean="0"/>
              <a:t>5. Складносурядні та складнопідрядні.</a:t>
            </a:r>
          </a:p>
          <a:p>
            <a:r>
              <a:rPr lang="uk-UA" dirty="0" smtClean="0"/>
              <a:t>6. Сурядності … складносурядні.</a:t>
            </a:r>
          </a:p>
          <a:p>
            <a:r>
              <a:rPr lang="uk-UA" dirty="0" smtClean="0"/>
              <a:t>7. Єднальні.</a:t>
            </a:r>
          </a:p>
          <a:p>
            <a:r>
              <a:rPr lang="uk-UA" dirty="0" smtClean="0"/>
              <a:t>8. Протиставні.</a:t>
            </a:r>
          </a:p>
          <a:p>
            <a:r>
              <a:rPr lang="uk-UA" dirty="0" smtClean="0"/>
              <a:t>9. Розділові.</a:t>
            </a:r>
          </a:p>
          <a:p>
            <a:r>
              <a:rPr lang="uk-UA" dirty="0" smtClean="0"/>
              <a:t>10. Одночасності, послідовності, причини й наслідку.</a:t>
            </a:r>
          </a:p>
          <a:p>
            <a:r>
              <a:rPr lang="uk-UA" dirty="0" smtClean="0"/>
              <a:t>11. Протиставлення, зіставлення.</a:t>
            </a:r>
          </a:p>
          <a:p>
            <a:r>
              <a:rPr lang="uk-UA" dirty="0" smtClean="0"/>
              <a:t>12. </a:t>
            </a:r>
            <a:r>
              <a:rPr lang="uk-UA" dirty="0" err="1" smtClean="0"/>
              <a:t>Взаємовиключення</a:t>
            </a:r>
            <a:r>
              <a:rPr lang="uk-UA" dirty="0" smtClean="0"/>
              <a:t> або чергування явищ.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hlinkClick r:id="rId2" tooltip="Безсполучникове речення"/>
              </a:rPr>
              <a:t>Безсполучникове складне речення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Безсполучникове складне речення 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складне речення,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частини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поєднуються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без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сполучників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смислових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інтонаційних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зв'язків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Picture 3" descr="C:\Users\Марина\Desktop\анимации\4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068960"/>
            <a:ext cx="2119324" cy="21193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330</TotalTime>
  <Words>1117</Words>
  <Application>Microsoft Office PowerPoint</Application>
  <PresentationFormat>Экран (4:3)</PresentationFormat>
  <Paragraphs>211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Трек</vt:lpstr>
      <vt:lpstr>Безсполучникове складне речення. Смислові відношення між частинами безсполучникового складного речення </vt:lpstr>
      <vt:lpstr>Епіграф</vt:lpstr>
      <vt:lpstr>Учні повинні вміти</vt:lpstr>
      <vt:lpstr>Орфоепічна розминка</vt:lpstr>
      <vt:lpstr>Орфоепічна розминка (відповідь)</vt:lpstr>
      <vt:lpstr>Слайд 6</vt:lpstr>
      <vt:lpstr>Мозкова атака ІІ частина</vt:lpstr>
      <vt:lpstr> Мозкова атака (відповіді)</vt:lpstr>
      <vt:lpstr>Безсполучникове складне речення</vt:lpstr>
      <vt:lpstr>Слайд 10</vt:lpstr>
      <vt:lpstr>Слайд 11</vt:lpstr>
      <vt:lpstr>Слайд 12</vt:lpstr>
      <vt:lpstr>Змістові відношення в безсполучниковому складному реченні</vt:lpstr>
      <vt:lpstr>Спостереження над мовним матеріалом</vt:lpstr>
      <vt:lpstr>БСР з однорідними простими реченнями</vt:lpstr>
      <vt:lpstr>БСР з неоднорідними простими реченнями</vt:lpstr>
      <vt:lpstr>Слайд 17</vt:lpstr>
      <vt:lpstr>Слайд 18</vt:lpstr>
      <vt:lpstr>Завдання: запишіть речення, дібравши із довідки потрібне за змістом. Укажіть відношення між частинами БСР</vt:lpstr>
      <vt:lpstr>Перевір себе</vt:lpstr>
      <vt:lpstr>Підсумок уроку</vt:lpstr>
      <vt:lpstr>Домашнє завдання</vt:lpstr>
    </vt:vector>
  </TitlesOfParts>
  <Company>2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Пользователь</cp:lastModifiedBy>
  <cp:revision>53</cp:revision>
  <dcterms:created xsi:type="dcterms:W3CDTF">2014-01-26T10:16:56Z</dcterms:created>
  <dcterms:modified xsi:type="dcterms:W3CDTF">2025-01-27T15:03:25Z</dcterms:modified>
</cp:coreProperties>
</file>