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297" autoAdjust="0"/>
  </p:normalViewPr>
  <p:slideViewPr>
    <p:cSldViewPr>
      <p:cViewPr varScale="1">
        <p:scale>
          <a:sx n="64" d="100"/>
          <a:sy n="64" d="100"/>
        </p:scale>
        <p:origin x="-148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4995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20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63748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79965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31981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5426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4903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1635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376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98005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0233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AD1E2-6E00-40C1-BB19-B50E8067A71D}" type="datetimeFigureOut">
              <a:rPr lang="ru-RU" smtClean="0"/>
              <a:pPr/>
              <a:t>21.04.2025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6EE7-1B0A-4C34-8650-F8E79F26DA1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57210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851920" y="692696"/>
            <a:ext cx="46805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b="1" i="1" dirty="0" smtClean="0">
                <a:solidFill>
                  <a:srgbClr val="FF0000"/>
                </a:solidFill>
                <a:effectLst/>
                <a:latin typeface="Lato"/>
              </a:rPr>
              <a:t>8 </a:t>
            </a:r>
            <a:r>
              <a:rPr lang="ru-RU" sz="2800" b="1" i="1" dirty="0" err="1" smtClean="0">
                <a:solidFill>
                  <a:srgbClr val="FF0000"/>
                </a:solidFill>
                <a:effectLst/>
                <a:latin typeface="Lato"/>
              </a:rPr>
              <a:t>клас</a:t>
            </a:r>
            <a:r>
              <a:rPr lang="ru-RU" sz="2800" b="1" i="1" dirty="0" smtClean="0">
                <a:solidFill>
                  <a:srgbClr val="FF0000"/>
                </a:solidFill>
                <a:effectLst/>
                <a:latin typeface="Lato"/>
              </a:rPr>
              <a:t> </a:t>
            </a:r>
          </a:p>
          <a:p>
            <a:pPr algn="ctr"/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Уроки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мовленнєвого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розвитку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.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Контрольний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письмовий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твір-опис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місцевості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(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вулиці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, села,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міста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) на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основі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особистих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спостережень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і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вражень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або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за картиною в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художньому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стилі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(за </a:t>
            </a:r>
            <a:r>
              <a:rPr lang="ru-RU" sz="2800" b="1" i="1" dirty="0" err="1" smtClean="0">
                <a:solidFill>
                  <a:srgbClr val="002060"/>
                </a:solidFill>
                <a:effectLst/>
                <a:latin typeface="Lato"/>
              </a:rPr>
              <a:t>складним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 планом</a:t>
            </a:r>
            <a:r>
              <a:rPr lang="ru-RU" sz="2800" b="1" i="1" dirty="0" smtClean="0">
                <a:solidFill>
                  <a:srgbClr val="002060"/>
                </a:solidFill>
                <a:effectLst/>
                <a:latin typeface="Lato"/>
              </a:rPr>
              <a:t>)</a:t>
            </a:r>
          </a:p>
          <a:p>
            <a:pPr algn="ctr"/>
            <a:r>
              <a:rPr lang="uk-UA" b="1" i="1" dirty="0" err="1" smtClean="0">
                <a:solidFill>
                  <a:srgbClr val="FFFF00"/>
                </a:solidFill>
                <a:latin typeface="Lato"/>
              </a:rPr>
              <a:t>Стрембицька</a:t>
            </a:r>
            <a:r>
              <a:rPr lang="uk-UA" b="1" i="1" dirty="0" smtClean="0">
                <a:solidFill>
                  <a:srgbClr val="FFFF00"/>
                </a:solidFill>
                <a:latin typeface="Lato"/>
              </a:rPr>
              <a:t> Л.А.</a:t>
            </a:r>
            <a:endParaRPr lang="ru-RU" b="0" i="0" dirty="0">
              <a:solidFill>
                <a:srgbClr val="FFFF0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917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19672" y="1196752"/>
            <a:ext cx="59766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Домашнє завдання </a:t>
            </a:r>
          </a:p>
          <a:p>
            <a:r>
              <a:rPr lang="uk-UA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Написати твір-опис місцевості на основі особистих</a:t>
            </a:r>
          </a:p>
          <a:p>
            <a:r>
              <a:rPr lang="uk-UA" sz="32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спостережень і вражень в художньому стилі на тему </a:t>
            </a:r>
            <a:r>
              <a:rPr lang="uk-UA" sz="4800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«Вулиця де я живу».</a:t>
            </a:r>
            <a:endParaRPr lang="ru-RU" sz="48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862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755576" y="404664"/>
            <a:ext cx="7056784" cy="5121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0"/>
              </a:spcAft>
            </a:pPr>
            <a:r>
              <a:rPr lang="uk-UA" sz="2000" b="1" spc="-5" dirty="0" smtClean="0">
                <a:effectLst/>
                <a:latin typeface="Times New Roman"/>
                <a:ea typeface="Times New Roman"/>
                <a:cs typeface="Times New Roman"/>
              </a:rPr>
              <a:t>Мета: </a:t>
            </a:r>
            <a:r>
              <a:rPr lang="uk-UA" sz="2000" spc="-5" dirty="0" smtClean="0">
                <a:effectLst/>
                <a:latin typeface="Times New Roman"/>
                <a:ea typeface="Times New Roman"/>
                <a:cs typeface="Times New Roman"/>
              </a:rPr>
              <a:t>ознайомити учнів з побудовою твору-опису місцевості, формувати в них</a:t>
            </a:r>
            <a:r>
              <a:rPr lang="uk-UA" sz="2000" dirty="0" smtClean="0">
                <a:effectLst/>
                <a:latin typeface="Times New Roman"/>
                <a:ea typeface="Times New Roman"/>
                <a:cs typeface="Times New Roman"/>
              </a:rPr>
              <a:t> </a:t>
            </a:r>
            <a:r>
              <a:rPr lang="uk-UA" sz="2000" spc="-5" dirty="0" smtClean="0">
                <a:effectLst/>
                <a:latin typeface="Times New Roman"/>
                <a:ea typeface="Times New Roman"/>
                <a:cs typeface="Times New Roman"/>
              </a:rPr>
              <a:t>уміння </a:t>
            </a:r>
            <a:r>
              <a:rPr lang="uk-UA" sz="2000" spc="-5" dirty="0" err="1" smtClean="0">
                <a:effectLst/>
                <a:latin typeface="Times New Roman"/>
                <a:ea typeface="Times New Roman"/>
                <a:cs typeface="Times New Roman"/>
              </a:rPr>
              <a:t>склада</a:t>
            </a:r>
            <a:r>
              <a:rPr lang="uk-UA" sz="2000" spc="-5" dirty="0" smtClean="0">
                <a:effectLst/>
                <a:latin typeface="Times New Roman"/>
                <a:ea typeface="Times New Roman"/>
                <a:cs typeface="Times New Roman"/>
              </a:rPr>
              <a:t>ти   такі описи на підставі власних спостережень</a:t>
            </a:r>
            <a:r>
              <a:rPr lang="uk-UA" sz="2000" dirty="0" smtClean="0">
                <a:effectLst/>
                <a:latin typeface="Times New Roman"/>
                <a:ea typeface="Times New Roman"/>
                <a:cs typeface="Times New Roman"/>
              </a:rPr>
              <a:t>, грамотно викладати свої думки; удосконалювати мовленнєві  вміння усвідомлювати тему й основну думку, логіку викладу, тип і стиль мовлення; розвивати мовленнєво-комунікативні вміння здійснювати змістово-композиційний і мовний аналіз художнього тексту з </a:t>
            </a:r>
            <a:r>
              <a:rPr lang="uk-UA" sz="2000" spc="-15" dirty="0" smtClean="0">
                <a:effectLst/>
                <a:latin typeface="Times New Roman"/>
                <a:ea typeface="Times New Roman"/>
                <a:cs typeface="Times New Roman"/>
              </a:rPr>
              <a:t>елементами опису місцевості, сприймати текст, розуміти його,       письмово </a:t>
            </a:r>
            <a:r>
              <a:rPr lang="uk-UA" sz="2000" spc="-5" dirty="0" smtClean="0">
                <a:effectLst/>
                <a:latin typeface="Times New Roman"/>
                <a:ea typeface="Times New Roman"/>
                <a:cs typeface="Times New Roman"/>
              </a:rPr>
              <a:t>створювати власні твори-описи місцевості в художньому стилі на  основі </a:t>
            </a:r>
            <a:r>
              <a:rPr lang="uk-UA" sz="2000" spc="-10" dirty="0" smtClean="0">
                <a:effectLst/>
                <a:latin typeface="Times New Roman"/>
                <a:ea typeface="Times New Roman"/>
                <a:cs typeface="Times New Roman"/>
              </a:rPr>
              <a:t>особистих спостережень і вражень.</a:t>
            </a:r>
            <a:endParaRPr lang="ru-RU" sz="16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0159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7544" y="58847"/>
            <a:ext cx="756084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b="0" i="0" dirty="0" smtClean="0">
              <a:solidFill>
                <a:srgbClr val="333333"/>
              </a:solidFill>
              <a:effectLst/>
              <a:latin typeface="Times New Roman"/>
            </a:endParaRPr>
          </a:p>
          <a:p>
            <a:endParaRPr lang="ru-RU" dirty="0">
              <a:solidFill>
                <a:srgbClr val="333333"/>
              </a:solidFill>
              <a:latin typeface="Times New Roman"/>
            </a:endParaRPr>
          </a:p>
          <a:p>
            <a:r>
              <a:rPr lang="ru-RU" sz="2400" b="1" i="0" dirty="0" smtClean="0">
                <a:solidFill>
                  <a:srgbClr val="002060"/>
                </a:solidFill>
                <a:effectLst/>
                <a:latin typeface="Times New Roman"/>
              </a:rPr>
              <a:t>ТВІР-ОПИС МІСЦЕВОСТІ НА ОСНОВІ ВЛАСНИХ СПОСТЕРЕЖЕНЬ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sz="2000" b="0" i="0" dirty="0" err="1" smtClean="0">
                <a:effectLst/>
                <a:latin typeface="Times New Roman"/>
              </a:rPr>
              <a:t>Твір-опис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місцевості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може</a:t>
            </a:r>
            <a:r>
              <a:rPr lang="ru-RU" sz="2000" b="0" i="0" dirty="0" smtClean="0">
                <a:effectLst/>
                <a:latin typeface="Times New Roman"/>
              </a:rPr>
              <a:t> бути </a:t>
            </a:r>
            <a:r>
              <a:rPr lang="ru-RU" sz="2000" b="0" i="0" dirty="0" err="1" smtClean="0">
                <a:effectLst/>
                <a:latin typeface="Times New Roman"/>
              </a:rPr>
              <a:t>складений</a:t>
            </a:r>
            <a:r>
              <a:rPr lang="ru-RU" sz="2000" b="0" i="0" dirty="0" smtClean="0">
                <a:effectLst/>
                <a:latin typeface="Times New Roman"/>
              </a:rPr>
              <a:t> у </a:t>
            </a:r>
            <a:r>
              <a:rPr lang="ru-RU" sz="2000" b="0" i="0" dirty="0" err="1" smtClean="0">
                <a:effectLst/>
                <a:latin typeface="Times New Roman"/>
              </a:rPr>
              <a:t>художньому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або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науковому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стилі</a:t>
            </a:r>
            <a:r>
              <a:rPr lang="ru-RU" sz="2000" b="0" i="0" dirty="0" smtClean="0">
                <a:effectLst/>
                <a:latin typeface="Times New Roman"/>
              </a:rPr>
              <a:t>.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  <a:t/>
            </a:r>
            <a:b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</a:br>
            <a: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  <a:t/>
            </a:r>
            <a:b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</a:br>
            <a:r>
              <a:rPr lang="ru-RU" b="0" i="0" dirty="0" smtClean="0">
                <a:effectLst/>
                <a:latin typeface="Times New Roman"/>
              </a:rPr>
              <a:t>У </a:t>
            </a:r>
            <a:r>
              <a:rPr lang="ru-RU" sz="2400" b="1" i="0" dirty="0" err="1" smtClean="0">
                <a:solidFill>
                  <a:srgbClr val="002060"/>
                </a:solidFill>
                <a:effectLst/>
                <a:latin typeface="Times New Roman"/>
              </a:rPr>
              <a:t>художніх</a:t>
            </a:r>
            <a:r>
              <a:rPr lang="ru-RU" sz="2400" b="1" i="0" dirty="0" smtClean="0">
                <a:solidFill>
                  <a:srgbClr val="002060"/>
                </a:solidFill>
                <a:effectLst/>
                <a:latin typeface="Times New Roman"/>
              </a:rPr>
              <a:t> </a:t>
            </a:r>
            <a:r>
              <a:rPr lang="ru-RU" sz="2000" b="0" i="0" dirty="0" smtClean="0">
                <a:effectLst/>
                <a:latin typeface="Times New Roman"/>
              </a:rPr>
              <a:t>текстах </a:t>
            </a:r>
            <a:r>
              <a:rPr lang="ru-RU" sz="2000" b="0" i="0" dirty="0" err="1" smtClean="0">
                <a:effectLst/>
                <a:latin typeface="Times New Roman"/>
              </a:rPr>
              <a:t>опис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місцевості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поєднується</a:t>
            </a:r>
            <a:r>
              <a:rPr lang="ru-RU" sz="2000" b="0" i="0" dirty="0" smtClean="0">
                <a:effectLst/>
                <a:latin typeface="Times New Roman"/>
              </a:rPr>
              <a:t> з </a:t>
            </a:r>
            <a:r>
              <a:rPr lang="ru-RU" sz="2000" b="0" i="0" dirty="0" err="1" smtClean="0">
                <a:effectLst/>
                <a:latin typeface="Times New Roman"/>
              </a:rPr>
              <a:t>описом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природи</a:t>
            </a:r>
            <a:r>
              <a:rPr lang="ru-RU" sz="2000" b="0" i="0" dirty="0" smtClean="0">
                <a:effectLst/>
                <a:latin typeface="Times New Roman"/>
              </a:rPr>
              <a:t>, часто — з </a:t>
            </a:r>
            <a:r>
              <a:rPr lang="ru-RU" sz="2000" b="0" i="0" dirty="0" err="1" smtClean="0">
                <a:effectLst/>
                <a:latin typeface="Times New Roman"/>
              </a:rPr>
              <a:t>розповіддю</a:t>
            </a:r>
            <a:r>
              <a:rPr lang="ru-RU" sz="2000" b="0" i="0" dirty="0" smtClean="0">
                <a:effectLst/>
                <a:latin typeface="Times New Roman"/>
              </a:rPr>
              <a:t> (</a:t>
            </a:r>
            <a:r>
              <a:rPr lang="ru-RU" sz="2000" b="0" i="0" dirty="0" err="1" smtClean="0">
                <a:effectLst/>
                <a:latin typeface="Times New Roman"/>
              </a:rPr>
              <a:t>хто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потрапив</a:t>
            </a:r>
            <a:r>
              <a:rPr lang="ru-RU" sz="2000" b="0" i="0" dirty="0" smtClean="0">
                <a:effectLst/>
                <a:latin typeface="Times New Roman"/>
              </a:rPr>
              <a:t> у </a:t>
            </a:r>
            <a:r>
              <a:rPr lang="ru-RU" sz="2000" b="0" i="0" dirty="0" err="1" smtClean="0">
                <a:effectLst/>
                <a:latin typeface="Times New Roman"/>
              </a:rPr>
              <a:t>місцевість</a:t>
            </a:r>
            <a:r>
              <a:rPr lang="ru-RU" sz="2000" b="0" i="0" dirty="0" smtClean="0">
                <a:effectLst/>
                <a:latin typeface="Times New Roman"/>
              </a:rPr>
              <a:t> і </a:t>
            </a:r>
            <a:r>
              <a:rPr lang="ru-RU" sz="2000" b="0" i="0" dirty="0" err="1" smtClean="0">
                <a:effectLst/>
                <a:latin typeface="Times New Roman"/>
              </a:rPr>
              <a:t>чому</a:t>
            </a:r>
            <a:r>
              <a:rPr lang="ru-RU" sz="2000" b="0" i="0" dirty="0" smtClean="0">
                <a:effectLst/>
                <a:latin typeface="Times New Roman"/>
              </a:rPr>
              <a:t>) та </a:t>
            </a:r>
            <a:r>
              <a:rPr lang="ru-RU" sz="2000" b="0" i="0" dirty="0" err="1" smtClean="0">
                <a:effectLst/>
                <a:latin typeface="Times New Roman"/>
              </a:rPr>
              <a:t>роздумами</a:t>
            </a:r>
            <a:r>
              <a:rPr lang="ru-RU" sz="2000" b="0" i="0" dirty="0" smtClean="0">
                <a:effectLst/>
                <a:latin typeface="Times New Roman"/>
              </a:rPr>
              <a:t> (про </a:t>
            </a:r>
            <a:r>
              <a:rPr lang="ru-RU" sz="2000" b="0" i="0" dirty="0" err="1" smtClean="0">
                <a:effectLst/>
                <a:latin typeface="Times New Roman"/>
              </a:rPr>
              <a:t>що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думає</a:t>
            </a:r>
            <a:r>
              <a:rPr lang="ru-RU" sz="2000" b="0" i="0" dirty="0" smtClean="0">
                <a:effectLst/>
                <a:latin typeface="Times New Roman"/>
              </a:rPr>
              <a:t> персонаж, </a:t>
            </a:r>
            <a:r>
              <a:rPr lang="ru-RU" sz="2000" b="0" i="0" dirty="0" err="1" smtClean="0">
                <a:effectLst/>
                <a:latin typeface="Times New Roman"/>
              </a:rPr>
              <a:t>оглядаючи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місцевість</a:t>
            </a:r>
            <a:r>
              <a:rPr lang="ru-RU" sz="2000" b="0" i="0" dirty="0" smtClean="0">
                <a:effectLst/>
                <a:latin typeface="Times New Roman"/>
              </a:rPr>
              <a:t>). </a:t>
            </a:r>
            <a:r>
              <a:rPr lang="ru-RU" sz="2000" b="0" i="0" dirty="0" err="1" smtClean="0">
                <a:effectLst/>
                <a:latin typeface="Times New Roman"/>
              </a:rPr>
              <a:t>Своє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ставлення</a:t>
            </a:r>
            <a:r>
              <a:rPr lang="ru-RU" sz="2000" b="0" i="0" dirty="0" smtClean="0">
                <a:effectLst/>
                <a:latin typeface="Times New Roman"/>
              </a:rPr>
              <a:t> до </a:t>
            </a:r>
            <a:r>
              <a:rPr lang="ru-RU" sz="2000" b="0" i="0" dirty="0" err="1" smtClean="0">
                <a:effectLst/>
                <a:latin typeface="Times New Roman"/>
              </a:rPr>
              <a:t>опису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місцевості</a:t>
            </a:r>
            <a:r>
              <a:rPr lang="ru-RU" sz="2000" b="0" i="0" dirty="0" smtClean="0">
                <a:effectLst/>
                <a:latin typeface="Times New Roman"/>
              </a:rPr>
              <a:t> автор </a:t>
            </a:r>
            <a:r>
              <a:rPr lang="ru-RU" sz="2000" b="0" i="0" dirty="0" err="1" smtClean="0">
                <a:effectLst/>
                <a:latin typeface="Times New Roman"/>
              </a:rPr>
              <a:t>може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висловлювати</a:t>
            </a:r>
            <a:r>
              <a:rPr lang="ru-RU" sz="2000" b="0" i="0" dirty="0" smtClean="0">
                <a:effectLst/>
                <a:latin typeface="Times New Roman"/>
              </a:rPr>
              <a:t> прямо (Боже! Яка краса </a:t>
            </a:r>
            <a:r>
              <a:rPr lang="ru-RU" sz="2000" b="0" i="0" dirty="0" err="1" smtClean="0">
                <a:effectLst/>
                <a:latin typeface="Times New Roman"/>
              </a:rPr>
              <a:t>навколо</a:t>
            </a:r>
            <a:r>
              <a:rPr lang="ru-RU" sz="2000" b="0" i="0" dirty="0" smtClean="0">
                <a:effectLst/>
                <a:latin typeface="Times New Roman"/>
              </a:rPr>
              <a:t>!) </a:t>
            </a:r>
            <a:r>
              <a:rPr lang="ru-RU" sz="2000" b="0" i="0" dirty="0" err="1" smtClean="0">
                <a:effectLst/>
                <a:latin typeface="Times New Roman"/>
              </a:rPr>
              <a:t>або</a:t>
            </a:r>
            <a:r>
              <a:rPr lang="ru-RU" sz="2000" b="0" i="0" dirty="0" smtClean="0">
                <a:effectLst/>
                <a:latin typeface="Times New Roman"/>
              </a:rPr>
              <a:t> за </a:t>
            </a:r>
            <a:r>
              <a:rPr lang="ru-RU" sz="2000" b="0" i="0" dirty="0" err="1" smtClean="0">
                <a:effectLst/>
                <a:latin typeface="Times New Roman"/>
              </a:rPr>
              <a:t>допомогою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художніх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засобів</a:t>
            </a:r>
            <a:r>
              <a:rPr lang="ru-RU" sz="2000" b="0" i="0" dirty="0" smtClean="0">
                <a:effectLst/>
                <a:latin typeface="Times New Roman"/>
              </a:rPr>
              <a:t> (</a:t>
            </a:r>
            <a:r>
              <a:rPr lang="ru-RU" sz="2000" b="0" i="0" dirty="0" err="1" smtClean="0">
                <a:effectLst/>
                <a:latin typeface="Times New Roman"/>
              </a:rPr>
              <a:t>Зовсім</a:t>
            </a:r>
            <a:r>
              <a:rPr lang="ru-RU" sz="2000" b="0" i="0" dirty="0" smtClean="0">
                <a:effectLst/>
                <a:latin typeface="Times New Roman"/>
              </a:rPr>
              <a:t> недавно на </a:t>
            </a:r>
            <a:r>
              <a:rPr lang="ru-RU" sz="2000" b="0" i="0" dirty="0" err="1" smtClean="0">
                <a:effectLst/>
                <a:latin typeface="Times New Roman"/>
              </a:rPr>
              <a:t>нашій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вулиці</a:t>
            </a:r>
            <a:r>
              <a:rPr lang="ru-RU" sz="2000" b="0" i="0" dirty="0" smtClean="0">
                <a:effectLst/>
                <a:latin typeface="Times New Roman"/>
              </a:rPr>
              <a:t> почали </a:t>
            </a:r>
            <a:r>
              <a:rPr lang="ru-RU" sz="2000" b="0" i="0" dirty="0" err="1" smtClean="0">
                <a:effectLst/>
                <a:latin typeface="Times New Roman"/>
              </a:rPr>
              <a:t>рости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будинки</a:t>
            </a:r>
            <a:r>
              <a:rPr lang="ru-RU" sz="2000" b="0" i="0" dirty="0" smtClean="0">
                <a:effectLst/>
                <a:latin typeface="Times New Roman"/>
              </a:rPr>
              <a:t>, як </a:t>
            </a:r>
            <a:r>
              <a:rPr lang="ru-RU" sz="2000" b="0" i="0" dirty="0" err="1" smtClean="0">
                <a:effectLst/>
                <a:latin typeface="Times New Roman"/>
              </a:rPr>
              <a:t>гриби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після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дощу</a:t>
            </a:r>
            <a:r>
              <a:rPr lang="ru-RU" sz="2000" b="0" i="0" dirty="0" smtClean="0">
                <a:effectLst/>
                <a:latin typeface="Times New Roman"/>
              </a:rPr>
              <a:t>.).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  <a:t/>
            </a:r>
            <a:b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</a:br>
            <a: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  <a:t/>
            </a:r>
            <a:br>
              <a:rPr lang="ru-RU" b="0" i="0" dirty="0" smtClean="0">
                <a:solidFill>
                  <a:srgbClr val="333333"/>
                </a:solidFill>
                <a:effectLst/>
                <a:latin typeface="Times New Roman"/>
              </a:rPr>
            </a:br>
            <a:r>
              <a:rPr lang="ru-RU" sz="2400" b="1" i="0" dirty="0" err="1" smtClean="0">
                <a:solidFill>
                  <a:srgbClr val="002060"/>
                </a:solidFill>
                <a:effectLst/>
                <a:latin typeface="Times New Roman"/>
              </a:rPr>
              <a:t>Науковий</a:t>
            </a:r>
            <a:r>
              <a:rPr lang="ru-RU" b="1" i="0" dirty="0" smtClean="0">
                <a:solidFill>
                  <a:srgbClr val="333333"/>
                </a:solidFill>
                <a:effectLst/>
                <a:latin typeface="Times New Roman"/>
              </a:rPr>
              <a:t> </a:t>
            </a:r>
            <a:r>
              <a:rPr lang="ru-RU" sz="2000" b="0" i="0" dirty="0" err="1" smtClean="0">
                <a:effectLst/>
                <a:latin typeface="Times New Roman"/>
              </a:rPr>
              <a:t>опис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місцевості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лаконічний</a:t>
            </a:r>
            <a:r>
              <a:rPr lang="ru-RU" sz="2000" b="0" i="0" dirty="0" smtClean="0">
                <a:effectLst/>
                <a:latin typeface="Times New Roman"/>
              </a:rPr>
              <a:t>, </a:t>
            </a:r>
            <a:r>
              <a:rPr lang="ru-RU" sz="2000" b="0" i="0" dirty="0" err="1" smtClean="0">
                <a:effectLst/>
                <a:latin typeface="Times New Roman"/>
              </a:rPr>
              <a:t>стислий</a:t>
            </a:r>
            <a:r>
              <a:rPr lang="ru-RU" sz="2000" b="0" i="0" dirty="0" smtClean="0">
                <a:effectLst/>
                <a:latin typeface="Times New Roman"/>
              </a:rPr>
              <a:t>. </a:t>
            </a:r>
            <a:r>
              <a:rPr lang="ru-RU" sz="2000" b="0" i="0" dirty="0" err="1" smtClean="0">
                <a:effectLst/>
                <a:latin typeface="Times New Roman"/>
              </a:rPr>
              <a:t>Найголовніше</a:t>
            </a:r>
            <a:r>
              <a:rPr lang="ru-RU" sz="2000" b="0" i="0" dirty="0" smtClean="0">
                <a:effectLst/>
                <a:latin typeface="Times New Roman"/>
              </a:rPr>
              <a:t> в </a:t>
            </a:r>
            <a:r>
              <a:rPr lang="ru-RU" sz="2000" b="0" i="0" dirty="0" err="1" smtClean="0">
                <a:effectLst/>
                <a:latin typeface="Times New Roman"/>
              </a:rPr>
              <a:t>ньому</a:t>
            </a:r>
            <a:r>
              <a:rPr lang="ru-RU" sz="2000" b="0" i="0" dirty="0" smtClean="0">
                <a:effectLst/>
                <a:latin typeface="Times New Roman"/>
              </a:rPr>
              <a:t> — </a:t>
            </a:r>
            <a:r>
              <a:rPr lang="ru-RU" sz="2000" b="0" i="0" dirty="0" err="1" smtClean="0">
                <a:effectLst/>
                <a:latin typeface="Times New Roman"/>
              </a:rPr>
              <a:t>відтворити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предмети</a:t>
            </a:r>
            <a:r>
              <a:rPr lang="ru-RU" sz="2000" b="0" i="0" dirty="0" smtClean="0">
                <a:effectLst/>
                <a:latin typeface="Times New Roman"/>
              </a:rPr>
              <a:t> та </a:t>
            </a:r>
            <a:r>
              <a:rPr lang="ru-RU" sz="2000" b="0" i="0" dirty="0" err="1" smtClean="0">
                <a:effectLst/>
                <a:latin typeface="Times New Roman"/>
              </a:rPr>
              <a:t>їх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найхарактерніші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ознаки</a:t>
            </a:r>
            <a:r>
              <a:rPr lang="ru-RU" sz="2000" b="0" i="0" dirty="0" smtClean="0">
                <a:effectLst/>
                <a:latin typeface="Times New Roman"/>
              </a:rPr>
              <a:t>. </a:t>
            </a:r>
            <a:r>
              <a:rPr lang="ru-RU" sz="2000" b="0" i="0" dirty="0" err="1" smtClean="0">
                <a:effectLst/>
                <a:latin typeface="Times New Roman"/>
              </a:rPr>
              <a:t>Наукові</a:t>
            </a:r>
            <a:r>
              <a:rPr lang="ru-RU" sz="2000" b="0" i="0" dirty="0" smtClean="0">
                <a:effectLst/>
                <a:latin typeface="Times New Roman"/>
              </a:rPr>
              <a:t> описи </a:t>
            </a:r>
            <a:r>
              <a:rPr lang="ru-RU" sz="2000" b="0" i="0" dirty="0" err="1" smtClean="0">
                <a:effectLst/>
                <a:latin typeface="Times New Roman"/>
              </a:rPr>
              <a:t>місцевості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зустрічаються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під</a:t>
            </a:r>
            <a:r>
              <a:rPr lang="ru-RU" sz="2000" b="0" i="0" dirty="0" smtClean="0">
                <a:effectLst/>
                <a:latin typeface="Times New Roman"/>
              </a:rPr>
              <a:t> час </a:t>
            </a:r>
            <a:r>
              <a:rPr lang="ru-RU" sz="2000" b="0" i="0" dirty="0" err="1" smtClean="0">
                <a:effectLst/>
                <a:latin typeface="Times New Roman"/>
              </a:rPr>
              <a:t>описування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ландшафтів</a:t>
            </a:r>
            <a:r>
              <a:rPr lang="ru-RU" sz="2000" b="0" i="0" dirty="0" smtClean="0">
                <a:effectLst/>
                <a:latin typeface="Times New Roman"/>
              </a:rPr>
              <a:t>, при </a:t>
            </a:r>
            <a:r>
              <a:rPr lang="ru-RU" sz="2000" b="0" i="0" dirty="0" err="1" smtClean="0">
                <a:effectLst/>
                <a:latin typeface="Times New Roman"/>
              </a:rPr>
              <a:t>з'ясуванні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положення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окремих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об'єктів</a:t>
            </a:r>
            <a:r>
              <a:rPr lang="ru-RU" sz="2000" b="0" i="0" dirty="0" smtClean="0">
                <a:effectLst/>
                <a:latin typeface="Times New Roman"/>
              </a:rPr>
              <a:t> </a:t>
            </a:r>
            <a:r>
              <a:rPr lang="ru-RU" sz="2000" b="0" i="0" dirty="0" err="1" smtClean="0">
                <a:effectLst/>
                <a:latin typeface="Times New Roman"/>
              </a:rPr>
              <a:t>місцевості</a:t>
            </a:r>
            <a:r>
              <a:rPr lang="ru-RU" sz="2000" b="0" i="0" dirty="0" smtClean="0">
                <a:solidFill>
                  <a:srgbClr val="333333"/>
                </a:solidFill>
                <a:effectLst/>
                <a:latin typeface="Times New Roman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xmlns="" val="1649011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95536" y="332656"/>
            <a:ext cx="7632848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79388" algn="just"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Твір-опис</a:t>
            </a:r>
            <a:r>
              <a:rPr lang="uk-UA" sz="2400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lang="uk-UA" sz="2400" b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місцевості </a:t>
            </a:r>
            <a:r>
              <a:rPr lang="uk-UA" sz="2400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– </a:t>
            </a:r>
            <a:r>
              <a:rPr lang="uk-UA" sz="2400" b="1" dirty="0">
                <a:solidFill>
                  <a:srgbClr val="0000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uk-UA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це зв’язний текст, який дає словесне зображення основних ознак міста, села, вулиці, подвір’я, площі.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srgbClr val="0000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Щоб описати місцевість, потрібно вказати:</a:t>
            </a:r>
            <a:endParaRPr lang="ru-RU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де вона розташована;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історичні відомості, пов’язані з нею;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 предмети (об’єкти), які є в цій місцевості.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srgbClr val="0000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Отже, </a:t>
            </a:r>
            <a:r>
              <a:rPr lang="uk-UA" sz="2400" dirty="0">
                <a:solidFill>
                  <a:prstClr val="black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складовими опису місцевості є опис місця й описи окремих предметів, які на цьому місці розташовані.</a:t>
            </a:r>
            <a:endParaRPr lang="ru-RU" sz="24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b="1" i="1" dirty="0">
                <a:solidFill>
                  <a:srgbClr val="0000CC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Опис місцевості складається за такою схемою:</a:t>
            </a:r>
            <a:endParaRPr lang="ru-RU" sz="2400" b="1" i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3200" b="1" i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ДЕ? – ЩО? – і ЯКЕ це ЩО?</a:t>
            </a:r>
            <a:endParaRPr lang="uk-UA" sz="32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995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1005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11560" y="404664"/>
            <a:ext cx="7344816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Творче спостереження з елементами аналізу</a:t>
            </a:r>
            <a:endParaRPr lang="ru-RU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algn="ctr"/>
            <a:r>
              <a:rPr lang="uk-UA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Прочитайте (прослухайте) текст і виконайте завдання до нього.</a:t>
            </a:r>
            <a:endParaRPr lang="ru-RU" sz="24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2204865"/>
            <a:ext cx="763284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79388" fontAlgn="base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1. Визначте тему й основну думку.</a:t>
            </a:r>
            <a:endParaRPr lang="ru-RU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2. З’ясуйте тип і стиль мовлення. Думку обґрунтуйте.</a:t>
            </a:r>
            <a:endParaRPr lang="ru-RU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3. Назвіть слова, які використовує автор для опису місцевості (зокрема вулиці).   </a:t>
            </a:r>
            <a:endParaRPr lang="ru-RU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b="1" dirty="0">
                <a:solidFill>
                  <a:prstClr val="black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4. Які з речень вказують на позицію спостерігача? Яку роль вони відіграють у тексті?</a:t>
            </a:r>
            <a:endParaRPr lang="uk-UA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66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51520" y="260648"/>
            <a:ext cx="7776863" cy="633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1032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79512" y="404664"/>
            <a:ext cx="79208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srgbClr val="333333"/>
                </a:solidFill>
                <a:effectLst/>
                <a:latin typeface="Times New Roman"/>
              </a:rPr>
              <a:t>                                          </a:t>
            </a:r>
            <a:r>
              <a:rPr lang="ru-RU" b="1" i="1" dirty="0" err="1" smtClean="0">
                <a:effectLst/>
                <a:latin typeface="Times New Roman"/>
              </a:rPr>
              <a:t>Вулиця</a:t>
            </a:r>
            <a:r>
              <a:rPr lang="ru-RU" b="1" i="1" dirty="0" smtClean="0">
                <a:effectLst/>
                <a:latin typeface="Times New Roman"/>
              </a:rPr>
              <a:t> </a:t>
            </a:r>
            <a:r>
              <a:rPr lang="ru-RU" b="1" i="1" dirty="0" err="1" smtClean="0">
                <a:effectLst/>
                <a:latin typeface="Times New Roman"/>
              </a:rPr>
              <a:t>мого</a:t>
            </a:r>
            <a:r>
              <a:rPr lang="ru-RU" b="1" i="1" dirty="0" smtClean="0">
                <a:effectLst/>
                <a:latin typeface="Times New Roman"/>
              </a:rPr>
              <a:t> </a:t>
            </a:r>
            <a:r>
              <a:rPr lang="ru-RU" b="1" i="1" dirty="0" err="1" smtClean="0">
                <a:effectLst/>
                <a:latin typeface="Times New Roman"/>
              </a:rPr>
              <a:t>дитинства</a:t>
            </a:r>
            <a:r>
              <a:rPr lang="ru-RU" b="0" i="0" dirty="0" smtClean="0">
                <a:solidFill>
                  <a:srgbClr val="333333"/>
                </a:solidFill>
                <a:effectLst/>
                <a:latin typeface="Arial"/>
              </a:rPr>
              <a:t/>
            </a:r>
            <a:br>
              <a:rPr lang="ru-RU" b="0" i="0" dirty="0" smtClean="0">
                <a:solidFill>
                  <a:srgbClr val="333333"/>
                </a:solidFill>
                <a:effectLst/>
                <a:latin typeface="Arial"/>
              </a:rPr>
            </a:br>
            <a:r>
              <a:rPr lang="ru-RU" b="0" i="0" dirty="0" smtClean="0">
                <a:solidFill>
                  <a:srgbClr val="333333"/>
                </a:solidFill>
                <a:effectLst/>
                <a:latin typeface="Arial"/>
              </a:rPr>
              <a:t> </a:t>
            </a:r>
            <a:r>
              <a:rPr lang="ru-RU" b="0" i="1" dirty="0" smtClean="0">
                <a:effectLst/>
                <a:latin typeface="Times New Roman"/>
              </a:rPr>
              <a:t>Для </a:t>
            </a:r>
            <a:r>
              <a:rPr lang="ru-RU" b="0" i="1" dirty="0" err="1" smtClean="0">
                <a:effectLst/>
                <a:latin typeface="Times New Roman"/>
              </a:rPr>
              <a:t>кожної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людини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назавжди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залишаються</a:t>
            </a:r>
            <a:r>
              <a:rPr lang="ru-RU" b="0" i="1" dirty="0" smtClean="0">
                <a:effectLst/>
                <a:latin typeface="Times New Roman"/>
              </a:rPr>
              <a:t> в </a:t>
            </a:r>
            <a:r>
              <a:rPr lang="ru-RU" b="0" i="1" dirty="0" err="1" smtClean="0">
                <a:effectLst/>
                <a:latin typeface="Times New Roman"/>
              </a:rPr>
              <a:t>пам'яті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ті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місця</a:t>
            </a:r>
            <a:r>
              <a:rPr lang="ru-RU" b="0" i="1" dirty="0" smtClean="0">
                <a:effectLst/>
                <a:latin typeface="Times New Roman"/>
              </a:rPr>
              <a:t>, де вона народилась і провела </a:t>
            </a:r>
            <a:r>
              <a:rPr lang="ru-RU" b="0" i="1" dirty="0" err="1" smtClean="0">
                <a:effectLst/>
                <a:latin typeface="Times New Roman"/>
              </a:rPr>
              <a:t>своє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дитинство</a:t>
            </a:r>
            <a:r>
              <a:rPr lang="ru-RU" b="0" i="1" dirty="0" smtClean="0">
                <a:effectLst/>
                <a:latin typeface="Times New Roman"/>
              </a:rPr>
              <a:t>. І як далеко не закидала б нас доля, але кожного манить до себе </a:t>
            </a:r>
            <a:r>
              <a:rPr lang="ru-RU" b="0" i="1" dirty="0" err="1" smtClean="0">
                <a:effectLst/>
                <a:latin typeface="Times New Roman"/>
              </a:rPr>
              <a:t>рідна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домівка</a:t>
            </a:r>
            <a:r>
              <a:rPr lang="ru-RU" b="0" i="1" dirty="0" smtClean="0">
                <a:effectLst/>
                <a:latin typeface="Times New Roman"/>
              </a:rPr>
              <a:t>, </a:t>
            </a:r>
            <a:r>
              <a:rPr lang="ru-RU" b="0" i="1" dirty="0" err="1" smtClean="0">
                <a:effectLst/>
                <a:latin typeface="Times New Roman"/>
              </a:rPr>
              <a:t>рідна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вулиця</a:t>
            </a:r>
            <a:r>
              <a:rPr lang="ru-RU" b="0" i="1" dirty="0" smtClean="0">
                <a:effectLst/>
                <a:latin typeface="Times New Roman"/>
              </a:rPr>
              <a:t>. </a:t>
            </a:r>
            <a:r>
              <a:rPr lang="ru-RU" b="0" i="1" dirty="0" err="1" smtClean="0">
                <a:effectLst/>
                <a:latin typeface="Times New Roman"/>
              </a:rPr>
              <a:t>Після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довгої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розлуки</a:t>
            </a:r>
            <a:r>
              <a:rPr lang="ru-RU" b="0" i="1" dirty="0" smtClean="0">
                <a:effectLst/>
                <a:latin typeface="Times New Roman"/>
              </a:rPr>
              <a:t> все </a:t>
            </a:r>
            <a:r>
              <a:rPr lang="ru-RU" b="0" i="1" dirty="0" err="1" smtClean="0">
                <a:effectLst/>
                <a:latin typeface="Times New Roman"/>
              </a:rPr>
              <a:t>видається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милішим</a:t>
            </a:r>
            <a:r>
              <a:rPr lang="ru-RU" b="0" i="1" dirty="0" smtClean="0">
                <a:effectLst/>
                <a:latin typeface="Times New Roman"/>
              </a:rPr>
              <a:t> і </a:t>
            </a:r>
            <a:r>
              <a:rPr lang="ru-RU" b="0" i="1" dirty="0" err="1" smtClean="0">
                <a:effectLst/>
                <a:latin typeface="Times New Roman"/>
              </a:rPr>
              <a:t>дорожчим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нашому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серцю</a:t>
            </a:r>
            <a:r>
              <a:rPr lang="ru-RU" b="0" i="1" dirty="0" smtClean="0">
                <a:effectLst/>
                <a:latin typeface="Times New Roman"/>
              </a:rPr>
              <a:t>. </a:t>
            </a:r>
            <a:r>
              <a:rPr lang="ru-RU" b="0" i="1" dirty="0" err="1" smtClean="0">
                <a:effectLst/>
                <a:latin typeface="Times New Roman"/>
              </a:rPr>
              <a:t>Отак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буває</a:t>
            </a:r>
            <a:r>
              <a:rPr lang="ru-RU" b="0" i="1" dirty="0" smtClean="0">
                <a:effectLst/>
                <a:latin typeface="Times New Roman"/>
              </a:rPr>
              <a:t> і </a:t>
            </a:r>
            <a:r>
              <a:rPr lang="ru-RU" b="0" i="1" dirty="0" err="1" smtClean="0">
                <a:effectLst/>
                <a:latin typeface="Times New Roman"/>
              </a:rPr>
              <a:t>зі</a:t>
            </a:r>
            <a:r>
              <a:rPr lang="ru-RU" b="0" i="1" dirty="0" smtClean="0">
                <a:effectLst/>
                <a:latin typeface="Times New Roman"/>
              </a:rPr>
              <a:t> мною, коли </a:t>
            </a:r>
            <a:r>
              <a:rPr lang="ru-RU" b="0" i="1" dirty="0" err="1" smtClean="0">
                <a:effectLst/>
                <a:latin typeface="Times New Roman"/>
              </a:rPr>
              <a:t>повертаюсь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додому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після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літніх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канікул</a:t>
            </a:r>
            <a:r>
              <a:rPr lang="ru-RU" b="0" i="1" dirty="0" smtClean="0">
                <a:effectLst/>
                <a:latin typeface="Times New Roman"/>
              </a:rPr>
              <a:t>, коли </a:t>
            </a:r>
            <a:r>
              <a:rPr lang="ru-RU" b="0" i="1" dirty="0" err="1" smtClean="0">
                <a:effectLst/>
                <a:latin typeface="Times New Roman"/>
              </a:rPr>
              <a:t>знову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крокую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своєю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вулицею</a:t>
            </a:r>
            <a:r>
              <a:rPr lang="ru-RU" b="0" i="1" dirty="0" smtClean="0">
                <a:effectLst/>
                <a:latin typeface="Times New Roman"/>
              </a:rPr>
              <a:t>, на </a:t>
            </a:r>
            <a:r>
              <a:rPr lang="ru-RU" b="0" i="1" dirty="0" err="1" smtClean="0">
                <a:effectLst/>
                <a:latin typeface="Times New Roman"/>
              </a:rPr>
              <a:t>якій</a:t>
            </a:r>
            <a:r>
              <a:rPr lang="ru-RU" b="0" i="1" dirty="0" smtClean="0">
                <a:effectLst/>
                <a:latin typeface="Times New Roman"/>
              </a:rPr>
              <a:t> живу разом з батьками.</a:t>
            </a:r>
            <a:br>
              <a:rPr lang="ru-RU" b="0" i="1" dirty="0" smtClean="0">
                <a:effectLst/>
                <a:latin typeface="Times New Roman"/>
              </a:rPr>
            </a:br>
            <a:r>
              <a:rPr lang="ru-RU" b="0" i="1" dirty="0" smtClean="0">
                <a:effectLst/>
                <a:latin typeface="Times New Roman"/>
              </a:rPr>
              <a:t>Вона </a:t>
            </a:r>
            <a:r>
              <a:rPr lang="ru-RU" b="0" i="1" dirty="0" err="1" smtClean="0">
                <a:effectLst/>
                <a:latin typeface="Times New Roman"/>
              </a:rPr>
              <a:t>нічим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особливим</a:t>
            </a:r>
            <a:r>
              <a:rPr lang="ru-RU" b="0" i="1" dirty="0" smtClean="0">
                <a:effectLst/>
                <a:latin typeface="Times New Roman"/>
              </a:rPr>
              <a:t> не </a:t>
            </a:r>
            <a:r>
              <a:rPr lang="ru-RU" b="0" i="1" dirty="0" err="1" smtClean="0">
                <a:effectLst/>
                <a:latin typeface="Times New Roman"/>
              </a:rPr>
              <a:t>відрізняється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від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інших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вулиць</a:t>
            </a:r>
            <a:r>
              <a:rPr lang="ru-RU" b="0" i="1" dirty="0" smtClean="0">
                <a:effectLst/>
                <a:latin typeface="Times New Roman"/>
              </a:rPr>
              <a:t> . Тут </a:t>
            </a:r>
            <a:r>
              <a:rPr lang="ru-RU" b="0" i="1" dirty="0" err="1" smtClean="0">
                <a:effectLst/>
                <a:latin typeface="Times New Roman"/>
              </a:rPr>
              <a:t>розташоване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невелике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підприємство</a:t>
            </a:r>
            <a:r>
              <a:rPr lang="ru-RU" b="0" i="1" dirty="0" smtClean="0">
                <a:effectLst/>
                <a:latin typeface="Times New Roman"/>
              </a:rPr>
              <a:t>, де </a:t>
            </a:r>
            <a:r>
              <a:rPr lang="ru-RU" b="0" i="1" dirty="0" err="1" smtClean="0">
                <a:effectLst/>
                <a:latin typeface="Times New Roman"/>
              </a:rPr>
              <a:t>можна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придбати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або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полагодити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автомобіль</a:t>
            </a:r>
            <a:r>
              <a:rPr lang="ru-RU" b="0" i="1" dirty="0" smtClean="0">
                <a:effectLst/>
                <a:latin typeface="Times New Roman"/>
              </a:rPr>
              <a:t>.. </a:t>
            </a:r>
            <a:r>
              <a:rPr lang="ru-RU" b="0" i="1" dirty="0" err="1" smtClean="0">
                <a:effectLst/>
                <a:latin typeface="Times New Roman"/>
              </a:rPr>
              <a:t>Паралельно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нашій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вулиці</a:t>
            </a:r>
            <a:r>
              <a:rPr lang="ru-RU" b="0" i="1" dirty="0" smtClean="0">
                <a:effectLst/>
                <a:latin typeface="Times New Roman"/>
              </a:rPr>
              <a:t> проходить </a:t>
            </a:r>
            <a:r>
              <a:rPr lang="ru-RU" b="0" i="1" dirty="0" err="1" smtClean="0">
                <a:effectLst/>
                <a:latin typeface="Times New Roman"/>
              </a:rPr>
              <a:t>залізнична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колія</a:t>
            </a:r>
            <a:r>
              <a:rPr lang="ru-RU" b="0" i="1" dirty="0" smtClean="0">
                <a:effectLst/>
                <a:latin typeface="Times New Roman"/>
              </a:rPr>
              <a:t>, а за нею </a:t>
            </a:r>
            <a:r>
              <a:rPr lang="ru-RU" b="0" i="1" dirty="0" err="1" smtClean="0">
                <a:effectLst/>
                <a:latin typeface="Times New Roman"/>
              </a:rPr>
              <a:t>красується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ліс.Коли</a:t>
            </a:r>
            <a:r>
              <a:rPr lang="ru-RU" b="0" i="1" dirty="0" smtClean="0">
                <a:effectLst/>
                <a:latin typeface="Times New Roman"/>
              </a:rPr>
              <a:t> стати на краю </a:t>
            </a:r>
            <a:r>
              <a:rPr lang="ru-RU" b="0" i="1" dirty="0" err="1" smtClean="0">
                <a:effectLst/>
                <a:latin typeface="Times New Roman"/>
              </a:rPr>
              <a:t>лісу</a:t>
            </a:r>
            <a:r>
              <a:rPr lang="ru-RU" b="0" i="1" dirty="0" smtClean="0">
                <a:effectLst/>
                <a:latin typeface="Times New Roman"/>
              </a:rPr>
              <a:t>, видно мою </a:t>
            </a:r>
            <a:r>
              <a:rPr lang="ru-RU" b="0" i="1" dirty="0" err="1" smtClean="0">
                <a:effectLst/>
                <a:latin typeface="Times New Roman"/>
              </a:rPr>
              <a:t>вулицю</a:t>
            </a:r>
            <a:r>
              <a:rPr lang="ru-RU" b="0" i="1" dirty="0" smtClean="0">
                <a:effectLst/>
                <a:latin typeface="Times New Roman"/>
              </a:rPr>
              <a:t>: </a:t>
            </a:r>
            <a:r>
              <a:rPr lang="ru-RU" b="0" i="1" dirty="0" err="1" smtClean="0">
                <a:effectLst/>
                <a:latin typeface="Times New Roman"/>
              </a:rPr>
              <a:t>біленький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будинок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під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червоною</a:t>
            </a:r>
            <a:r>
              <a:rPr lang="ru-RU" b="0" i="1" dirty="0" smtClean="0">
                <a:effectLst/>
                <a:latin typeface="Times New Roman"/>
              </a:rPr>
              <a:t> черепицею </a:t>
            </a:r>
            <a:r>
              <a:rPr lang="ru-RU" b="0" i="1" dirty="0" err="1" smtClean="0">
                <a:effectLst/>
                <a:latin typeface="Times New Roman"/>
              </a:rPr>
              <a:t>потопає</a:t>
            </a:r>
            <a:r>
              <a:rPr lang="ru-RU" b="0" i="1" dirty="0" smtClean="0">
                <a:effectLst/>
                <a:latin typeface="Times New Roman"/>
              </a:rPr>
              <a:t> у </a:t>
            </a:r>
            <a:r>
              <a:rPr lang="ru-RU" b="0" i="1" dirty="0" err="1" smtClean="0">
                <a:effectLst/>
                <a:latin typeface="Times New Roman"/>
              </a:rPr>
              <a:t>буйній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зелені</a:t>
            </a:r>
            <a:r>
              <a:rPr lang="ru-RU" b="0" i="1" dirty="0" smtClean="0">
                <a:effectLst/>
                <a:latin typeface="Times New Roman"/>
              </a:rPr>
              <a:t> саду.</a:t>
            </a:r>
            <a:br>
              <a:rPr lang="ru-RU" b="0" i="1" dirty="0" smtClean="0">
                <a:effectLst/>
                <a:latin typeface="Times New Roman"/>
              </a:rPr>
            </a:br>
            <a:r>
              <a:rPr lang="ru-RU" b="0" i="1" dirty="0" smtClean="0">
                <a:effectLst/>
                <a:latin typeface="Times New Roman"/>
              </a:rPr>
              <a:t>Я люблю свою </a:t>
            </a:r>
            <a:r>
              <a:rPr lang="ru-RU" b="0" i="1" dirty="0" err="1" smtClean="0">
                <a:effectLst/>
                <a:latin typeface="Times New Roman"/>
              </a:rPr>
              <a:t>вулицю</a:t>
            </a:r>
            <a:r>
              <a:rPr lang="ru-RU" b="0" i="1" dirty="0" smtClean="0">
                <a:effectLst/>
                <a:latin typeface="Times New Roman"/>
              </a:rPr>
              <a:t> у будь-яку пору року. Люблю </a:t>
            </a:r>
            <a:r>
              <a:rPr lang="ru-RU" b="0" i="1" dirty="0" err="1" smtClean="0">
                <a:effectLst/>
                <a:latin typeface="Times New Roman"/>
              </a:rPr>
              <a:t>її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затишне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подвір’я</a:t>
            </a:r>
            <a:r>
              <a:rPr lang="ru-RU" b="0" i="1" dirty="0" smtClean="0">
                <a:effectLst/>
                <a:latin typeface="Times New Roman"/>
              </a:rPr>
              <a:t>, </a:t>
            </a:r>
            <a:r>
              <a:rPr lang="ru-RU" b="0" i="1" dirty="0" err="1" smtClean="0">
                <a:effectLst/>
                <a:latin typeface="Times New Roman"/>
              </a:rPr>
              <a:t>привітні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віконця</a:t>
            </a:r>
            <a:r>
              <a:rPr lang="ru-RU" b="0" i="1" dirty="0" smtClean="0">
                <a:effectLst/>
                <a:latin typeface="Times New Roman"/>
              </a:rPr>
              <a:t> квартир, </a:t>
            </a:r>
            <a:r>
              <a:rPr lang="ru-RU" b="0" i="1" dirty="0" err="1" smtClean="0">
                <a:effectLst/>
                <a:latin typeface="Times New Roman"/>
              </a:rPr>
              <a:t>високі</a:t>
            </a:r>
            <a:r>
              <a:rPr lang="ru-RU" b="0" i="1" dirty="0" smtClean="0">
                <a:effectLst/>
                <a:latin typeface="Times New Roman"/>
              </a:rPr>
              <a:t> дерева, </a:t>
            </a:r>
            <a:r>
              <a:rPr lang="ru-RU" b="0" i="1" dirty="0" err="1" smtClean="0">
                <a:effectLst/>
                <a:latin typeface="Times New Roman"/>
              </a:rPr>
              <a:t>квітники</a:t>
            </a:r>
            <a:r>
              <a:rPr lang="ru-RU" b="0" i="1" dirty="0" smtClean="0">
                <a:effectLst/>
                <a:latin typeface="Times New Roman"/>
              </a:rPr>
              <a:t> і </a:t>
            </a:r>
            <a:r>
              <a:rPr lang="ru-RU" b="0" i="1" dirty="0" err="1" smtClean="0">
                <a:effectLst/>
                <a:latin typeface="Times New Roman"/>
              </a:rPr>
              <a:t>доріжки</a:t>
            </a:r>
            <a:r>
              <a:rPr lang="ru-RU" b="0" i="1" dirty="0" smtClean="0">
                <a:effectLst/>
                <a:latin typeface="Times New Roman"/>
              </a:rPr>
              <a:t> на </a:t>
            </a:r>
            <a:r>
              <a:rPr lang="ru-RU" b="0" i="1" dirty="0" err="1" smtClean="0">
                <a:effectLst/>
                <a:latin typeface="Times New Roman"/>
              </a:rPr>
              <a:t>подвір'ї</a:t>
            </a:r>
            <a:r>
              <a:rPr lang="ru-RU" b="0" i="1" dirty="0" smtClean="0">
                <a:effectLst/>
                <a:latin typeface="Times New Roman"/>
              </a:rPr>
              <a:t>.</a:t>
            </a:r>
            <a:br>
              <a:rPr lang="ru-RU" b="0" i="1" dirty="0" smtClean="0">
                <a:effectLst/>
                <a:latin typeface="Times New Roman"/>
              </a:rPr>
            </a:br>
            <a:r>
              <a:rPr lang="ru-RU" b="0" i="1" dirty="0" smtClean="0">
                <a:effectLst/>
                <a:latin typeface="Times New Roman"/>
              </a:rPr>
              <a:t>Але </a:t>
            </a:r>
            <a:r>
              <a:rPr lang="ru-RU" b="0" i="1" dirty="0" err="1" smtClean="0">
                <a:effectLst/>
                <a:latin typeface="Times New Roman"/>
              </a:rPr>
              <a:t>вулиця</a:t>
            </a:r>
            <a:r>
              <a:rPr lang="ru-RU" b="0" i="1" dirty="0" smtClean="0">
                <a:effectLst/>
                <a:latin typeface="Times New Roman"/>
              </a:rPr>
              <a:t> без людей, як </a:t>
            </a:r>
            <a:r>
              <a:rPr lang="ru-RU" b="0" i="1" dirty="0" err="1" smtClean="0">
                <a:effectLst/>
                <a:latin typeface="Times New Roman"/>
              </a:rPr>
              <a:t>ліс</a:t>
            </a:r>
            <a:r>
              <a:rPr lang="ru-RU" b="0" i="1" dirty="0" smtClean="0">
                <a:effectLst/>
                <a:latin typeface="Times New Roman"/>
              </a:rPr>
              <a:t> без </a:t>
            </a:r>
            <a:r>
              <a:rPr lang="ru-RU" b="0" i="1" dirty="0" err="1" smtClean="0">
                <a:effectLst/>
                <a:latin typeface="Times New Roman"/>
              </a:rPr>
              <a:t>птахів</a:t>
            </a:r>
            <a:r>
              <a:rPr lang="ru-RU" b="0" i="1" dirty="0" smtClean="0">
                <a:effectLst/>
                <a:latin typeface="Times New Roman"/>
              </a:rPr>
              <a:t>. На </a:t>
            </a:r>
            <a:r>
              <a:rPr lang="ru-RU" b="0" i="1" dirty="0" err="1" smtClean="0">
                <a:effectLst/>
                <a:latin typeface="Times New Roman"/>
              </a:rPr>
              <a:t>моїй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вулиці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всі</a:t>
            </a:r>
            <a:r>
              <a:rPr lang="ru-RU" b="0" i="1" dirty="0" smtClean="0">
                <a:effectLst/>
                <a:latin typeface="Times New Roman"/>
              </a:rPr>
              <a:t> люди </a:t>
            </a:r>
            <a:r>
              <a:rPr lang="ru-RU" b="0" i="1" dirty="0" err="1" smtClean="0">
                <a:effectLst/>
                <a:latin typeface="Times New Roman"/>
              </a:rPr>
              <a:t>привітні</a:t>
            </a:r>
            <a:r>
              <a:rPr lang="ru-RU" b="0" i="1" dirty="0" smtClean="0">
                <a:effectLst/>
                <a:latin typeface="Times New Roman"/>
              </a:rPr>
              <a:t> і </a:t>
            </a:r>
            <a:r>
              <a:rPr lang="ru-RU" b="0" i="1" dirty="0" err="1" smtClean="0">
                <a:effectLst/>
                <a:latin typeface="Times New Roman"/>
              </a:rPr>
              <a:t>лагідні</a:t>
            </a:r>
            <a:r>
              <a:rPr lang="ru-RU" b="0" i="1" dirty="0" smtClean="0">
                <a:effectLst/>
                <a:latin typeface="Times New Roman"/>
              </a:rPr>
              <a:t>. </a:t>
            </a:r>
            <a:r>
              <a:rPr lang="ru-RU" b="0" i="1" dirty="0" err="1" smtClean="0">
                <a:effectLst/>
                <a:latin typeface="Times New Roman"/>
              </a:rPr>
              <a:t>Хоча</a:t>
            </a:r>
            <a:r>
              <a:rPr lang="ru-RU" b="0" i="1" dirty="0" smtClean="0">
                <a:effectLst/>
                <a:latin typeface="Times New Roman"/>
              </a:rPr>
              <a:t> я й не знаю </a:t>
            </a:r>
            <a:r>
              <a:rPr lang="ru-RU" b="0" i="1" dirty="0" err="1" smtClean="0">
                <a:effectLst/>
                <a:latin typeface="Times New Roman"/>
              </a:rPr>
              <a:t>їх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усіх</a:t>
            </a:r>
            <a:r>
              <a:rPr lang="ru-RU" b="0" i="1" dirty="0" smtClean="0">
                <a:effectLst/>
                <a:latin typeface="Times New Roman"/>
              </a:rPr>
              <a:t> по </a:t>
            </a:r>
            <a:r>
              <a:rPr lang="ru-RU" b="0" i="1" dirty="0" err="1" smtClean="0">
                <a:effectLst/>
                <a:latin typeface="Times New Roman"/>
              </a:rPr>
              <a:t>іменах</a:t>
            </a:r>
            <a:r>
              <a:rPr lang="ru-RU" b="0" i="1" dirty="0" smtClean="0">
                <a:effectLst/>
                <a:latin typeface="Times New Roman"/>
              </a:rPr>
              <a:t>.</a:t>
            </a:r>
            <a:br>
              <a:rPr lang="ru-RU" b="0" i="1" dirty="0" smtClean="0">
                <a:effectLst/>
                <a:latin typeface="Times New Roman"/>
              </a:rPr>
            </a:br>
            <a:r>
              <a:rPr lang="ru-RU" b="0" i="1" dirty="0" err="1" smtClean="0">
                <a:effectLst/>
                <a:latin typeface="Times New Roman"/>
              </a:rPr>
              <a:t>Найбільше</a:t>
            </a:r>
            <a:r>
              <a:rPr lang="ru-RU" b="0" i="1" dirty="0" smtClean="0">
                <a:effectLst/>
                <a:latin typeface="Times New Roman"/>
              </a:rPr>
              <a:t> люблю свою </a:t>
            </a:r>
            <a:r>
              <a:rPr lang="ru-RU" b="0" i="1" dirty="0" err="1" smtClean="0">
                <a:effectLst/>
                <a:latin typeface="Times New Roman"/>
              </a:rPr>
              <a:t>вулицю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вечорами</a:t>
            </a:r>
            <a:r>
              <a:rPr lang="ru-RU" b="0" i="1" dirty="0" smtClean="0">
                <a:effectLst/>
                <a:latin typeface="Times New Roman"/>
              </a:rPr>
              <a:t>, коли </a:t>
            </a:r>
            <a:r>
              <a:rPr lang="ru-RU" b="0" i="1" dirty="0" err="1" smtClean="0">
                <a:effectLst/>
                <a:latin typeface="Times New Roman"/>
              </a:rPr>
              <a:t>притомлені</a:t>
            </a:r>
            <a:r>
              <a:rPr lang="ru-RU" b="0" i="1" dirty="0" smtClean="0">
                <a:effectLst/>
                <a:latin typeface="Times New Roman"/>
              </a:rPr>
              <a:t> люди </a:t>
            </a:r>
            <a:r>
              <a:rPr lang="ru-RU" b="0" i="1" dirty="0" err="1" smtClean="0">
                <a:effectLst/>
                <a:latin typeface="Times New Roman"/>
              </a:rPr>
              <a:t>сидять</a:t>
            </a:r>
            <a:r>
              <a:rPr lang="ru-RU" b="0" i="1" dirty="0" smtClean="0">
                <a:effectLst/>
                <a:latin typeface="Times New Roman"/>
              </a:rPr>
              <a:t> на лавках </a:t>
            </a:r>
            <a:r>
              <a:rPr lang="ru-RU" b="0" i="1" dirty="0" err="1" smtClean="0">
                <a:effectLst/>
                <a:latin typeface="Times New Roman"/>
              </a:rPr>
              <a:t>біля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під’їздів</a:t>
            </a:r>
            <a:r>
              <a:rPr lang="ru-RU" b="0" i="1" dirty="0" smtClean="0">
                <a:effectLst/>
                <a:latin typeface="Times New Roman"/>
              </a:rPr>
              <a:t>, </a:t>
            </a:r>
            <a:r>
              <a:rPr lang="ru-RU" b="0" i="1" dirty="0" err="1" smtClean="0">
                <a:effectLst/>
                <a:latin typeface="Times New Roman"/>
              </a:rPr>
              <a:t>гомонять</a:t>
            </a:r>
            <a:r>
              <a:rPr lang="ru-RU" b="0" i="1" dirty="0" smtClean="0">
                <a:effectLst/>
                <a:latin typeface="Times New Roman"/>
              </a:rPr>
              <a:t> через  один з одним, а  </a:t>
            </a:r>
            <a:r>
              <a:rPr lang="ru-RU" b="0" i="1" dirty="0" err="1" smtClean="0">
                <a:effectLst/>
                <a:latin typeface="Times New Roman"/>
              </a:rPr>
              <a:t>дітлахи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виходять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погаласувати</a:t>
            </a:r>
            <a:r>
              <a:rPr lang="ru-RU" b="0" i="1" dirty="0" smtClean="0">
                <a:effectLst/>
                <a:latin typeface="Times New Roman"/>
              </a:rPr>
              <a:t>. Лише </a:t>
            </a:r>
            <a:r>
              <a:rPr lang="ru-RU" b="0" i="1" dirty="0" err="1" smtClean="0">
                <a:effectLst/>
                <a:latin typeface="Times New Roman"/>
              </a:rPr>
              <a:t>тоді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відчуваєш</a:t>
            </a:r>
            <a:r>
              <a:rPr lang="ru-RU" b="0" i="1" dirty="0" smtClean="0">
                <a:effectLst/>
                <a:latin typeface="Times New Roman"/>
              </a:rPr>
              <a:t>, </a:t>
            </a:r>
            <a:r>
              <a:rPr lang="ru-RU" b="0" i="1" dirty="0" err="1" smtClean="0">
                <a:effectLst/>
                <a:latin typeface="Times New Roman"/>
              </a:rPr>
              <a:t>що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навколо</a:t>
            </a:r>
            <a:r>
              <a:rPr lang="ru-RU" b="0" i="1" dirty="0" smtClean="0">
                <a:effectLst/>
                <a:latin typeface="Times New Roman"/>
              </a:rPr>
              <a:t> тебе — </a:t>
            </a:r>
            <a:r>
              <a:rPr lang="ru-RU" b="0" i="1" dirty="0" err="1" smtClean="0">
                <a:effectLst/>
                <a:latin typeface="Times New Roman"/>
              </a:rPr>
              <a:t>усі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рідні</a:t>
            </a:r>
            <a:r>
              <a:rPr lang="ru-RU" b="0" i="1" dirty="0" smtClean="0">
                <a:effectLst/>
                <a:latin typeface="Times New Roman"/>
              </a:rPr>
              <a:t>, </a:t>
            </a:r>
            <a:r>
              <a:rPr lang="ru-RU" b="0" i="1" dirty="0" err="1" smtClean="0">
                <a:effectLst/>
                <a:latin typeface="Times New Roman"/>
              </a:rPr>
              <a:t>хороші</a:t>
            </a:r>
            <a:r>
              <a:rPr lang="ru-RU" b="0" i="1" dirty="0" smtClean="0">
                <a:effectLst/>
                <a:latin typeface="Times New Roman"/>
              </a:rPr>
              <a:t> люди з </a:t>
            </a:r>
            <a:r>
              <a:rPr lang="ru-RU" b="0" i="1" dirty="0" err="1" smtClean="0">
                <a:effectLst/>
                <a:latin typeface="Times New Roman"/>
              </a:rPr>
              <a:t>нашої</a:t>
            </a:r>
            <a:r>
              <a:rPr lang="ru-RU" b="0" i="1" dirty="0" smtClean="0">
                <a:effectLst/>
                <a:latin typeface="Times New Roman"/>
              </a:rPr>
              <a:t> </a:t>
            </a:r>
            <a:r>
              <a:rPr lang="ru-RU" b="0" i="1" dirty="0" err="1" smtClean="0">
                <a:effectLst/>
                <a:latin typeface="Times New Roman"/>
              </a:rPr>
              <a:t>вулиці</a:t>
            </a:r>
            <a:r>
              <a:rPr lang="ru-RU" b="0" i="1" dirty="0" smtClean="0">
                <a:effectLst/>
                <a:latin typeface="Times New Roman"/>
              </a:rPr>
              <a:t>.</a:t>
            </a:r>
            <a:endParaRPr lang="ru-RU" b="0" i="0" dirty="0">
              <a:effectLst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8935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67544" y="260648"/>
            <a:ext cx="7632848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179388" algn="ctr" fontAlgn="base">
              <a:spcBef>
                <a:spcPct val="0"/>
              </a:spcBef>
              <a:spcAft>
                <a:spcPct val="0"/>
              </a:spcAft>
            </a:pPr>
            <a:r>
              <a:rPr lang="uk-UA" sz="2800" b="1" i="1" dirty="0">
                <a:solidFill>
                  <a:srgbClr val="0000CC"/>
                </a:solidFill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План опису вулиці</a:t>
            </a:r>
            <a:endParaRPr lang="ru-RU" sz="2800" b="1" dirty="0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Оцінка й загальне враження від місцевості.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У якому місті (селі) знаходиться вулиця?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Яка її назва? Чому її так названо?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Опис місцевості.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а) Яка довжина вулиці? Вона широка чи вузька?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б) Який транспорт рухається вулицею?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в) Які будівлі тут розташовано? Яке вони мають призначення й  </a:t>
            </a:r>
            <a:r>
              <a:rPr lang="uk-UA" sz="2400" i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вигляд</a:t>
            </a: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г) Що прикрашає вулицю?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За що ви любите  вулицю?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  <a:p>
            <a:pPr lvl="0" indent="179388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uk-UA" sz="2400" i="1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Що б ви хотіли змінити на цій вулиці?</a:t>
            </a:r>
            <a:endParaRPr lang="uk-UA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2707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611560" y="404663"/>
            <a:ext cx="74168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uk-UA" sz="2000" b="1" i="1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ПАМ’ЯТКА</a:t>
            </a:r>
            <a:endParaRPr lang="ru-RU" sz="1600" b="1" dirty="0">
              <a:solidFill>
                <a:srgbClr val="0070C0"/>
              </a:solidFill>
              <a:ea typeface="Calibri"/>
              <a:cs typeface="Times New Roman"/>
            </a:endParaRPr>
          </a:p>
          <a:p>
            <a:pPr algn="ctr">
              <a:spcAft>
                <a:spcPts val="0"/>
              </a:spcAft>
            </a:pPr>
            <a:r>
              <a:rPr lang="uk-UA" sz="2400" b="1" i="1" dirty="0" smtClean="0">
                <a:solidFill>
                  <a:srgbClr val="0070C0"/>
                </a:solidFill>
                <a:effectLst/>
                <a:latin typeface="Times New Roman"/>
                <a:ea typeface="Calibri"/>
                <a:cs typeface="Times New Roman"/>
              </a:rPr>
              <a:t>Як працювати над твором-описом місцевості в художньому стилі.</a:t>
            </a:r>
            <a:endParaRPr lang="ru-RU" sz="2400" b="1" dirty="0">
              <a:solidFill>
                <a:srgbClr val="0070C0"/>
              </a:solidFill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uk-UA" sz="2000" dirty="0" smtClean="0">
                <a:effectLst/>
                <a:latin typeface="Times New Roman"/>
                <a:ea typeface="Calibri"/>
                <a:cs typeface="Times New Roman"/>
              </a:rPr>
              <a:t>1. Вдало дібрати фактичний матеріал (виділіть об’єкти, що складають основу опису місцевості) і підготувати план майбутнього твору.</a:t>
            </a:r>
            <a:endParaRPr lang="ru-RU" sz="20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uk-UA" sz="2000" dirty="0" smtClean="0">
                <a:effectLst/>
                <a:latin typeface="Times New Roman"/>
                <a:ea typeface="Calibri"/>
                <a:cs typeface="Times New Roman"/>
              </a:rPr>
              <a:t>2. Дібрати яскравий заголовок, що виражав би основну думку висловлювання.</a:t>
            </a:r>
            <a:endParaRPr lang="ru-RU" sz="20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uk-UA" sz="2000" dirty="0" smtClean="0">
                <a:effectLst/>
                <a:latin typeface="Times New Roman"/>
                <a:ea typeface="Calibri"/>
                <a:cs typeface="Times New Roman"/>
              </a:rPr>
              <a:t>3. Дотримуватися вимог художнього стилю (доречно використовувати художні засоби –  епітети, метафори, порівняння – задля увиразнення мовлення).</a:t>
            </a:r>
            <a:endParaRPr lang="ru-RU" sz="20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uk-UA" sz="2000" dirty="0" smtClean="0">
                <a:effectLst/>
                <a:latin typeface="Times New Roman"/>
                <a:ea typeface="Calibri"/>
                <a:cs typeface="Times New Roman"/>
              </a:rPr>
              <a:t>4. Використовувати слова і словосполучення на позначення місця розташування об’єктів опису місцевості.</a:t>
            </a:r>
            <a:endParaRPr lang="ru-RU" sz="2000" dirty="0">
              <a:ea typeface="Calibri"/>
              <a:cs typeface="Times New Roman"/>
            </a:endParaRPr>
          </a:p>
          <a:p>
            <a:pPr algn="just">
              <a:spcAft>
                <a:spcPts val="0"/>
              </a:spcAft>
            </a:pPr>
            <a:r>
              <a:rPr lang="uk-UA" sz="2000" dirty="0" smtClean="0">
                <a:effectLst/>
                <a:latin typeface="Times New Roman"/>
                <a:ea typeface="Calibri"/>
                <a:cs typeface="Times New Roman"/>
              </a:rPr>
              <a:t>5. Передати власне ставлення до місцевості, що описується (захоплення, замилування, здивування тощо).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9868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425</Words>
  <Application>Microsoft Office PowerPoint</Application>
  <PresentationFormat>Экран (4:3)</PresentationFormat>
  <Paragraphs>43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Olesia</dc:creator>
  <cp:lastModifiedBy>Пользователь</cp:lastModifiedBy>
  <cp:revision>7</cp:revision>
  <dcterms:created xsi:type="dcterms:W3CDTF">2021-10-31T08:28:09Z</dcterms:created>
  <dcterms:modified xsi:type="dcterms:W3CDTF">2025-04-21T16:18:34Z</dcterms:modified>
</cp:coreProperties>
</file>