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2" r:id="rId5"/>
    <p:sldId id="259" r:id="rId6"/>
    <p:sldId id="260" r:id="rId7"/>
    <p:sldId id="261" r:id="rId8"/>
    <p:sldId id="273" r:id="rId9"/>
    <p:sldId id="262" r:id="rId10"/>
    <p:sldId id="263" r:id="rId11"/>
    <p:sldId id="264" r:id="rId12"/>
    <p:sldId id="266" r:id="rId13"/>
    <p:sldId id="267" r:id="rId14"/>
    <p:sldId id="269" r:id="rId15"/>
    <p:sldId id="270" r:id="rId16"/>
    <p:sldId id="271" r:id="rId17"/>
    <p:sldId id="274" r:id="rId18"/>
    <p:sldId id="275" r:id="rId19"/>
    <p:sldId id="276" r:id="rId20"/>
    <p:sldId id="277" r:id="rId21"/>
    <p:sldId id="278" r:id="rId22"/>
    <p:sldId id="281" r:id="rId23"/>
    <p:sldId id="282" r:id="rId24"/>
    <p:sldId id="279" r:id="rId25"/>
    <p:sldId id="280" r:id="rId26"/>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45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AF463A-BC7C-46EE-9F1E-7F377CCA4891}"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F463A-BC7C-46EE-9F1E-7F377CCA4891}"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add title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F463A-BC7C-46EE-9F1E-7F377CCA4891}"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AF463A-BC7C-46EE-9F1E-7F377CCA4891}"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AF463A-BC7C-46EE-9F1E-7F377CCA4891}"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AF463A-BC7C-46EE-9F1E-7F377CCA4891}"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AF463A-BC7C-46EE-9F1E-7F377CCA4891}" type="datetimeFigureOut">
              <a:rPr lang="en-US" smtClean="0"/>
              <a:pPr/>
              <a:t>1/30/2025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AF463A-BC7C-46EE-9F1E-7F377CCA4891}" type="datetimeFigureOut">
              <a:rPr lang="en-US" smtClean="0"/>
              <a:pPr/>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AF463A-BC7C-46EE-9F1E-7F377CCA4891}" type="datetimeFigureOut">
              <a:rPr lang="en-US" smtClean="0"/>
              <a:pPr/>
              <a:t>1/30/2025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AF463A-BC7C-46EE-9F1E-7F377CCA4891}"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AF463A-BC7C-46EE-9F1E-7F377CCA4891}"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83448D-3A78-4528-A469-B745A65DA48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F463A-BC7C-46EE-9F1E-7F377CCA4891}" type="datetimeFigureOut">
              <a:rPr lang="en-US" smtClean="0"/>
              <a:pPr/>
              <a:t>1/30/2025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83448D-3A78-4528-A469-B745A65DA48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latinLnBrk="0">
        <a:spcBef>
          <a:spcPct val="0"/>
        </a:spcBef>
        <a:buNone/>
        <a:defRPr sz="4400" kern="1200">
          <a:solidFill>
            <a:schemeClr val="tx1"/>
          </a:solidFill>
          <a:latin typeface="+mj-lt"/>
          <a:ea typeface="+mj-ea"/>
          <a:cs typeface="+mj-cs"/>
        </a:defRPr>
      </a:lvl1pPr>
    </p:titleStyle>
    <p:bodyStyle>
      <a:lvl1pPr marL="342900" indent="-342900" algn="l" defTabSz="914400" rtl="0" latinLnBrk="0">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latinLnBrk="0">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latinLnBrk="0">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latinLnBrk="0">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latinLnBrk="0">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latinLnBrk="0">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latinLnBrk="0">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latinLnBrk="0">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latinLnBrk="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uk.wikipedia.org/wiki/%D0%A2%D1%80%D0%BE%D0%BF"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Содержимое 3" descr="обрамлення.jpg"/>
          <p:cNvPicPr>
            <a:picLocks noGrp="1" noChangeAspect="1"/>
          </p:cNvPicPr>
          <p:nvPr>
            <p:ph idx="1"/>
          </p:nvPr>
        </p:nvPicPr>
        <p:blipFill>
          <a:blip r:embed="rId2"/>
          <a:stretch>
            <a:fillRect/>
          </a:stretch>
        </p:blipFill>
        <p:spPr>
          <a:xfrm>
            <a:off x="228600" y="228600"/>
            <a:ext cx="8686800" cy="6400800"/>
          </a:xfrm>
          <a:ln w="76200">
            <a:solidFill>
              <a:srgbClr val="00B050"/>
            </a:solidFill>
          </a:ln>
        </p:spPr>
      </p:pic>
      <p:sp>
        <p:nvSpPr>
          <p:cNvPr id="5" name="Прямоугольник 4"/>
          <p:cNvSpPr/>
          <p:nvPr/>
        </p:nvSpPr>
        <p:spPr>
          <a:xfrm>
            <a:off x="3200400" y="304800"/>
            <a:ext cx="5715000" cy="5940088"/>
          </a:xfrm>
          <a:prstGeom prst="rect">
            <a:avLst/>
          </a:prstGeom>
          <a:solidFill>
            <a:schemeClr val="accent3">
              <a:lumMod val="40000"/>
              <a:lumOff val="60000"/>
            </a:schemeClr>
          </a:solidFill>
          <a:ln w="76200">
            <a:solidFill>
              <a:schemeClr val="accent3">
                <a:lumMod val="50000"/>
              </a:schemeClr>
            </a:solidFill>
          </a:ln>
        </p:spPr>
        <p:txBody>
          <a:bodyPr wrap="square">
            <a:spAutoFit/>
          </a:bodyPr>
          <a:lstStyle/>
          <a:p>
            <a:pPr algn="ctr"/>
            <a:r>
              <a:rPr lang="uk-UA" sz="4400" dirty="0" smtClean="0">
                <a:solidFill>
                  <a:srgbClr val="0070C0"/>
                </a:solidFill>
              </a:rPr>
              <a:t>8 клас</a:t>
            </a:r>
          </a:p>
          <a:p>
            <a:pPr algn="ctr"/>
            <a:r>
              <a:rPr lang="uk-UA" sz="4400" dirty="0" smtClean="0">
                <a:solidFill>
                  <a:srgbClr val="0070C0"/>
                </a:solidFill>
              </a:rPr>
              <a:t>Українська література</a:t>
            </a:r>
            <a:endParaRPr lang="uk-UA" sz="4400" dirty="0" smtClean="0">
              <a:solidFill>
                <a:srgbClr val="0070C0"/>
              </a:solidFill>
            </a:endParaRPr>
          </a:p>
          <a:p>
            <a:pPr algn="ctr"/>
            <a:r>
              <a:rPr lang="uk-UA" sz="4400" dirty="0" smtClean="0"/>
              <a:t>Засоби сатиричного змалювання образу Герасима Калитки у трагікомедії «Сто тисяч</a:t>
            </a:r>
            <a:r>
              <a:rPr lang="uk-UA" sz="4400" dirty="0" smtClean="0"/>
              <a:t>»</a:t>
            </a:r>
          </a:p>
          <a:p>
            <a:pPr algn="ctr"/>
            <a:endParaRPr lang="uk-UA" sz="4400" dirty="0" smtClean="0"/>
          </a:p>
          <a:p>
            <a:pPr algn="r"/>
            <a:r>
              <a:rPr lang="uk-UA" sz="2800" dirty="0" err="1" smtClean="0">
                <a:solidFill>
                  <a:srgbClr val="FF0000"/>
                </a:solidFill>
              </a:rPr>
              <a:t>Стрембицька</a:t>
            </a:r>
            <a:r>
              <a:rPr lang="uk-UA" sz="2800" dirty="0" smtClean="0">
                <a:solidFill>
                  <a:srgbClr val="FF0000"/>
                </a:solidFill>
              </a:rPr>
              <a:t> Л.А.</a:t>
            </a:r>
            <a:endParaRPr lang="uk-UA" sz="2800" dirty="0">
              <a:solidFill>
                <a:srgbClr val="FF0000"/>
              </a:solidFill>
            </a:endParaRPr>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ln w="76200">
            <a:solidFill>
              <a:srgbClr val="00B050"/>
            </a:solidFill>
          </a:ln>
        </p:spPr>
        <p:txBody>
          <a:bodyPr/>
          <a:lstStyle/>
          <a:p>
            <a:endParaRPr lang="uk-UA" dirty="0"/>
          </a:p>
        </p:txBody>
      </p:sp>
      <p:pic>
        <p:nvPicPr>
          <p:cNvPr id="4" name="Содержимое 3" descr="обрамлення.jpg"/>
          <p:cNvPicPr>
            <a:picLocks noGrp="1" noChangeAspect="1"/>
          </p:cNvPicPr>
          <p:nvPr>
            <p:ph idx="1"/>
          </p:nvPr>
        </p:nvPicPr>
        <p:blipFill>
          <a:blip r:embed="rId2"/>
          <a:stretch>
            <a:fillRect/>
          </a:stretch>
        </p:blipFill>
        <p:spPr>
          <a:xfrm>
            <a:off x="457200" y="381000"/>
            <a:ext cx="8686800" cy="6324600"/>
          </a:xfrm>
        </p:spPr>
      </p:pic>
      <p:sp>
        <p:nvSpPr>
          <p:cNvPr id="6" name="Прямоугольник 5"/>
          <p:cNvSpPr/>
          <p:nvPr/>
        </p:nvSpPr>
        <p:spPr>
          <a:xfrm>
            <a:off x="2971800" y="152400"/>
            <a:ext cx="5334000" cy="523220"/>
          </a:xfrm>
          <a:prstGeom prst="rect">
            <a:avLst/>
          </a:prstGeom>
        </p:spPr>
        <p:txBody>
          <a:bodyPr wrap="square">
            <a:spAutoFit/>
          </a:bodyPr>
          <a:lstStyle/>
          <a:p>
            <a:pPr algn="ctr"/>
            <a:r>
              <a:rPr lang="ru-RU" sz="2800" dirty="0" smtClean="0">
                <a:solidFill>
                  <a:srgbClr val="FF0000"/>
                </a:solidFill>
              </a:rPr>
              <a:t>Анкета головного героя</a:t>
            </a:r>
            <a:endParaRPr lang="ru-RU" sz="2800" dirty="0">
              <a:solidFill>
                <a:srgbClr val="FF0000"/>
              </a:solidFill>
            </a:endParaRPr>
          </a:p>
        </p:txBody>
      </p:sp>
      <p:graphicFrame>
        <p:nvGraphicFramePr>
          <p:cNvPr id="7" name="Таблица 6"/>
          <p:cNvGraphicFramePr>
            <a:graphicFrameLocks noGrp="1"/>
          </p:cNvGraphicFramePr>
          <p:nvPr/>
        </p:nvGraphicFramePr>
        <p:xfrm>
          <a:off x="3200400" y="838200"/>
          <a:ext cx="5638800" cy="4693920"/>
        </p:xfrm>
        <a:graphic>
          <a:graphicData uri="http://schemas.openxmlformats.org/drawingml/2006/table">
            <a:tbl>
              <a:tblPr firstRow="1" bandRow="1">
                <a:tableStyleId>{5C22544A-7EE6-4342-B048-85BDC9FD1C3A}</a:tableStyleId>
              </a:tblPr>
              <a:tblGrid>
                <a:gridCol w="2602523"/>
                <a:gridCol w="3036277"/>
              </a:tblGrid>
              <a:tr h="75111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uk-UA" sz="2000" dirty="0" smtClean="0"/>
                        <a:t>Життєва філософія</a:t>
                      </a:r>
                    </a:p>
                    <a:p>
                      <a:pPr algn="ctr"/>
                      <a:endParaRPr lang="uk-UA"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uk-UA" sz="1800" dirty="0" smtClean="0"/>
                        <a:t>,,Чудні</a:t>
                      </a:r>
                      <a:r>
                        <a:rPr lang="uk-UA" sz="1800" baseline="0" dirty="0" smtClean="0"/>
                        <a:t> люди! Голодних годуй, хворих лічи, школи заводь, пам’ятники якісь став!. . Повигадують собі ярма на шию і носяться з ними, а вони їх муляють, а вони їм кишені продирають. Чудні люди! Від мене не поживляться!  Котляревський  мені без </a:t>
                      </a:r>
                      <a:r>
                        <a:rPr lang="uk-UA" sz="1800" baseline="0" dirty="0" err="1" smtClean="0"/>
                        <a:t>надобності</a:t>
                      </a:r>
                      <a:r>
                        <a:rPr lang="uk-UA" sz="1800" baseline="0" dirty="0" smtClean="0"/>
                        <a:t>!”</a:t>
                      </a:r>
                      <a:endParaRPr lang="uk-UA" sz="1800" dirty="0" smtClean="0"/>
                    </a:p>
                    <a:p>
                      <a:endParaRPr lang="uk-UA" dirty="0"/>
                    </a:p>
                  </a:txBody>
                  <a:tcPr/>
                </a:tc>
              </a:tr>
              <a:tr h="751114">
                <a:tc>
                  <a:txBody>
                    <a:bodyPr/>
                    <a:lstStyle/>
                    <a:p>
                      <a:pPr algn="ctr"/>
                      <a:r>
                        <a:rPr lang="uk-UA" sz="2000" dirty="0" smtClean="0"/>
                        <a:t>Шляхи </a:t>
                      </a:r>
                      <a:r>
                        <a:rPr lang="uk-UA" sz="2000" dirty="0" err="1" smtClean="0"/>
                        <a:t>досянення</a:t>
                      </a:r>
                      <a:r>
                        <a:rPr lang="uk-UA" sz="2000" dirty="0" smtClean="0"/>
                        <a:t> мети</a:t>
                      </a:r>
                      <a:endParaRPr lang="uk-UA" sz="2000" dirty="0"/>
                    </a:p>
                  </a:txBody>
                  <a:tcPr/>
                </a:tc>
                <a:tc>
                  <a:txBody>
                    <a:bodyPr/>
                    <a:lstStyle/>
                    <a:p>
                      <a:pPr algn="ctr"/>
                      <a:r>
                        <a:rPr lang="uk-UA" sz="2000" dirty="0" smtClean="0"/>
                        <a:t>Експлуатація робітників, важка праця домашніх, афера з фальшивими грішми</a:t>
                      </a:r>
                      <a:endParaRPr lang="uk-UA" sz="2000" dirty="0"/>
                    </a:p>
                  </a:txBody>
                  <a:tcPr/>
                </a:tc>
              </a:tr>
            </a:tbl>
          </a:graphicData>
        </a:graphic>
      </p:graphicFrame>
    </p:spTree>
  </p:cSld>
  <p:clrMapOvr>
    <a:masterClrMapping/>
  </p:clrMapOvr>
  <p:transition>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Содержимое 3" descr="обрамлення.jpg"/>
          <p:cNvPicPr>
            <a:picLocks noGrp="1" noChangeAspect="1"/>
          </p:cNvPicPr>
          <p:nvPr>
            <p:ph idx="1"/>
          </p:nvPr>
        </p:nvPicPr>
        <p:blipFill>
          <a:blip r:embed="rId2"/>
          <a:stretch>
            <a:fillRect/>
          </a:stretch>
        </p:blipFill>
        <p:spPr>
          <a:xfrm>
            <a:off x="304800" y="228600"/>
            <a:ext cx="8458200" cy="6324600"/>
          </a:xfrm>
          <a:ln w="76200">
            <a:solidFill>
              <a:srgbClr val="00B050"/>
            </a:solidFill>
          </a:ln>
        </p:spPr>
      </p:pic>
      <p:sp>
        <p:nvSpPr>
          <p:cNvPr id="5" name="Прямоугольник 4"/>
          <p:cNvSpPr/>
          <p:nvPr/>
        </p:nvSpPr>
        <p:spPr>
          <a:xfrm>
            <a:off x="2286000" y="304800"/>
            <a:ext cx="6553200" cy="830997"/>
          </a:xfrm>
          <a:prstGeom prst="rect">
            <a:avLst/>
          </a:prstGeom>
        </p:spPr>
        <p:txBody>
          <a:bodyPr wrap="square">
            <a:spAutoFit/>
          </a:bodyPr>
          <a:lstStyle/>
          <a:p>
            <a:pPr algn="ctr"/>
            <a:r>
              <a:rPr lang="ru-RU" sz="2400" b="1" dirty="0" smtClean="0">
                <a:solidFill>
                  <a:srgbClr val="FF0000"/>
                </a:solidFill>
              </a:rPr>
              <a:t>ЗАСОБИ САТИРИ У ТВОРІ І. КАРПЕНКА-КАРОГО «СТО ТИСЯЧ»</a:t>
            </a:r>
            <a:endParaRPr lang="uk-UA" sz="2400" b="1" dirty="0">
              <a:solidFill>
                <a:srgbClr val="FF0000"/>
              </a:solidFill>
            </a:endParaRPr>
          </a:p>
        </p:txBody>
      </p:sp>
      <p:graphicFrame>
        <p:nvGraphicFramePr>
          <p:cNvPr id="6" name="Таблица 5"/>
          <p:cNvGraphicFramePr>
            <a:graphicFrameLocks noGrp="1"/>
          </p:cNvGraphicFramePr>
          <p:nvPr/>
        </p:nvGraphicFramePr>
        <p:xfrm>
          <a:off x="2590800" y="1407160"/>
          <a:ext cx="6324600" cy="4297680"/>
        </p:xfrm>
        <a:graphic>
          <a:graphicData uri="http://schemas.openxmlformats.org/drawingml/2006/table">
            <a:tbl>
              <a:tblPr firstRow="1" bandRow="1">
                <a:tableStyleId>{5C22544A-7EE6-4342-B048-85BDC9FD1C3A}</a:tableStyleId>
              </a:tblPr>
              <a:tblGrid>
                <a:gridCol w="2743200"/>
                <a:gridCol w="3581400"/>
              </a:tblGrid>
              <a:tr h="345440">
                <a:tc>
                  <a:txBody>
                    <a:bodyPr/>
                    <a:lstStyle/>
                    <a:p>
                      <a:r>
                        <a:rPr lang="uk-UA" sz="1800" b="0" i="0" kern="1200" dirty="0" smtClean="0">
                          <a:solidFill>
                            <a:schemeClr val="lt1"/>
                          </a:solidFill>
                          <a:latin typeface="+mn-lt"/>
                          <a:ea typeface="+mn-ea"/>
                          <a:cs typeface="+mn-cs"/>
                        </a:rPr>
                        <a:t>Засоби сатиричного змалювання</a:t>
                      </a:r>
                      <a:endParaRPr lang="uk-UA" dirty="0"/>
                    </a:p>
                  </a:txBody>
                  <a:tcPr/>
                </a:tc>
                <a:tc>
                  <a:txBody>
                    <a:bodyPr/>
                    <a:lstStyle/>
                    <a:p>
                      <a:r>
                        <a:rPr lang="uk-UA" sz="1800" b="0" i="0" kern="1200" dirty="0" smtClean="0">
                          <a:solidFill>
                            <a:schemeClr val="lt1"/>
                          </a:solidFill>
                          <a:latin typeface="+mn-lt"/>
                          <a:ea typeface="+mn-ea"/>
                          <a:cs typeface="+mn-cs"/>
                        </a:rPr>
                        <a:t>Цитати з твору</a:t>
                      </a:r>
                      <a:endParaRPr lang="uk-UA" dirty="0"/>
                    </a:p>
                  </a:txBody>
                  <a:tcPr/>
                </a:tc>
              </a:tr>
              <a:tr h="345440">
                <a:tc>
                  <a:txBody>
                    <a:bodyPr/>
                    <a:lstStyle/>
                    <a:p>
                      <a:r>
                        <a:rPr lang="uk-UA" sz="1800" b="0" i="0" kern="1200" dirty="0" smtClean="0">
                          <a:solidFill>
                            <a:schemeClr val="dk1"/>
                          </a:solidFill>
                          <a:latin typeface="+mn-lt"/>
                          <a:ea typeface="+mn-ea"/>
                          <a:cs typeface="+mn-cs"/>
                        </a:rPr>
                        <a:t>Поєднання різних стилів</a:t>
                      </a:r>
                      <a:endParaRPr lang="uk-UA" dirty="0"/>
                    </a:p>
                  </a:txBody>
                  <a:tcPr/>
                </a:tc>
                <a:tc>
                  <a:txBody>
                    <a:bodyPr/>
                    <a:lstStyle/>
                    <a:p>
                      <a:r>
                        <a:rPr lang="ru-RU" sz="1800" b="0" i="0" kern="1200" dirty="0" smtClean="0">
                          <a:solidFill>
                            <a:schemeClr val="dk1"/>
                          </a:solidFill>
                          <a:latin typeface="+mn-lt"/>
                          <a:ea typeface="+mn-ea"/>
                          <a:cs typeface="+mn-cs"/>
                        </a:rPr>
                        <a:t>«</a:t>
                      </a:r>
                      <a:r>
                        <a:rPr lang="ru-RU" sz="1800" b="0" i="0" kern="1200" dirty="0" err="1" smtClean="0">
                          <a:solidFill>
                            <a:schemeClr val="dk1"/>
                          </a:solidFill>
                          <a:latin typeface="+mn-lt"/>
                          <a:ea typeface="+mn-ea"/>
                          <a:cs typeface="+mn-cs"/>
                        </a:rPr>
                        <a:t>Іщітє</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і</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обрящете</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Сьогодні</a:t>
                      </a:r>
                      <a:r>
                        <a:rPr lang="ru-RU" sz="1800" b="0" i="0" kern="1200" dirty="0" smtClean="0">
                          <a:solidFill>
                            <a:schemeClr val="dk1"/>
                          </a:solidFill>
                          <a:latin typeface="+mn-lt"/>
                          <a:ea typeface="+mn-ea"/>
                          <a:cs typeface="+mn-cs"/>
                        </a:rPr>
                        <a:t> нема, завтра нема, </a:t>
                      </a:r>
                      <a:r>
                        <a:rPr lang="ru-RU" sz="1800" b="0" i="0" kern="1200" dirty="0" err="1" smtClean="0">
                          <a:solidFill>
                            <a:schemeClr val="dk1"/>
                          </a:solidFill>
                          <a:latin typeface="+mn-lt"/>
                          <a:ea typeface="+mn-ea"/>
                          <a:cs typeface="+mn-cs"/>
                        </a:rPr>
                        <a:t>післязавтра</a:t>
                      </a:r>
                      <a:r>
                        <a:rPr lang="ru-RU" sz="1800" b="0" i="0" kern="1200" dirty="0" smtClean="0">
                          <a:solidFill>
                            <a:schemeClr val="dk1"/>
                          </a:solidFill>
                          <a:latin typeface="+mn-lt"/>
                          <a:ea typeface="+mn-ea"/>
                          <a:cs typeface="+mn-cs"/>
                        </a:rPr>
                        <a:t> — </a:t>
                      </a:r>
                      <a:r>
                        <a:rPr lang="ru-RU" sz="1800" b="0" i="0" kern="1200" dirty="0" err="1" smtClean="0">
                          <a:solidFill>
                            <a:schemeClr val="dk1"/>
                          </a:solidFill>
                          <a:latin typeface="+mn-lt"/>
                          <a:ea typeface="+mn-ea"/>
                          <a:cs typeface="+mn-cs"/>
                        </a:rPr>
                        <a:t>мільйон</a:t>
                      </a:r>
                      <a:r>
                        <a:rPr lang="ru-RU" sz="1800" b="0" i="0" kern="1200" dirty="0" smtClean="0">
                          <a:solidFill>
                            <a:schemeClr val="dk1"/>
                          </a:solidFill>
                          <a:latin typeface="+mn-lt"/>
                          <a:ea typeface="+mn-ea"/>
                          <a:cs typeface="+mn-cs"/>
                        </a:rPr>
                        <a:t>!».</a:t>
                      </a:r>
                    </a:p>
                    <a:p>
                      <a:r>
                        <a:rPr lang="ru-RU" sz="1800" b="0" i="0" kern="1200" dirty="0" smtClean="0">
                          <a:solidFill>
                            <a:schemeClr val="dk1"/>
                          </a:solidFill>
                          <a:latin typeface="+mn-lt"/>
                          <a:ea typeface="+mn-ea"/>
                          <a:cs typeface="+mn-cs"/>
                        </a:rPr>
                        <a:t>«Ох, </a:t>
                      </a:r>
                      <a:r>
                        <a:rPr lang="ru-RU" sz="1800" b="0" i="0" kern="1200" dirty="0" err="1" smtClean="0">
                          <a:solidFill>
                            <a:schemeClr val="dk1"/>
                          </a:solidFill>
                          <a:latin typeface="+mn-lt"/>
                          <a:ea typeface="+mn-ea"/>
                          <a:cs typeface="+mn-cs"/>
                        </a:rPr>
                        <a:t>земелько</a:t>
                      </a:r>
                      <a:r>
                        <a:rPr lang="ru-RU" sz="1800" b="0" i="0" kern="1200" dirty="0" smtClean="0">
                          <a:solidFill>
                            <a:schemeClr val="dk1"/>
                          </a:solidFill>
                          <a:latin typeface="+mn-lt"/>
                          <a:ea typeface="+mn-ea"/>
                          <a:cs typeface="+mn-cs"/>
                        </a:rPr>
                        <a:t>, свята </a:t>
                      </a:r>
                      <a:r>
                        <a:rPr lang="ru-RU" sz="1800" b="0" i="0" kern="1200" dirty="0" err="1" smtClean="0">
                          <a:solidFill>
                            <a:schemeClr val="dk1"/>
                          </a:solidFill>
                          <a:latin typeface="+mn-lt"/>
                          <a:ea typeface="+mn-ea"/>
                          <a:cs typeface="+mn-cs"/>
                        </a:rPr>
                        <a:t>земелько</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Божа</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ти</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дочечко</a:t>
                      </a:r>
                      <a:r>
                        <a:rPr lang="ru-RU" sz="1800" b="0" i="0" kern="1200" dirty="0" smtClean="0">
                          <a:solidFill>
                            <a:schemeClr val="dk1"/>
                          </a:solidFill>
                          <a:latin typeface="+mn-lt"/>
                          <a:ea typeface="+mn-ea"/>
                          <a:cs typeface="+mn-cs"/>
                        </a:rPr>
                        <a:t>… Як </a:t>
                      </a:r>
                      <a:r>
                        <a:rPr lang="ru-RU" sz="1800" b="0" i="0" kern="1200" dirty="0" err="1" smtClean="0">
                          <a:solidFill>
                            <a:schemeClr val="dk1"/>
                          </a:solidFill>
                          <a:latin typeface="+mn-lt"/>
                          <a:ea typeface="+mn-ea"/>
                          <a:cs typeface="+mn-cs"/>
                        </a:rPr>
                        <a:t>радісно</a:t>
                      </a:r>
                      <a:r>
                        <a:rPr lang="ru-RU" sz="1800" b="0" i="0" kern="1200" dirty="0" smtClean="0">
                          <a:solidFill>
                            <a:schemeClr val="dk1"/>
                          </a:solidFill>
                          <a:latin typeface="+mn-lt"/>
                          <a:ea typeface="+mn-ea"/>
                          <a:cs typeface="+mn-cs"/>
                        </a:rPr>
                        <a:t> тебе </a:t>
                      </a:r>
                      <a:r>
                        <a:rPr lang="ru-RU" sz="1800" b="0" i="0" kern="1200" dirty="0" err="1" smtClean="0">
                          <a:solidFill>
                            <a:schemeClr val="dk1"/>
                          </a:solidFill>
                          <a:latin typeface="+mn-lt"/>
                          <a:ea typeface="+mn-ea"/>
                          <a:cs typeface="+mn-cs"/>
                        </a:rPr>
                        <a:t>згрібати</a:t>
                      </a:r>
                      <a:r>
                        <a:rPr lang="ru-RU" sz="1800" b="0" i="0" kern="1200" dirty="0" smtClean="0">
                          <a:solidFill>
                            <a:schemeClr val="dk1"/>
                          </a:solidFill>
                          <a:latin typeface="+mn-lt"/>
                          <a:ea typeface="+mn-ea"/>
                          <a:cs typeface="+mn-cs"/>
                        </a:rPr>
                        <a:t> докупи, в </a:t>
                      </a:r>
                      <a:r>
                        <a:rPr lang="ru-RU" sz="1800" b="0" i="0" kern="1200" dirty="0" err="1" smtClean="0">
                          <a:solidFill>
                            <a:schemeClr val="dk1"/>
                          </a:solidFill>
                          <a:latin typeface="+mn-lt"/>
                          <a:ea typeface="+mn-ea"/>
                          <a:cs typeface="+mn-cs"/>
                        </a:rPr>
                        <a:t>одні</a:t>
                      </a:r>
                      <a:r>
                        <a:rPr lang="ru-RU" sz="1800" b="0" i="0" kern="1200" dirty="0" smtClean="0">
                          <a:solidFill>
                            <a:schemeClr val="dk1"/>
                          </a:solidFill>
                          <a:latin typeface="+mn-lt"/>
                          <a:ea typeface="+mn-ea"/>
                          <a:cs typeface="+mn-cs"/>
                        </a:rPr>
                        <a:t> руки… </a:t>
                      </a:r>
                      <a:r>
                        <a:rPr lang="ru-RU" sz="1800" b="0" i="0" kern="1200" dirty="0" err="1" smtClean="0">
                          <a:solidFill>
                            <a:schemeClr val="dk1"/>
                          </a:solidFill>
                          <a:latin typeface="+mn-lt"/>
                          <a:ea typeface="+mn-ea"/>
                          <a:cs typeface="+mn-cs"/>
                        </a:rPr>
                        <a:t>Приобрітав</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би</a:t>
                      </a:r>
                      <a:r>
                        <a:rPr lang="ru-RU" sz="1800" b="0" i="0" kern="1200" dirty="0" smtClean="0">
                          <a:solidFill>
                            <a:schemeClr val="dk1"/>
                          </a:solidFill>
                          <a:latin typeface="+mn-lt"/>
                          <a:ea typeface="+mn-ea"/>
                          <a:cs typeface="+mn-cs"/>
                        </a:rPr>
                        <a:t> тебе без </a:t>
                      </a:r>
                      <a:r>
                        <a:rPr lang="ru-RU" sz="1800" b="0" i="0" kern="1200" dirty="0" err="1" smtClean="0">
                          <a:solidFill>
                            <a:schemeClr val="dk1"/>
                          </a:solidFill>
                          <a:latin typeface="+mn-lt"/>
                          <a:ea typeface="+mn-ea"/>
                          <a:cs typeface="+mn-cs"/>
                        </a:rPr>
                        <a:t>ліку</a:t>
                      </a:r>
                      <a:r>
                        <a:rPr lang="ru-RU" sz="1800" b="0" i="0" kern="1200" dirty="0" smtClean="0">
                          <a:solidFill>
                            <a:schemeClr val="dk1"/>
                          </a:solidFill>
                          <a:latin typeface="+mn-lt"/>
                          <a:ea typeface="+mn-ea"/>
                          <a:cs typeface="+mn-cs"/>
                        </a:rPr>
                        <a:t>. Легко по </a:t>
                      </a:r>
                      <a:r>
                        <a:rPr lang="ru-RU" sz="1800" b="0" i="0" kern="1200" dirty="0" err="1" smtClean="0">
                          <a:solidFill>
                            <a:schemeClr val="dk1"/>
                          </a:solidFill>
                          <a:latin typeface="+mn-lt"/>
                          <a:ea typeface="+mn-ea"/>
                          <a:cs typeface="+mn-cs"/>
                        </a:rPr>
                        <a:t>власній</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землі</a:t>
                      </a:r>
                      <a:r>
                        <a:rPr lang="ru-RU" sz="1800" b="0" i="0" kern="1200" dirty="0" smtClean="0">
                          <a:solidFill>
                            <a:schemeClr val="dk1"/>
                          </a:solidFill>
                          <a:latin typeface="+mn-lt"/>
                          <a:ea typeface="+mn-ea"/>
                          <a:cs typeface="+mn-cs"/>
                        </a:rPr>
                        <a:t> ходить. </a:t>
                      </a:r>
                      <a:r>
                        <a:rPr lang="ru-RU" sz="1800" b="0" i="0" kern="1200" dirty="0" err="1" smtClean="0">
                          <a:solidFill>
                            <a:schemeClr val="dk1"/>
                          </a:solidFill>
                          <a:latin typeface="+mn-lt"/>
                          <a:ea typeface="+mn-ea"/>
                          <a:cs typeface="+mn-cs"/>
                        </a:rPr>
                        <a:t>Глянеш</a:t>
                      </a:r>
                      <a:r>
                        <a:rPr lang="ru-RU" sz="1800" b="0" i="0" kern="1200" dirty="0" smtClean="0">
                          <a:solidFill>
                            <a:schemeClr val="dk1"/>
                          </a:solidFill>
                          <a:latin typeface="+mn-lt"/>
                          <a:ea typeface="+mn-ea"/>
                          <a:cs typeface="+mn-cs"/>
                        </a:rPr>
                        <a:t> оком </a:t>
                      </a:r>
                      <a:r>
                        <a:rPr lang="ru-RU" sz="1800" b="0" i="0" kern="1200" dirty="0" err="1" smtClean="0">
                          <a:solidFill>
                            <a:schemeClr val="dk1"/>
                          </a:solidFill>
                          <a:latin typeface="+mn-lt"/>
                          <a:ea typeface="+mn-ea"/>
                          <a:cs typeface="+mn-cs"/>
                        </a:rPr>
                        <a:t>навколо</a:t>
                      </a:r>
                      <a:r>
                        <a:rPr lang="ru-RU" sz="1800" b="0" i="0" kern="1200" dirty="0" smtClean="0">
                          <a:solidFill>
                            <a:schemeClr val="dk1"/>
                          </a:solidFill>
                          <a:latin typeface="+mn-lt"/>
                          <a:ea typeface="+mn-ea"/>
                          <a:cs typeface="+mn-cs"/>
                        </a:rPr>
                        <a:t> — все </a:t>
                      </a:r>
                      <a:r>
                        <a:rPr lang="ru-RU" sz="1800" b="0" i="0" kern="1200" dirty="0" err="1" smtClean="0">
                          <a:solidFill>
                            <a:schemeClr val="dk1"/>
                          </a:solidFill>
                          <a:latin typeface="+mn-lt"/>
                          <a:ea typeface="+mn-ea"/>
                          <a:cs typeface="+mn-cs"/>
                        </a:rPr>
                        <a:t>твоє</a:t>
                      </a:r>
                      <a:r>
                        <a:rPr lang="ru-RU" sz="1800" b="0" i="0" kern="1200" dirty="0" smtClean="0">
                          <a:solidFill>
                            <a:schemeClr val="dk1"/>
                          </a:solidFill>
                          <a:latin typeface="+mn-lt"/>
                          <a:ea typeface="+mn-ea"/>
                          <a:cs typeface="+mn-cs"/>
                        </a:rPr>
                        <a:t>; там череда </a:t>
                      </a:r>
                      <a:r>
                        <a:rPr lang="ru-RU" sz="1800" b="0" i="0" kern="1200" dirty="0" err="1" smtClean="0">
                          <a:solidFill>
                            <a:schemeClr val="dk1"/>
                          </a:solidFill>
                          <a:latin typeface="+mn-lt"/>
                          <a:ea typeface="+mn-ea"/>
                          <a:cs typeface="+mn-cs"/>
                        </a:rPr>
                        <a:t>пасеться</a:t>
                      </a:r>
                      <a:r>
                        <a:rPr lang="ru-RU" sz="1800" b="0" i="0" kern="1200" dirty="0" smtClean="0">
                          <a:solidFill>
                            <a:schemeClr val="dk1"/>
                          </a:solidFill>
                          <a:latin typeface="+mn-lt"/>
                          <a:ea typeface="+mn-ea"/>
                          <a:cs typeface="+mn-cs"/>
                        </a:rPr>
                        <a:t>, там </a:t>
                      </a:r>
                      <a:r>
                        <a:rPr lang="ru-RU" sz="1800" b="0" i="0" kern="1200" dirty="0" err="1" smtClean="0">
                          <a:solidFill>
                            <a:schemeClr val="dk1"/>
                          </a:solidFill>
                          <a:latin typeface="+mn-lt"/>
                          <a:ea typeface="+mn-ea"/>
                          <a:cs typeface="+mn-cs"/>
                        </a:rPr>
                        <a:t>орють</a:t>
                      </a:r>
                      <a:r>
                        <a:rPr lang="ru-RU" sz="1800" b="0" i="0" kern="1200" dirty="0" smtClean="0">
                          <a:solidFill>
                            <a:schemeClr val="dk1"/>
                          </a:solidFill>
                          <a:latin typeface="+mn-lt"/>
                          <a:ea typeface="+mn-ea"/>
                          <a:cs typeface="+mn-cs"/>
                        </a:rPr>
                        <a:t> на пар, а тут </a:t>
                      </a:r>
                      <a:r>
                        <a:rPr lang="ru-RU" sz="1800" b="0" i="0" kern="1200" dirty="0" err="1" smtClean="0">
                          <a:solidFill>
                            <a:schemeClr val="dk1"/>
                          </a:solidFill>
                          <a:latin typeface="+mn-lt"/>
                          <a:ea typeface="+mn-ea"/>
                          <a:cs typeface="+mn-cs"/>
                        </a:rPr>
                        <a:t>зазеленіла</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вже</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пшениця</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і</a:t>
                      </a:r>
                      <a:r>
                        <a:rPr lang="ru-RU" sz="1800" b="0" i="0" kern="1200" dirty="0" smtClean="0">
                          <a:solidFill>
                            <a:schemeClr val="dk1"/>
                          </a:solidFill>
                          <a:latin typeface="+mn-lt"/>
                          <a:ea typeface="+mn-ea"/>
                          <a:cs typeface="+mn-cs"/>
                        </a:rPr>
                        <a:t> колоситься жито: </a:t>
                      </a:r>
                      <a:r>
                        <a:rPr lang="ru-RU" sz="1800" b="0" i="0" kern="1200" dirty="0" err="1" smtClean="0">
                          <a:solidFill>
                            <a:schemeClr val="dk1"/>
                          </a:solidFill>
                          <a:latin typeface="+mn-lt"/>
                          <a:ea typeface="+mn-ea"/>
                          <a:cs typeface="+mn-cs"/>
                        </a:rPr>
                        <a:t>і</a:t>
                      </a:r>
                      <a:r>
                        <a:rPr lang="ru-RU" sz="1800" b="0" i="0" kern="1200" dirty="0" smtClean="0">
                          <a:solidFill>
                            <a:schemeClr val="dk1"/>
                          </a:solidFill>
                          <a:latin typeface="+mn-lt"/>
                          <a:ea typeface="+mn-ea"/>
                          <a:cs typeface="+mn-cs"/>
                        </a:rPr>
                        <a:t> все то </a:t>
                      </a:r>
                      <a:r>
                        <a:rPr lang="ru-RU" sz="1800" b="0" i="0" kern="1200" dirty="0" err="1" smtClean="0">
                          <a:solidFill>
                            <a:schemeClr val="dk1"/>
                          </a:solidFill>
                          <a:latin typeface="+mn-lt"/>
                          <a:ea typeface="+mn-ea"/>
                          <a:cs typeface="+mn-cs"/>
                        </a:rPr>
                        <a:t>гроші</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гроші</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гроші</a:t>
                      </a:r>
                      <a:r>
                        <a:rPr lang="ru-RU" sz="1800" b="0" i="0" kern="1200" dirty="0" smtClean="0">
                          <a:solidFill>
                            <a:schemeClr val="dk1"/>
                          </a:solidFill>
                          <a:latin typeface="+mn-lt"/>
                          <a:ea typeface="+mn-ea"/>
                          <a:cs typeface="+mn-cs"/>
                        </a:rPr>
                        <a:t>…».</a:t>
                      </a:r>
                      <a:endParaRPr lang="uk-UA" dirty="0"/>
                    </a:p>
                  </a:txBody>
                  <a:tcPr/>
                </a:tc>
              </a:tr>
            </a:tbl>
          </a:graphicData>
        </a:graphic>
      </p:graphicFrame>
    </p:spTree>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Содержимое 3" descr="обрамлення.jpg"/>
          <p:cNvPicPr>
            <a:picLocks noGrp="1" noChangeAspect="1"/>
          </p:cNvPicPr>
          <p:nvPr>
            <p:ph idx="1"/>
          </p:nvPr>
        </p:nvPicPr>
        <p:blipFill>
          <a:blip r:embed="rId2"/>
          <a:stretch>
            <a:fillRect/>
          </a:stretch>
        </p:blipFill>
        <p:spPr>
          <a:xfrm>
            <a:off x="304800" y="228600"/>
            <a:ext cx="8458200" cy="6324600"/>
          </a:xfrm>
          <a:ln w="76200">
            <a:solidFill>
              <a:srgbClr val="00B050"/>
            </a:solidFill>
          </a:ln>
        </p:spPr>
      </p:pic>
      <p:sp>
        <p:nvSpPr>
          <p:cNvPr id="5" name="Прямоугольник 4"/>
          <p:cNvSpPr/>
          <p:nvPr/>
        </p:nvSpPr>
        <p:spPr>
          <a:xfrm>
            <a:off x="2286000" y="304800"/>
            <a:ext cx="6553200" cy="830997"/>
          </a:xfrm>
          <a:prstGeom prst="rect">
            <a:avLst/>
          </a:prstGeom>
        </p:spPr>
        <p:txBody>
          <a:bodyPr wrap="square">
            <a:spAutoFit/>
          </a:bodyPr>
          <a:lstStyle/>
          <a:p>
            <a:pPr algn="ctr"/>
            <a:r>
              <a:rPr lang="ru-RU" sz="2400" b="1" dirty="0" smtClean="0">
                <a:solidFill>
                  <a:srgbClr val="FF0000"/>
                </a:solidFill>
              </a:rPr>
              <a:t>ЗАСОБИ САТИРИ У ТВОРІ І. КАРПЕНКА-КАРОГО «СТО ТИСЯЧ»</a:t>
            </a:r>
            <a:endParaRPr lang="uk-UA" sz="2400" b="1" dirty="0">
              <a:solidFill>
                <a:srgbClr val="FF0000"/>
              </a:solidFill>
            </a:endParaRPr>
          </a:p>
        </p:txBody>
      </p:sp>
      <p:graphicFrame>
        <p:nvGraphicFramePr>
          <p:cNvPr id="6" name="Таблица 5"/>
          <p:cNvGraphicFramePr>
            <a:graphicFrameLocks noGrp="1"/>
          </p:cNvGraphicFramePr>
          <p:nvPr/>
        </p:nvGraphicFramePr>
        <p:xfrm>
          <a:off x="2590800" y="1407160"/>
          <a:ext cx="6324600" cy="3657600"/>
        </p:xfrm>
        <a:graphic>
          <a:graphicData uri="http://schemas.openxmlformats.org/drawingml/2006/table">
            <a:tbl>
              <a:tblPr firstRow="1" bandRow="1">
                <a:tableStyleId>{5C22544A-7EE6-4342-B048-85BDC9FD1C3A}</a:tableStyleId>
              </a:tblPr>
              <a:tblGrid>
                <a:gridCol w="2743200"/>
                <a:gridCol w="3581400"/>
              </a:tblGrid>
              <a:tr h="345440">
                <a:tc>
                  <a:txBody>
                    <a:bodyPr/>
                    <a:lstStyle/>
                    <a:p>
                      <a:r>
                        <a:rPr lang="uk-UA" sz="1800" b="0" i="0" kern="1200" dirty="0" smtClean="0">
                          <a:solidFill>
                            <a:schemeClr val="lt1"/>
                          </a:solidFill>
                          <a:latin typeface="+mn-lt"/>
                          <a:ea typeface="+mn-ea"/>
                          <a:cs typeface="+mn-cs"/>
                        </a:rPr>
                        <a:t>Засоби сатиричного змалювання</a:t>
                      </a:r>
                      <a:endParaRPr lang="uk-UA" dirty="0"/>
                    </a:p>
                  </a:txBody>
                  <a:tcPr/>
                </a:tc>
                <a:tc>
                  <a:txBody>
                    <a:bodyPr/>
                    <a:lstStyle/>
                    <a:p>
                      <a:r>
                        <a:rPr lang="uk-UA" sz="1800" b="0" i="0" kern="1200" smtClean="0">
                          <a:solidFill>
                            <a:schemeClr val="lt1"/>
                          </a:solidFill>
                          <a:latin typeface="+mn-lt"/>
                          <a:ea typeface="+mn-ea"/>
                          <a:cs typeface="+mn-cs"/>
                        </a:rPr>
                        <a:t>Цитати з твору</a:t>
                      </a:r>
                      <a:endParaRPr lang="uk-UA"/>
                    </a:p>
                  </a:txBody>
                  <a:tcPr/>
                </a:tc>
              </a:tr>
              <a:tr h="345440">
                <a:tc>
                  <a:txBody>
                    <a:bodyPr/>
                    <a:lstStyle/>
                    <a:p>
                      <a:r>
                        <a:rPr lang="uk-UA" sz="2000" b="0" i="0" kern="1200" dirty="0" smtClean="0">
                          <a:solidFill>
                            <a:schemeClr val="dk1"/>
                          </a:solidFill>
                          <a:latin typeface="+mn-lt"/>
                          <a:ea typeface="+mn-ea"/>
                          <a:cs typeface="+mn-cs"/>
                        </a:rPr>
                        <a:t>Зображення комічних ситуацій</a:t>
                      </a:r>
                      <a:endParaRPr lang="uk-UA" sz="2000" dirty="0"/>
                    </a:p>
                  </a:txBody>
                  <a:tcPr/>
                </a:tc>
                <a:tc>
                  <a:txBody>
                    <a:bodyPr/>
                    <a:lstStyle/>
                    <a:p>
                      <a:r>
                        <a:rPr lang="ru-RU" sz="2000" b="0" i="0" kern="1200" dirty="0" err="1" smtClean="0">
                          <a:solidFill>
                            <a:schemeClr val="dk1"/>
                          </a:solidFill>
                          <a:latin typeface="+mn-lt"/>
                          <a:ea typeface="+mn-ea"/>
                          <a:cs typeface="+mn-cs"/>
                        </a:rPr>
                        <a:t>Розповідь</a:t>
                      </a:r>
                      <a:r>
                        <a:rPr lang="ru-RU" sz="2000" b="0" i="0" kern="1200" dirty="0" smtClean="0">
                          <a:solidFill>
                            <a:schemeClr val="dk1"/>
                          </a:solidFill>
                          <a:latin typeface="+mn-lt"/>
                          <a:ea typeface="+mn-ea"/>
                          <a:cs typeface="+mn-cs"/>
                        </a:rPr>
                        <a:t> Савки, як </a:t>
                      </a:r>
                      <a:r>
                        <a:rPr lang="ru-RU" sz="2000" b="0" i="0" kern="1200" dirty="0" err="1" smtClean="0">
                          <a:solidFill>
                            <a:schemeClr val="dk1"/>
                          </a:solidFill>
                          <a:latin typeface="+mn-lt"/>
                          <a:ea typeface="+mn-ea"/>
                          <a:cs typeface="+mn-cs"/>
                        </a:rPr>
                        <a:t>він</a:t>
                      </a:r>
                      <a:r>
                        <a:rPr lang="ru-RU" sz="2000" b="0" i="0" kern="1200" dirty="0" smtClean="0">
                          <a:solidFill>
                            <a:schemeClr val="dk1"/>
                          </a:solidFill>
                          <a:latin typeface="+mn-lt"/>
                          <a:ea typeface="+mn-ea"/>
                          <a:cs typeface="+mn-cs"/>
                        </a:rPr>
                        <a:t> ходив до нечистого по </a:t>
                      </a:r>
                      <a:r>
                        <a:rPr lang="ru-RU" sz="2000" b="0" i="0" kern="1200" dirty="0" err="1" smtClean="0">
                          <a:solidFill>
                            <a:schemeClr val="dk1"/>
                          </a:solidFill>
                          <a:latin typeface="+mn-lt"/>
                          <a:ea typeface="+mn-ea"/>
                          <a:cs typeface="+mn-cs"/>
                        </a:rPr>
                        <a:t>гроші</a:t>
                      </a:r>
                      <a:r>
                        <a:rPr lang="ru-RU" sz="2000" b="0" i="0" kern="1200" dirty="0" smtClean="0">
                          <a:solidFill>
                            <a:schemeClr val="dk1"/>
                          </a:solidFill>
                          <a:latin typeface="+mn-lt"/>
                          <a:ea typeface="+mn-ea"/>
                          <a:cs typeface="+mn-cs"/>
                        </a:rPr>
                        <a:t>.</a:t>
                      </a:r>
                    </a:p>
                    <a:p>
                      <a:r>
                        <a:rPr lang="ru-RU" sz="2000" b="0" i="0" kern="1200" dirty="0" smtClean="0">
                          <a:solidFill>
                            <a:schemeClr val="dk1"/>
                          </a:solidFill>
                          <a:latin typeface="+mn-lt"/>
                          <a:ea typeface="+mn-ea"/>
                          <a:cs typeface="+mn-cs"/>
                        </a:rPr>
                        <a:t>Як </a:t>
                      </a:r>
                      <a:r>
                        <a:rPr lang="ru-RU" sz="2000" b="0" i="0" kern="1200" dirty="0" err="1" smtClean="0">
                          <a:solidFill>
                            <a:schemeClr val="dk1"/>
                          </a:solidFill>
                          <a:latin typeface="+mn-lt"/>
                          <a:ea typeface="+mn-ea"/>
                          <a:cs typeface="+mn-cs"/>
                        </a:rPr>
                        <a:t>Невідомий</a:t>
                      </a:r>
                      <a:r>
                        <a:rPr lang="ru-RU" sz="2000" b="0" i="0" kern="1200" dirty="0" smtClean="0">
                          <a:solidFill>
                            <a:schemeClr val="dk1"/>
                          </a:solidFill>
                          <a:latin typeface="+mn-lt"/>
                          <a:ea typeface="+mn-ea"/>
                          <a:cs typeface="+mn-cs"/>
                        </a:rPr>
                        <a:t> </a:t>
                      </a:r>
                      <a:r>
                        <a:rPr lang="ru-RU" sz="2000" b="0" i="0" kern="1200" dirty="0" err="1" smtClean="0">
                          <a:solidFill>
                            <a:schemeClr val="dk1"/>
                          </a:solidFill>
                          <a:latin typeface="+mn-lt"/>
                          <a:ea typeface="+mn-ea"/>
                          <a:cs typeface="+mn-cs"/>
                        </a:rPr>
                        <a:t>показував</a:t>
                      </a:r>
                      <a:r>
                        <a:rPr lang="ru-RU" sz="2000" b="0" i="0" kern="1200" dirty="0" smtClean="0">
                          <a:solidFill>
                            <a:schemeClr val="dk1"/>
                          </a:solidFill>
                          <a:latin typeface="+mn-lt"/>
                          <a:ea typeface="+mn-ea"/>
                          <a:cs typeface="+mn-cs"/>
                        </a:rPr>
                        <a:t> </a:t>
                      </a:r>
                      <a:r>
                        <a:rPr lang="ru-RU" sz="2000" b="0" i="0" kern="1200" dirty="0" err="1" smtClean="0">
                          <a:solidFill>
                            <a:schemeClr val="dk1"/>
                          </a:solidFill>
                          <a:latin typeface="+mn-lt"/>
                          <a:ea typeface="+mn-ea"/>
                          <a:cs typeface="+mn-cs"/>
                        </a:rPr>
                        <a:t>Калитці</a:t>
                      </a:r>
                      <a:r>
                        <a:rPr lang="ru-RU" sz="2000" b="0" i="0" kern="1200" dirty="0" smtClean="0">
                          <a:solidFill>
                            <a:schemeClr val="dk1"/>
                          </a:solidFill>
                          <a:latin typeface="+mn-lt"/>
                          <a:ea typeface="+mn-ea"/>
                          <a:cs typeface="+mn-cs"/>
                        </a:rPr>
                        <a:t> </a:t>
                      </a:r>
                      <a:r>
                        <a:rPr lang="ru-RU" sz="2000" b="0" i="0" kern="1200" dirty="0" err="1" smtClean="0">
                          <a:solidFill>
                            <a:schemeClr val="dk1"/>
                          </a:solidFill>
                          <a:latin typeface="+mn-lt"/>
                          <a:ea typeface="+mn-ea"/>
                          <a:cs typeface="+mn-cs"/>
                        </a:rPr>
                        <a:t>нібито</a:t>
                      </a:r>
                      <a:r>
                        <a:rPr lang="ru-RU" sz="2000" b="0" i="0" kern="1200" dirty="0" smtClean="0">
                          <a:solidFill>
                            <a:schemeClr val="dk1"/>
                          </a:solidFill>
                          <a:latin typeface="+mn-lt"/>
                          <a:ea typeface="+mn-ea"/>
                          <a:cs typeface="+mn-cs"/>
                        </a:rPr>
                        <a:t> </a:t>
                      </a:r>
                      <a:r>
                        <a:rPr lang="ru-RU" sz="2000" b="0" i="0" kern="1200" dirty="0" err="1" smtClean="0">
                          <a:solidFill>
                            <a:schemeClr val="dk1"/>
                          </a:solidFill>
                          <a:latin typeface="+mn-lt"/>
                          <a:ea typeface="+mn-ea"/>
                          <a:cs typeface="+mn-cs"/>
                        </a:rPr>
                        <a:t>фальшиві</a:t>
                      </a:r>
                      <a:r>
                        <a:rPr lang="ru-RU" sz="2000" b="0" i="0" kern="1200" dirty="0" smtClean="0">
                          <a:solidFill>
                            <a:schemeClr val="dk1"/>
                          </a:solidFill>
                          <a:latin typeface="+mn-lt"/>
                          <a:ea typeface="+mn-ea"/>
                          <a:cs typeface="+mn-cs"/>
                        </a:rPr>
                        <a:t> </a:t>
                      </a:r>
                      <a:r>
                        <a:rPr lang="ru-RU" sz="2000" b="0" i="0" kern="1200" dirty="0" err="1" smtClean="0">
                          <a:solidFill>
                            <a:schemeClr val="dk1"/>
                          </a:solidFill>
                          <a:latin typeface="+mn-lt"/>
                          <a:ea typeface="+mn-ea"/>
                          <a:cs typeface="+mn-cs"/>
                        </a:rPr>
                        <a:t>гроші</a:t>
                      </a:r>
                      <a:endParaRPr lang="uk-UA" sz="2000" dirty="0"/>
                    </a:p>
                  </a:txBody>
                  <a:tcPr/>
                </a:tc>
              </a:tr>
              <a:tr h="345440">
                <a:tc>
                  <a:txBody>
                    <a:bodyPr/>
                    <a:lstStyle/>
                    <a:p>
                      <a:r>
                        <a:rPr lang="uk-UA" sz="2000" b="0" i="0" kern="1200" dirty="0" smtClean="0">
                          <a:solidFill>
                            <a:schemeClr val="dk1"/>
                          </a:solidFill>
                          <a:latin typeface="+mn-lt"/>
                          <a:ea typeface="+mn-ea"/>
                          <a:cs typeface="+mn-cs"/>
                        </a:rPr>
                        <a:t>Поєднання різнорідних понять</a:t>
                      </a:r>
                      <a:endParaRPr lang="uk-UA" sz="2000" dirty="0"/>
                    </a:p>
                  </a:txBody>
                  <a:tcPr/>
                </a:tc>
                <a:tc>
                  <a:txBody>
                    <a:bodyPr/>
                    <a:lstStyle/>
                    <a:p>
                      <a:r>
                        <a:rPr lang="ru-RU" sz="2000" b="0" i="0" kern="1200" dirty="0" smtClean="0">
                          <a:solidFill>
                            <a:schemeClr val="dk1"/>
                          </a:solidFill>
                          <a:latin typeface="+mn-lt"/>
                          <a:ea typeface="+mn-ea"/>
                          <a:cs typeface="+mn-cs"/>
                        </a:rPr>
                        <a:t>«</a:t>
                      </a:r>
                      <a:r>
                        <a:rPr lang="ru-RU" sz="2000" b="0" i="0" kern="1200" dirty="0" err="1" smtClean="0">
                          <a:solidFill>
                            <a:schemeClr val="dk1"/>
                          </a:solidFill>
                          <a:latin typeface="+mn-lt"/>
                          <a:ea typeface="+mn-ea"/>
                          <a:cs typeface="+mn-cs"/>
                        </a:rPr>
                        <a:t>Тілько</a:t>
                      </a:r>
                      <a:r>
                        <a:rPr lang="ru-RU" sz="2000" b="0" i="0" kern="1200" dirty="0" smtClean="0">
                          <a:solidFill>
                            <a:schemeClr val="dk1"/>
                          </a:solidFill>
                          <a:latin typeface="+mn-lt"/>
                          <a:ea typeface="+mn-ea"/>
                          <a:cs typeface="+mn-cs"/>
                        </a:rPr>
                        <a:t> </a:t>
                      </a:r>
                      <a:r>
                        <a:rPr lang="ru-RU" sz="2000" b="0" i="0" kern="1200" dirty="0" err="1" smtClean="0">
                          <a:solidFill>
                            <a:schemeClr val="dk1"/>
                          </a:solidFill>
                          <a:latin typeface="+mn-lt"/>
                          <a:ea typeface="+mn-ea"/>
                          <a:cs typeface="+mn-cs"/>
                        </a:rPr>
                        <a:t>коти</a:t>
                      </a:r>
                      <a:r>
                        <a:rPr lang="ru-RU" sz="2000" b="0" i="0" kern="1200" dirty="0" smtClean="0">
                          <a:solidFill>
                            <a:schemeClr val="dk1"/>
                          </a:solidFill>
                          <a:latin typeface="+mn-lt"/>
                          <a:ea typeface="+mn-ea"/>
                          <a:cs typeface="+mn-cs"/>
                        </a:rPr>
                        <a:t> в </a:t>
                      </a:r>
                      <a:r>
                        <a:rPr lang="ru-RU" sz="2000" b="0" i="0" kern="1200" dirty="0" err="1" smtClean="0">
                          <a:solidFill>
                            <a:schemeClr val="dk1"/>
                          </a:solidFill>
                          <a:latin typeface="+mn-lt"/>
                          <a:ea typeface="+mn-ea"/>
                          <a:cs typeface="+mn-cs"/>
                        </a:rPr>
                        <a:t>таку</a:t>
                      </a:r>
                      <a:r>
                        <a:rPr lang="ru-RU" sz="2000" b="0" i="0" kern="1200" dirty="0" smtClean="0">
                          <a:solidFill>
                            <a:schemeClr val="dk1"/>
                          </a:solidFill>
                          <a:latin typeface="+mn-lt"/>
                          <a:ea typeface="+mn-ea"/>
                          <a:cs typeface="+mn-cs"/>
                        </a:rPr>
                        <a:t> пору </a:t>
                      </a:r>
                      <a:r>
                        <a:rPr lang="ru-RU" sz="2000" b="0" i="0" kern="1200" dirty="0" err="1" smtClean="0">
                          <a:solidFill>
                            <a:schemeClr val="dk1"/>
                          </a:solidFill>
                          <a:latin typeface="+mn-lt"/>
                          <a:ea typeface="+mn-ea"/>
                          <a:cs typeface="+mn-cs"/>
                        </a:rPr>
                        <a:t>сидять</a:t>
                      </a:r>
                      <a:r>
                        <a:rPr lang="ru-RU" sz="2000" b="0" i="0" kern="1200" dirty="0" smtClean="0">
                          <a:solidFill>
                            <a:schemeClr val="dk1"/>
                          </a:solidFill>
                          <a:latin typeface="+mn-lt"/>
                          <a:ea typeface="+mn-ea"/>
                          <a:cs typeface="+mn-cs"/>
                        </a:rPr>
                        <a:t> у </a:t>
                      </a:r>
                      <a:r>
                        <a:rPr lang="ru-RU" sz="2000" b="0" i="0" kern="1200" dirty="0" err="1" smtClean="0">
                          <a:solidFill>
                            <a:schemeClr val="dk1"/>
                          </a:solidFill>
                          <a:latin typeface="+mn-lt"/>
                          <a:ea typeface="+mn-ea"/>
                          <a:cs typeface="+mn-cs"/>
                        </a:rPr>
                        <a:t>хаті</a:t>
                      </a:r>
                      <a:r>
                        <a:rPr lang="ru-RU" sz="2000" b="0" i="0" kern="1200" dirty="0" smtClean="0">
                          <a:solidFill>
                            <a:schemeClr val="dk1"/>
                          </a:solidFill>
                          <a:latin typeface="+mn-lt"/>
                          <a:ea typeface="+mn-ea"/>
                          <a:cs typeface="+mn-cs"/>
                        </a:rPr>
                        <a:t> на </a:t>
                      </a:r>
                      <a:r>
                        <a:rPr lang="ru-RU" sz="2000" b="0" i="0" kern="1200" dirty="0" err="1" smtClean="0">
                          <a:solidFill>
                            <a:schemeClr val="dk1"/>
                          </a:solidFill>
                          <a:latin typeface="+mn-lt"/>
                          <a:ea typeface="+mn-ea"/>
                          <a:cs typeface="+mn-cs"/>
                        </a:rPr>
                        <a:t>печі</a:t>
                      </a:r>
                      <a:r>
                        <a:rPr lang="ru-RU" sz="2000" b="0" i="0" kern="1200" dirty="0" smtClean="0">
                          <a:solidFill>
                            <a:schemeClr val="dk1"/>
                          </a:solidFill>
                          <a:latin typeface="+mn-lt"/>
                          <a:ea typeface="+mn-ea"/>
                          <a:cs typeface="+mn-cs"/>
                        </a:rPr>
                        <a:t>, а </a:t>
                      </a:r>
                      <a:r>
                        <a:rPr lang="ru-RU" sz="2000" b="0" i="0" kern="1200" dirty="0" err="1" smtClean="0">
                          <a:solidFill>
                            <a:schemeClr val="dk1"/>
                          </a:solidFill>
                          <a:latin typeface="+mn-lt"/>
                          <a:ea typeface="+mn-ea"/>
                          <a:cs typeface="+mn-cs"/>
                        </a:rPr>
                        <a:t>робітники</a:t>
                      </a:r>
                      <a:r>
                        <a:rPr lang="ru-RU" sz="2000" b="0" i="0" kern="1200" dirty="0" smtClean="0">
                          <a:solidFill>
                            <a:schemeClr val="dk1"/>
                          </a:solidFill>
                          <a:latin typeface="+mn-lt"/>
                          <a:ea typeface="+mn-ea"/>
                          <a:cs typeface="+mn-cs"/>
                        </a:rPr>
                        <a:t> та собаки </a:t>
                      </a:r>
                      <a:r>
                        <a:rPr lang="ru-RU" sz="2000" b="0" i="0" kern="1200" dirty="0" err="1" smtClean="0">
                          <a:solidFill>
                            <a:schemeClr val="dk1"/>
                          </a:solidFill>
                          <a:latin typeface="+mn-lt"/>
                          <a:ea typeface="+mn-ea"/>
                          <a:cs typeface="+mn-cs"/>
                        </a:rPr>
                        <a:t>надворі</a:t>
                      </a:r>
                      <a:r>
                        <a:rPr lang="ru-RU" sz="2000" b="0" i="0" kern="1200" dirty="0" smtClean="0">
                          <a:solidFill>
                            <a:schemeClr val="dk1"/>
                          </a:solidFill>
                          <a:latin typeface="+mn-lt"/>
                          <a:ea typeface="+mn-ea"/>
                          <a:cs typeface="+mn-cs"/>
                        </a:rPr>
                        <a:t> </a:t>
                      </a:r>
                      <a:r>
                        <a:rPr lang="ru-RU" sz="2000" b="0" i="0" kern="1200" dirty="0" err="1" smtClean="0">
                          <a:solidFill>
                            <a:schemeClr val="dk1"/>
                          </a:solidFill>
                          <a:latin typeface="+mn-lt"/>
                          <a:ea typeface="+mn-ea"/>
                          <a:cs typeface="+mn-cs"/>
                        </a:rPr>
                        <a:t>повинні</a:t>
                      </a:r>
                      <a:r>
                        <a:rPr lang="ru-RU" sz="2000" b="0" i="0" kern="1200" dirty="0" smtClean="0">
                          <a:solidFill>
                            <a:schemeClr val="dk1"/>
                          </a:solidFill>
                          <a:latin typeface="+mn-lt"/>
                          <a:ea typeface="+mn-ea"/>
                          <a:cs typeface="+mn-cs"/>
                        </a:rPr>
                        <a:t> </a:t>
                      </a:r>
                      <a:r>
                        <a:rPr lang="ru-RU" sz="2000" b="0" i="0" kern="1200" dirty="0" err="1" smtClean="0">
                          <a:solidFill>
                            <a:schemeClr val="dk1"/>
                          </a:solidFill>
                          <a:latin typeface="+mn-lt"/>
                          <a:ea typeface="+mn-ea"/>
                          <a:cs typeface="+mn-cs"/>
                        </a:rPr>
                        <a:t>буть</a:t>
                      </a:r>
                      <a:r>
                        <a:rPr lang="ru-RU" sz="2000" b="0" i="0" kern="1200" dirty="0" smtClean="0">
                          <a:solidFill>
                            <a:schemeClr val="dk1"/>
                          </a:solidFill>
                          <a:latin typeface="+mn-lt"/>
                          <a:ea typeface="+mn-ea"/>
                          <a:cs typeface="+mn-cs"/>
                        </a:rPr>
                        <a:t>».</a:t>
                      </a:r>
                      <a:endParaRPr lang="uk-UA" sz="2000" dirty="0"/>
                    </a:p>
                  </a:txBody>
                  <a:tcPr/>
                </a:tc>
              </a:tr>
              <a:tr h="345440">
                <a:tc>
                  <a:txBody>
                    <a:bodyPr/>
                    <a:lstStyle/>
                    <a:p>
                      <a:r>
                        <a:rPr lang="uk-UA" sz="2000" b="0" i="0" kern="1200" dirty="0" smtClean="0">
                          <a:solidFill>
                            <a:schemeClr val="dk1"/>
                          </a:solidFill>
                          <a:latin typeface="+mn-lt"/>
                          <a:ea typeface="+mn-ea"/>
                          <a:cs typeface="+mn-cs"/>
                        </a:rPr>
                        <a:t>Прізвище-характеристика</a:t>
                      </a:r>
                      <a:endParaRPr lang="uk-UA" sz="2000" dirty="0"/>
                    </a:p>
                  </a:txBody>
                  <a:tcPr/>
                </a:tc>
                <a:tc>
                  <a:txBody>
                    <a:bodyPr/>
                    <a:lstStyle/>
                    <a:p>
                      <a:r>
                        <a:rPr lang="uk-UA" sz="2000" b="0" i="0" kern="1200" dirty="0" smtClean="0">
                          <a:solidFill>
                            <a:schemeClr val="dk1"/>
                          </a:solidFill>
                          <a:latin typeface="+mn-lt"/>
                          <a:ea typeface="+mn-ea"/>
                          <a:cs typeface="+mn-cs"/>
                        </a:rPr>
                        <a:t>Калитка — гаманець</a:t>
                      </a:r>
                      <a:endParaRPr lang="uk-UA" sz="2000" dirty="0"/>
                    </a:p>
                  </a:txBody>
                  <a:tcPr/>
                </a:tc>
              </a:tr>
            </a:tbl>
          </a:graphicData>
        </a:graphic>
      </p:graphicFrame>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Содержимое 3" descr="обрамлення.jpg"/>
          <p:cNvPicPr>
            <a:picLocks noGrp="1" noChangeAspect="1"/>
          </p:cNvPicPr>
          <p:nvPr>
            <p:ph idx="1"/>
          </p:nvPr>
        </p:nvPicPr>
        <p:blipFill>
          <a:blip r:embed="rId2"/>
          <a:stretch>
            <a:fillRect/>
          </a:stretch>
        </p:blipFill>
        <p:spPr>
          <a:xfrm>
            <a:off x="304800" y="228600"/>
            <a:ext cx="8458200" cy="6324600"/>
          </a:xfrm>
          <a:ln w="76200">
            <a:solidFill>
              <a:srgbClr val="00B050"/>
            </a:solidFill>
          </a:ln>
        </p:spPr>
      </p:pic>
      <p:sp>
        <p:nvSpPr>
          <p:cNvPr id="5" name="Прямоугольник 4"/>
          <p:cNvSpPr/>
          <p:nvPr/>
        </p:nvSpPr>
        <p:spPr>
          <a:xfrm>
            <a:off x="2286000" y="304800"/>
            <a:ext cx="6553200" cy="830997"/>
          </a:xfrm>
          <a:prstGeom prst="rect">
            <a:avLst/>
          </a:prstGeom>
        </p:spPr>
        <p:txBody>
          <a:bodyPr wrap="square">
            <a:spAutoFit/>
          </a:bodyPr>
          <a:lstStyle/>
          <a:p>
            <a:pPr algn="ctr"/>
            <a:r>
              <a:rPr lang="ru-RU" sz="2400" b="1" dirty="0" smtClean="0">
                <a:solidFill>
                  <a:srgbClr val="FF0000"/>
                </a:solidFill>
              </a:rPr>
              <a:t>ЗАСОБИ САТИРИ У ТВОРІ І. КАРПЕНКА-КАРОГО «СТО ТИСЯЧ»</a:t>
            </a:r>
            <a:endParaRPr lang="uk-UA" sz="2400" b="1" dirty="0">
              <a:solidFill>
                <a:srgbClr val="FF0000"/>
              </a:solidFill>
            </a:endParaRPr>
          </a:p>
        </p:txBody>
      </p:sp>
      <p:graphicFrame>
        <p:nvGraphicFramePr>
          <p:cNvPr id="6" name="Таблица 5"/>
          <p:cNvGraphicFramePr>
            <a:graphicFrameLocks noGrp="1"/>
          </p:cNvGraphicFramePr>
          <p:nvPr/>
        </p:nvGraphicFramePr>
        <p:xfrm>
          <a:off x="2590800" y="1407160"/>
          <a:ext cx="6324600" cy="4389120"/>
        </p:xfrm>
        <a:graphic>
          <a:graphicData uri="http://schemas.openxmlformats.org/drawingml/2006/table">
            <a:tbl>
              <a:tblPr firstRow="1" bandRow="1">
                <a:tableStyleId>{5C22544A-7EE6-4342-B048-85BDC9FD1C3A}</a:tableStyleId>
              </a:tblPr>
              <a:tblGrid>
                <a:gridCol w="2743200"/>
                <a:gridCol w="3581400"/>
              </a:tblGrid>
              <a:tr h="345440">
                <a:tc>
                  <a:txBody>
                    <a:bodyPr/>
                    <a:lstStyle/>
                    <a:p>
                      <a:r>
                        <a:rPr lang="uk-UA" sz="1800" b="0" i="0" kern="1200" dirty="0" smtClean="0">
                          <a:solidFill>
                            <a:schemeClr val="lt1"/>
                          </a:solidFill>
                          <a:latin typeface="+mn-lt"/>
                          <a:ea typeface="+mn-ea"/>
                          <a:cs typeface="+mn-cs"/>
                        </a:rPr>
                        <a:t>Засоби сатиричного змалювання</a:t>
                      </a:r>
                      <a:endParaRPr lang="uk-UA" dirty="0"/>
                    </a:p>
                  </a:txBody>
                  <a:tcPr/>
                </a:tc>
                <a:tc>
                  <a:txBody>
                    <a:bodyPr/>
                    <a:lstStyle/>
                    <a:p>
                      <a:r>
                        <a:rPr lang="uk-UA" sz="1800" b="0" i="0" kern="1200" smtClean="0">
                          <a:solidFill>
                            <a:schemeClr val="lt1"/>
                          </a:solidFill>
                          <a:latin typeface="+mn-lt"/>
                          <a:ea typeface="+mn-ea"/>
                          <a:cs typeface="+mn-cs"/>
                        </a:rPr>
                        <a:t>Цитати з твору</a:t>
                      </a:r>
                      <a:endParaRPr lang="uk-UA"/>
                    </a:p>
                  </a:txBody>
                  <a:tcPr/>
                </a:tc>
              </a:tr>
              <a:tr h="345440">
                <a:tc>
                  <a:txBody>
                    <a:bodyPr/>
                    <a:lstStyle/>
                    <a:p>
                      <a:r>
                        <a:rPr lang="ru-RU" sz="1800" b="0" i="0" kern="1200" dirty="0" err="1" smtClean="0">
                          <a:solidFill>
                            <a:schemeClr val="dk1"/>
                          </a:solidFill>
                          <a:latin typeface="+mn-lt"/>
                          <a:ea typeface="+mn-ea"/>
                          <a:cs typeface="+mn-cs"/>
                        </a:rPr>
                        <a:t>Народні</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прислів'я</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приказки</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фразеологізми</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жартівливого</a:t>
                      </a:r>
                      <a:r>
                        <a:rPr lang="ru-RU" sz="1800" b="0" i="0" kern="1200" dirty="0" smtClean="0">
                          <a:solidFill>
                            <a:schemeClr val="dk1"/>
                          </a:solidFill>
                          <a:latin typeface="+mn-lt"/>
                          <a:ea typeface="+mn-ea"/>
                          <a:cs typeface="+mn-cs"/>
                        </a:rPr>
                        <a:t> характеру</a:t>
                      </a:r>
                      <a:endParaRPr lang="uk-UA" dirty="0"/>
                    </a:p>
                  </a:txBody>
                  <a:tcPr/>
                </a:tc>
                <a:tc>
                  <a:txBody>
                    <a:bodyPr/>
                    <a:lstStyle/>
                    <a:p>
                      <a:r>
                        <a:rPr lang="ru-RU" sz="1800" b="0" i="0" kern="1200" dirty="0" err="1" smtClean="0">
                          <a:solidFill>
                            <a:schemeClr val="dk1"/>
                          </a:solidFill>
                          <a:latin typeface="+mn-lt"/>
                          <a:ea typeface="+mn-ea"/>
                          <a:cs typeface="+mn-cs"/>
                        </a:rPr>
                        <a:t>Обіцянка</a:t>
                      </a:r>
                      <a:r>
                        <a:rPr lang="ru-RU" sz="1800" b="0" i="0" kern="1200" dirty="0" smtClean="0">
                          <a:solidFill>
                            <a:schemeClr val="dk1"/>
                          </a:solidFill>
                          <a:latin typeface="+mn-lt"/>
                          <a:ea typeface="+mn-ea"/>
                          <a:cs typeface="+mn-cs"/>
                        </a:rPr>
                        <a:t> — </a:t>
                      </a:r>
                      <a:r>
                        <a:rPr lang="ru-RU" sz="1800" b="0" i="0" kern="1200" dirty="0" err="1" smtClean="0">
                          <a:solidFill>
                            <a:schemeClr val="dk1"/>
                          </a:solidFill>
                          <a:latin typeface="+mn-lt"/>
                          <a:ea typeface="+mn-ea"/>
                          <a:cs typeface="+mn-cs"/>
                        </a:rPr>
                        <a:t>цяцянка</a:t>
                      </a:r>
                      <a:r>
                        <a:rPr lang="ru-RU" sz="1800" b="0" i="0" kern="1200" dirty="0" smtClean="0">
                          <a:solidFill>
                            <a:schemeClr val="dk1"/>
                          </a:solidFill>
                          <a:latin typeface="+mn-lt"/>
                          <a:ea typeface="+mn-ea"/>
                          <a:cs typeface="+mn-cs"/>
                        </a:rPr>
                        <a:t>, а </a:t>
                      </a:r>
                      <a:r>
                        <a:rPr lang="ru-RU" sz="1800" b="0" i="0" kern="1200" dirty="0" err="1" smtClean="0">
                          <a:solidFill>
                            <a:schemeClr val="dk1"/>
                          </a:solidFill>
                          <a:latin typeface="+mn-lt"/>
                          <a:ea typeface="+mn-ea"/>
                          <a:cs typeface="+mn-cs"/>
                        </a:rPr>
                        <a:t>дурневі</a:t>
                      </a:r>
                      <a:r>
                        <a:rPr lang="ru-RU" sz="1800" b="0" i="0" kern="1200" dirty="0" smtClean="0">
                          <a:solidFill>
                            <a:schemeClr val="dk1"/>
                          </a:solidFill>
                          <a:latin typeface="+mn-lt"/>
                          <a:ea typeface="+mn-ea"/>
                          <a:cs typeface="+mn-cs"/>
                        </a:rPr>
                        <a:t> — </a:t>
                      </a:r>
                      <a:r>
                        <a:rPr lang="ru-RU" sz="1800" b="0" i="0" kern="1200" dirty="0" err="1" smtClean="0">
                          <a:solidFill>
                            <a:schemeClr val="dk1"/>
                          </a:solidFill>
                          <a:latin typeface="+mn-lt"/>
                          <a:ea typeface="+mn-ea"/>
                          <a:cs typeface="+mn-cs"/>
                        </a:rPr>
                        <a:t>радість</a:t>
                      </a:r>
                      <a:r>
                        <a:rPr lang="ru-RU" sz="1800" b="0" i="0" kern="1200" dirty="0" smtClean="0">
                          <a:solidFill>
                            <a:schemeClr val="dk1"/>
                          </a:solidFill>
                          <a:latin typeface="+mn-lt"/>
                          <a:ea typeface="+mn-ea"/>
                          <a:cs typeface="+mn-cs"/>
                        </a:rPr>
                        <a:t>.</a:t>
                      </a:r>
                    </a:p>
                    <a:p>
                      <a:r>
                        <a:rPr lang="uk-UA" sz="1800" b="0" i="0" kern="1200" dirty="0" smtClean="0">
                          <a:solidFill>
                            <a:schemeClr val="dk1"/>
                          </a:solidFill>
                          <a:latin typeface="+mn-lt"/>
                          <a:ea typeface="+mn-ea"/>
                          <a:cs typeface="+mn-cs"/>
                        </a:rPr>
                        <a:t>Хоч голий, та веселий.</a:t>
                      </a:r>
                    </a:p>
                    <a:p>
                      <a:r>
                        <a:rPr lang="ru-RU" sz="1800" b="0" i="0" kern="1200" dirty="0" err="1" smtClean="0">
                          <a:solidFill>
                            <a:schemeClr val="dk1"/>
                          </a:solidFill>
                          <a:latin typeface="+mn-lt"/>
                          <a:ea typeface="+mn-ea"/>
                          <a:cs typeface="+mn-cs"/>
                        </a:rPr>
                        <a:t>Поживишся</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скибкою</a:t>
                      </a:r>
                      <a:r>
                        <a:rPr lang="ru-RU" sz="1800" b="0" i="0" kern="1200" dirty="0" smtClean="0">
                          <a:solidFill>
                            <a:schemeClr val="dk1"/>
                          </a:solidFill>
                          <a:latin typeface="+mn-lt"/>
                          <a:ea typeface="+mn-ea"/>
                          <a:cs typeface="+mn-cs"/>
                        </a:rPr>
                        <a:t>, як собака мухою.</a:t>
                      </a:r>
                    </a:p>
                    <a:p>
                      <a:r>
                        <a:rPr lang="ru-RU" sz="1800" b="0" i="0" kern="1200" dirty="0" err="1" smtClean="0">
                          <a:solidFill>
                            <a:schemeClr val="dk1"/>
                          </a:solidFill>
                          <a:latin typeface="+mn-lt"/>
                          <a:ea typeface="+mn-ea"/>
                          <a:cs typeface="+mn-cs"/>
                        </a:rPr>
                        <a:t>Що</a:t>
                      </a:r>
                      <a:r>
                        <a:rPr lang="ru-RU" sz="1800" b="0" i="0" kern="1200" dirty="0" smtClean="0">
                          <a:solidFill>
                            <a:schemeClr val="dk1"/>
                          </a:solidFill>
                          <a:latin typeface="+mn-lt"/>
                          <a:ea typeface="+mn-ea"/>
                          <a:cs typeface="+mn-cs"/>
                        </a:rPr>
                        <a:t> не кажи, а у </a:t>
                      </a:r>
                      <a:r>
                        <a:rPr lang="ru-RU" sz="1800" b="0" i="0" kern="1200" dirty="0" err="1" smtClean="0">
                          <a:solidFill>
                            <a:schemeClr val="dk1"/>
                          </a:solidFill>
                          <a:latin typeface="+mn-lt"/>
                          <a:ea typeface="+mn-ea"/>
                          <a:cs typeface="+mn-cs"/>
                        </a:rPr>
                        <a:t>нього</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є</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зайці</a:t>
                      </a:r>
                      <a:r>
                        <a:rPr lang="ru-RU" sz="1800" b="0" i="0" kern="1200" dirty="0" smtClean="0">
                          <a:solidFill>
                            <a:schemeClr val="dk1"/>
                          </a:solidFill>
                          <a:latin typeface="+mn-lt"/>
                          <a:ea typeface="+mn-ea"/>
                          <a:cs typeface="+mn-cs"/>
                        </a:rPr>
                        <a:t> в </a:t>
                      </a:r>
                      <a:r>
                        <a:rPr lang="ru-RU" sz="1800" b="0" i="0" kern="1200" dirty="0" err="1" smtClean="0">
                          <a:solidFill>
                            <a:schemeClr val="dk1"/>
                          </a:solidFill>
                          <a:latin typeface="+mn-lt"/>
                          <a:ea typeface="+mn-ea"/>
                          <a:cs typeface="+mn-cs"/>
                        </a:rPr>
                        <a:t>голові</a:t>
                      </a:r>
                      <a:endParaRPr lang="uk-UA" dirty="0"/>
                    </a:p>
                  </a:txBody>
                  <a:tcPr/>
                </a:tc>
              </a:tr>
              <a:tr h="345440">
                <a:tc>
                  <a:txBody>
                    <a:bodyPr/>
                    <a:lstStyle/>
                    <a:p>
                      <a:r>
                        <a:rPr lang="uk-UA" sz="1800" b="0" i="0" kern="1200" dirty="0" smtClean="0">
                          <a:solidFill>
                            <a:schemeClr val="dk1"/>
                          </a:solidFill>
                          <a:latin typeface="+mn-lt"/>
                          <a:ea typeface="+mn-ea"/>
                          <a:cs typeface="+mn-cs"/>
                        </a:rPr>
                        <a:t>«Філософські». узагальнення героя</a:t>
                      </a:r>
                      <a:endParaRPr lang="uk-UA" dirty="0"/>
                    </a:p>
                  </a:txBody>
                  <a:tcPr/>
                </a:tc>
                <a:tc>
                  <a:txBody>
                    <a:bodyPr/>
                    <a:lstStyle/>
                    <a:p>
                      <a:r>
                        <a:rPr lang="ru-RU" sz="1800" b="0" i="0" kern="1200" dirty="0" smtClean="0">
                          <a:solidFill>
                            <a:schemeClr val="dk1"/>
                          </a:solidFill>
                          <a:latin typeface="+mn-lt"/>
                          <a:ea typeface="+mn-ea"/>
                          <a:cs typeface="+mn-cs"/>
                        </a:rPr>
                        <a:t>«Бери </a:t>
                      </a:r>
                      <a:r>
                        <a:rPr lang="ru-RU" sz="1800" b="0" i="0" kern="1200" dirty="0" err="1" smtClean="0">
                          <a:solidFill>
                            <a:schemeClr val="dk1"/>
                          </a:solidFill>
                          <a:latin typeface="+mn-lt"/>
                          <a:ea typeface="+mn-ea"/>
                          <a:cs typeface="+mn-cs"/>
                        </a:rPr>
                        <a:t>і</a:t>
                      </a:r>
                      <a:r>
                        <a:rPr lang="ru-RU" sz="1800" b="0" i="0" kern="1200" dirty="0" smtClean="0">
                          <a:solidFill>
                            <a:schemeClr val="dk1"/>
                          </a:solidFill>
                          <a:latin typeface="+mn-lt"/>
                          <a:ea typeface="+mn-ea"/>
                          <a:cs typeface="+mn-cs"/>
                        </a:rPr>
                        <a:t> в </a:t>
                      </a:r>
                      <a:r>
                        <a:rPr lang="ru-RU" sz="1800" b="0" i="0" kern="1200" dirty="0" err="1" smtClean="0">
                          <a:solidFill>
                            <a:schemeClr val="dk1"/>
                          </a:solidFill>
                          <a:latin typeface="+mn-lt"/>
                          <a:ea typeface="+mn-ea"/>
                          <a:cs typeface="+mn-cs"/>
                        </a:rPr>
                        <a:t>свого</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і</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в</a:t>
                      </a:r>
                      <a:r>
                        <a:rPr lang="ru-RU" sz="1800" b="0" i="0" kern="1200" dirty="0" smtClean="0">
                          <a:solidFill>
                            <a:schemeClr val="dk1"/>
                          </a:solidFill>
                          <a:latin typeface="+mn-lt"/>
                          <a:ea typeface="+mn-ea"/>
                          <a:cs typeface="+mn-cs"/>
                        </a:rPr>
                        <a:t> чужого»;</a:t>
                      </a:r>
                    </a:p>
                    <a:p>
                      <a:r>
                        <a:rPr lang="uk-UA" sz="1800" b="0" i="0" kern="1200" dirty="0" smtClean="0">
                          <a:solidFill>
                            <a:schemeClr val="dk1"/>
                          </a:solidFill>
                          <a:latin typeface="+mn-lt"/>
                          <a:ea typeface="+mn-ea"/>
                          <a:cs typeface="+mn-cs"/>
                        </a:rPr>
                        <a:t>«лупи та дай»;</a:t>
                      </a:r>
                    </a:p>
                    <a:p>
                      <a:r>
                        <a:rPr lang="uk-UA" sz="1800" b="0" i="0" kern="1200" dirty="0" smtClean="0">
                          <a:solidFill>
                            <a:schemeClr val="dk1"/>
                          </a:solidFill>
                          <a:latin typeface="+mn-lt"/>
                          <a:ea typeface="+mn-ea"/>
                          <a:cs typeface="+mn-cs"/>
                        </a:rPr>
                        <a:t>«гріх у неділю </a:t>
                      </a:r>
                      <a:r>
                        <a:rPr lang="uk-UA" sz="1800" b="0" i="0" kern="1200" dirty="0" err="1" smtClean="0">
                          <a:solidFill>
                            <a:schemeClr val="dk1"/>
                          </a:solidFill>
                          <a:latin typeface="+mn-lt"/>
                          <a:ea typeface="+mn-ea"/>
                          <a:cs typeface="+mn-cs"/>
                        </a:rPr>
                        <a:t>снідать</a:t>
                      </a:r>
                      <a:r>
                        <a:rPr lang="uk-UA" sz="1800" b="0" i="0" kern="1200" dirty="0" smtClean="0">
                          <a:solidFill>
                            <a:schemeClr val="dk1"/>
                          </a:solidFill>
                          <a:latin typeface="+mn-lt"/>
                          <a:ea typeface="+mn-ea"/>
                          <a:cs typeface="+mn-cs"/>
                        </a:rPr>
                        <a:t>»;</a:t>
                      </a:r>
                    </a:p>
                    <a:p>
                      <a:r>
                        <a:rPr lang="ru-RU" sz="1800" b="0" i="0" kern="1200" dirty="0" smtClean="0">
                          <a:solidFill>
                            <a:schemeClr val="dk1"/>
                          </a:solidFill>
                          <a:latin typeface="+mn-lt"/>
                          <a:ea typeface="+mn-ea"/>
                          <a:cs typeface="+mn-cs"/>
                        </a:rPr>
                        <a:t>«худобу </a:t>
                      </a:r>
                      <a:r>
                        <a:rPr lang="ru-RU" sz="1800" b="0" i="0" kern="1200" dirty="0" err="1" smtClean="0">
                          <a:solidFill>
                            <a:schemeClr val="dk1"/>
                          </a:solidFill>
                          <a:latin typeface="+mn-lt"/>
                          <a:ea typeface="+mn-ea"/>
                          <a:cs typeface="+mn-cs"/>
                        </a:rPr>
                        <a:t>ганять</a:t>
                      </a:r>
                      <a:r>
                        <a:rPr lang="ru-RU" sz="1800" b="0" i="0" kern="1200" dirty="0" smtClean="0">
                          <a:solidFill>
                            <a:schemeClr val="dk1"/>
                          </a:solidFill>
                          <a:latin typeface="+mn-lt"/>
                          <a:ea typeface="+mn-ea"/>
                          <a:cs typeface="+mn-cs"/>
                        </a:rPr>
                        <a:t> в </a:t>
                      </a:r>
                      <a:r>
                        <a:rPr lang="ru-RU" sz="1800" b="0" i="0" kern="1200" dirty="0" err="1" smtClean="0">
                          <a:solidFill>
                            <a:schemeClr val="dk1"/>
                          </a:solidFill>
                          <a:latin typeface="+mn-lt"/>
                          <a:ea typeface="+mn-ea"/>
                          <a:cs typeface="+mn-cs"/>
                        </a:rPr>
                        <a:t>празник</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гріх</a:t>
                      </a:r>
                      <a:r>
                        <a:rPr lang="ru-RU" sz="1800" b="0" i="0" kern="1200" dirty="0" smtClean="0">
                          <a:solidFill>
                            <a:schemeClr val="dk1"/>
                          </a:solidFill>
                          <a:latin typeface="+mn-lt"/>
                          <a:ea typeface="+mn-ea"/>
                          <a:cs typeface="+mn-cs"/>
                        </a:rPr>
                        <a:t>»;</a:t>
                      </a:r>
                    </a:p>
                    <a:p>
                      <a:r>
                        <a:rPr lang="ru-RU" sz="1800" b="0" i="0" kern="1200" dirty="0" smtClean="0">
                          <a:solidFill>
                            <a:schemeClr val="dk1"/>
                          </a:solidFill>
                          <a:latin typeface="+mn-lt"/>
                          <a:ea typeface="+mn-ea"/>
                          <a:cs typeface="+mn-cs"/>
                        </a:rPr>
                        <a:t>«… а на </a:t>
                      </a:r>
                      <a:r>
                        <a:rPr lang="ru-RU" sz="1800" b="0" i="0" kern="1200" dirty="0" err="1" smtClean="0">
                          <a:solidFill>
                            <a:schemeClr val="dk1"/>
                          </a:solidFill>
                          <a:latin typeface="+mn-lt"/>
                          <a:ea typeface="+mn-ea"/>
                          <a:cs typeface="+mn-cs"/>
                        </a:rPr>
                        <a:t>свої</a:t>
                      </a:r>
                      <a:r>
                        <a:rPr lang="ru-RU" sz="1800" b="0" i="0" kern="1200" dirty="0" smtClean="0">
                          <a:solidFill>
                            <a:schemeClr val="dk1"/>
                          </a:solidFill>
                          <a:latin typeface="+mn-lt"/>
                          <a:ea typeface="+mn-ea"/>
                          <a:cs typeface="+mn-cs"/>
                        </a:rPr>
                        <a:t> не </a:t>
                      </a:r>
                      <a:r>
                        <a:rPr lang="ru-RU" sz="1800" b="0" i="0" kern="1200" dirty="0" err="1" smtClean="0">
                          <a:solidFill>
                            <a:schemeClr val="dk1"/>
                          </a:solidFill>
                          <a:latin typeface="+mn-lt"/>
                          <a:ea typeface="+mn-ea"/>
                          <a:cs typeface="+mn-cs"/>
                        </a:rPr>
                        <a:t>будуть</a:t>
                      </a:r>
                      <a:r>
                        <a:rPr lang="ru-RU" sz="1800" b="0" i="0" kern="1200" dirty="0" smtClean="0">
                          <a:solidFill>
                            <a:schemeClr val="dk1"/>
                          </a:solidFill>
                          <a:latin typeface="+mn-lt"/>
                          <a:ea typeface="+mn-ea"/>
                          <a:cs typeface="+mn-cs"/>
                        </a:rPr>
                        <a:t> пить. </a:t>
                      </a:r>
                      <a:r>
                        <a:rPr lang="ru-RU" sz="1800" b="0" i="0" kern="1200" dirty="0" err="1" smtClean="0">
                          <a:solidFill>
                            <a:schemeClr val="dk1"/>
                          </a:solidFill>
                          <a:latin typeface="+mn-lt"/>
                          <a:ea typeface="+mn-ea"/>
                          <a:cs typeface="+mn-cs"/>
                        </a:rPr>
                        <a:t>Від</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своєї</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кажуть</a:t>
                      </a:r>
                      <a:r>
                        <a:rPr lang="ru-RU" sz="1800" b="0" i="0" kern="1200" dirty="0" smtClean="0">
                          <a:solidFill>
                            <a:schemeClr val="dk1"/>
                          </a:solidFill>
                          <a:latin typeface="+mn-lt"/>
                          <a:ea typeface="+mn-ea"/>
                          <a:cs typeface="+mn-cs"/>
                        </a:rPr>
                        <a:t>, у грудях </a:t>
                      </a:r>
                      <a:r>
                        <a:rPr lang="ru-RU" sz="1800" b="0" i="0" kern="1200" dirty="0" err="1" smtClean="0">
                          <a:solidFill>
                            <a:schemeClr val="dk1"/>
                          </a:solidFill>
                          <a:latin typeface="+mn-lt"/>
                          <a:ea typeface="+mn-ea"/>
                          <a:cs typeface="+mn-cs"/>
                        </a:rPr>
                        <a:t>пухне</a:t>
                      </a:r>
                      <a:r>
                        <a:rPr lang="ru-RU" sz="1800" b="0" i="0" kern="1200" dirty="0" smtClean="0">
                          <a:solidFill>
                            <a:schemeClr val="dk1"/>
                          </a:solidFill>
                          <a:latin typeface="+mn-lt"/>
                          <a:ea typeface="+mn-ea"/>
                          <a:cs typeface="+mn-cs"/>
                        </a:rPr>
                        <a:t>».</a:t>
                      </a:r>
                      <a:endParaRPr lang="uk-UA" dirty="0"/>
                    </a:p>
                  </a:txBody>
                  <a:tcPr/>
                </a:tc>
              </a:tr>
            </a:tbl>
          </a:graphicData>
        </a:graphic>
      </p:graphicFrame>
    </p:spTree>
  </p:cSld>
  <p:clrMapOvr>
    <a:masterClrMapping/>
  </p:clrMapOvr>
  <p:transition>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Содержимое 3" descr="обрамлення.jpg"/>
          <p:cNvPicPr>
            <a:picLocks noGrp="1" noChangeAspect="1"/>
          </p:cNvPicPr>
          <p:nvPr>
            <p:ph idx="1"/>
          </p:nvPr>
        </p:nvPicPr>
        <p:blipFill>
          <a:blip r:embed="rId2"/>
          <a:stretch>
            <a:fillRect/>
          </a:stretch>
        </p:blipFill>
        <p:spPr>
          <a:xfrm>
            <a:off x="304800" y="228600"/>
            <a:ext cx="8458200" cy="6324600"/>
          </a:xfrm>
          <a:ln w="76200">
            <a:solidFill>
              <a:srgbClr val="00B050"/>
            </a:solidFill>
          </a:ln>
        </p:spPr>
      </p:pic>
      <p:sp>
        <p:nvSpPr>
          <p:cNvPr id="5" name="Прямоугольник 4"/>
          <p:cNvSpPr/>
          <p:nvPr/>
        </p:nvSpPr>
        <p:spPr>
          <a:xfrm>
            <a:off x="2286000" y="304800"/>
            <a:ext cx="6553200" cy="830997"/>
          </a:xfrm>
          <a:prstGeom prst="rect">
            <a:avLst/>
          </a:prstGeom>
        </p:spPr>
        <p:txBody>
          <a:bodyPr wrap="square">
            <a:spAutoFit/>
          </a:bodyPr>
          <a:lstStyle/>
          <a:p>
            <a:pPr algn="ctr"/>
            <a:r>
              <a:rPr lang="ru-RU" sz="2400" b="1" dirty="0" smtClean="0">
                <a:solidFill>
                  <a:srgbClr val="FF0000"/>
                </a:solidFill>
              </a:rPr>
              <a:t>ЗАСОБИ САТИРИ У ТВОРІ І. КАРПЕНКА-КАРОГО «СТО ТИСЯЧ»</a:t>
            </a:r>
            <a:endParaRPr lang="uk-UA" sz="2400" b="1" dirty="0">
              <a:solidFill>
                <a:srgbClr val="FF0000"/>
              </a:solidFill>
            </a:endParaRPr>
          </a:p>
        </p:txBody>
      </p:sp>
      <p:graphicFrame>
        <p:nvGraphicFramePr>
          <p:cNvPr id="6" name="Таблица 5"/>
          <p:cNvGraphicFramePr>
            <a:graphicFrameLocks noGrp="1"/>
          </p:cNvGraphicFramePr>
          <p:nvPr/>
        </p:nvGraphicFramePr>
        <p:xfrm>
          <a:off x="2590800" y="1407160"/>
          <a:ext cx="6324600" cy="4572000"/>
        </p:xfrm>
        <a:graphic>
          <a:graphicData uri="http://schemas.openxmlformats.org/drawingml/2006/table">
            <a:tbl>
              <a:tblPr firstRow="1" bandRow="1">
                <a:tableStyleId>{5C22544A-7EE6-4342-B048-85BDC9FD1C3A}</a:tableStyleId>
              </a:tblPr>
              <a:tblGrid>
                <a:gridCol w="2743200"/>
                <a:gridCol w="3581400"/>
              </a:tblGrid>
              <a:tr h="345440">
                <a:tc>
                  <a:txBody>
                    <a:bodyPr/>
                    <a:lstStyle/>
                    <a:p>
                      <a:r>
                        <a:rPr lang="uk-UA" sz="1800" b="0" i="0" kern="1200" dirty="0" smtClean="0">
                          <a:solidFill>
                            <a:schemeClr val="lt1"/>
                          </a:solidFill>
                          <a:latin typeface="+mn-lt"/>
                          <a:ea typeface="+mn-ea"/>
                          <a:cs typeface="+mn-cs"/>
                        </a:rPr>
                        <a:t>Засоби сатиричного змалювання</a:t>
                      </a:r>
                      <a:endParaRPr lang="uk-UA" dirty="0"/>
                    </a:p>
                  </a:txBody>
                  <a:tcPr/>
                </a:tc>
                <a:tc>
                  <a:txBody>
                    <a:bodyPr/>
                    <a:lstStyle/>
                    <a:p>
                      <a:r>
                        <a:rPr lang="uk-UA" sz="1800" b="0" i="0" kern="1200" smtClean="0">
                          <a:solidFill>
                            <a:schemeClr val="lt1"/>
                          </a:solidFill>
                          <a:latin typeface="+mn-lt"/>
                          <a:ea typeface="+mn-ea"/>
                          <a:cs typeface="+mn-cs"/>
                        </a:rPr>
                        <a:t>Цитати з твору</a:t>
                      </a:r>
                      <a:endParaRPr lang="uk-UA"/>
                    </a:p>
                  </a:txBody>
                  <a:tcPr/>
                </a:tc>
              </a:tr>
              <a:tr h="345440">
                <a:tc>
                  <a:txBody>
                    <a:bodyPr/>
                    <a:lstStyle/>
                    <a:p>
                      <a:r>
                        <a:rPr lang="uk-UA" sz="1800" b="0" i="0" kern="1200" dirty="0" smtClean="0">
                          <a:solidFill>
                            <a:schemeClr val="dk1"/>
                          </a:solidFill>
                          <a:latin typeface="+mn-lt"/>
                          <a:ea typeface="+mn-ea"/>
                          <a:cs typeface="+mn-cs"/>
                        </a:rPr>
                        <a:t>Гіпербола</a:t>
                      </a:r>
                      <a:endParaRPr lang="uk-UA" dirty="0"/>
                    </a:p>
                  </a:txBody>
                  <a:tcPr/>
                </a:tc>
                <a:tc>
                  <a:txBody>
                    <a:bodyPr/>
                    <a:lstStyle/>
                    <a:p>
                      <a:r>
                        <a:rPr lang="ru-RU" sz="1800" b="0" i="0" kern="1200" dirty="0" smtClean="0">
                          <a:solidFill>
                            <a:schemeClr val="dk1"/>
                          </a:solidFill>
                          <a:latin typeface="+mn-lt"/>
                          <a:ea typeface="+mn-ea"/>
                          <a:cs typeface="+mn-cs"/>
                        </a:rPr>
                        <a:t>«</a:t>
                      </a:r>
                      <a:r>
                        <a:rPr lang="ru-RU" sz="1800" b="0" i="0" kern="1200" dirty="0" err="1" smtClean="0">
                          <a:solidFill>
                            <a:schemeClr val="dk1"/>
                          </a:solidFill>
                          <a:latin typeface="+mn-lt"/>
                          <a:ea typeface="+mn-ea"/>
                          <a:cs typeface="+mn-cs"/>
                        </a:rPr>
                        <a:t>Така</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з’їжа</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така</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з’їжа</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що</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й</a:t>
                      </a:r>
                      <a:r>
                        <a:rPr lang="ru-RU" sz="1800" b="0" i="0" kern="1200" dirty="0" smtClean="0">
                          <a:solidFill>
                            <a:schemeClr val="dk1"/>
                          </a:solidFill>
                          <a:latin typeface="+mn-lt"/>
                          <a:ea typeface="+mn-ea"/>
                          <a:cs typeface="+mn-cs"/>
                        </a:rPr>
                        <a:t> сказать не </a:t>
                      </a:r>
                      <a:r>
                        <a:rPr lang="ru-RU" sz="1800" b="0" i="0" kern="1200" dirty="0" err="1" smtClean="0">
                          <a:solidFill>
                            <a:schemeClr val="dk1"/>
                          </a:solidFill>
                          <a:latin typeface="+mn-lt"/>
                          <a:ea typeface="+mn-ea"/>
                          <a:cs typeface="+mn-cs"/>
                        </a:rPr>
                        <a:t>можна</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Повірте</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з</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млина</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привезуть</a:t>
                      </a:r>
                      <a:r>
                        <a:rPr lang="ru-RU" sz="1800" b="0" i="0" kern="1200" dirty="0" smtClean="0">
                          <a:solidFill>
                            <a:schemeClr val="dk1"/>
                          </a:solidFill>
                          <a:latin typeface="+mn-lt"/>
                          <a:ea typeface="+mn-ea"/>
                          <a:cs typeface="+mn-cs"/>
                        </a:rPr>
                        <a:t> пуд </a:t>
                      </a:r>
                      <a:r>
                        <a:rPr lang="ru-RU" sz="1800" b="0" i="0" kern="1200" dirty="0" err="1" smtClean="0">
                          <a:solidFill>
                            <a:schemeClr val="dk1"/>
                          </a:solidFill>
                          <a:latin typeface="+mn-lt"/>
                          <a:ea typeface="+mn-ea"/>
                          <a:cs typeface="+mn-cs"/>
                        </a:rPr>
                        <a:t>тридцять</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борошна</a:t>
                      </a:r>
                      <a:r>
                        <a:rPr lang="ru-RU" sz="1800" b="0" i="0" kern="1200" dirty="0" smtClean="0">
                          <a:solidFill>
                            <a:schemeClr val="dk1"/>
                          </a:solidFill>
                          <a:latin typeface="+mn-lt"/>
                          <a:ea typeface="+mn-ea"/>
                          <a:cs typeface="+mn-cs"/>
                        </a:rPr>
                        <a:t>, не </a:t>
                      </a:r>
                      <a:r>
                        <a:rPr lang="ru-RU" sz="1800" b="0" i="0" kern="1200" dirty="0" err="1" smtClean="0">
                          <a:solidFill>
                            <a:schemeClr val="dk1"/>
                          </a:solidFill>
                          <a:latin typeface="+mn-lt"/>
                          <a:ea typeface="+mn-ea"/>
                          <a:cs typeface="+mn-cs"/>
                        </a:rPr>
                        <a:t>спієш</a:t>
                      </a:r>
                      <a:r>
                        <a:rPr lang="ru-RU" sz="1800" b="0" i="0" kern="1200" dirty="0" smtClean="0">
                          <a:solidFill>
                            <a:schemeClr val="dk1"/>
                          </a:solidFill>
                          <a:latin typeface="+mn-lt"/>
                          <a:ea typeface="+mn-ea"/>
                          <a:cs typeface="+mn-cs"/>
                        </a:rPr>
                        <a:t> оглянуться — </a:t>
                      </a:r>
                      <a:r>
                        <a:rPr lang="ru-RU" sz="1800" b="0" i="0" kern="1200" dirty="0" err="1" smtClean="0">
                          <a:solidFill>
                            <a:schemeClr val="dk1"/>
                          </a:solidFill>
                          <a:latin typeface="+mn-lt"/>
                          <a:ea typeface="+mn-ea"/>
                          <a:cs typeface="+mn-cs"/>
                        </a:rPr>
                        <a:t>вже</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зїли</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Настане</a:t>
                      </a:r>
                      <a:r>
                        <a:rPr lang="ru-RU" sz="1800" b="0" i="0" kern="1200" dirty="0" smtClean="0">
                          <a:solidFill>
                            <a:schemeClr val="dk1"/>
                          </a:solidFill>
                          <a:latin typeface="+mn-lt"/>
                          <a:ea typeface="+mn-ea"/>
                          <a:cs typeface="+mn-cs"/>
                        </a:rPr>
                        <a:t> день, то </a:t>
                      </a:r>
                      <a:r>
                        <a:rPr lang="ru-RU" sz="1800" b="0" i="0" kern="1200" dirty="0" err="1" smtClean="0">
                          <a:solidFill>
                            <a:schemeClr val="dk1"/>
                          </a:solidFill>
                          <a:latin typeface="+mn-lt"/>
                          <a:ea typeface="+mn-ea"/>
                          <a:cs typeface="+mn-cs"/>
                        </a:rPr>
                        <a:t>роботи</a:t>
                      </a:r>
                      <a:r>
                        <a:rPr lang="ru-RU" sz="1800" b="0" i="0" kern="1200" dirty="0" smtClean="0">
                          <a:solidFill>
                            <a:schemeClr val="dk1"/>
                          </a:solidFill>
                          <a:latin typeface="+mn-lt"/>
                          <a:ea typeface="+mn-ea"/>
                          <a:cs typeface="+mn-cs"/>
                        </a:rPr>
                        <a:t> не </a:t>
                      </a:r>
                      <a:r>
                        <a:rPr lang="ru-RU" sz="1800" b="0" i="0" kern="1200" dirty="0" err="1" smtClean="0">
                          <a:solidFill>
                            <a:schemeClr val="dk1"/>
                          </a:solidFill>
                          <a:latin typeface="+mn-lt"/>
                          <a:ea typeface="+mn-ea"/>
                          <a:cs typeface="+mn-cs"/>
                        </a:rPr>
                        <a:t>бачиш</a:t>
                      </a:r>
                      <a:r>
                        <a:rPr lang="ru-RU" sz="1800" b="0" i="0" kern="1200" dirty="0" smtClean="0">
                          <a:solidFill>
                            <a:schemeClr val="dk1"/>
                          </a:solidFill>
                          <a:latin typeface="+mn-lt"/>
                          <a:ea typeface="+mn-ea"/>
                          <a:cs typeface="+mn-cs"/>
                        </a:rPr>
                        <a:t>, а </a:t>
                      </a:r>
                      <a:r>
                        <a:rPr lang="ru-RU" sz="1800" b="0" i="0" kern="1200" dirty="0" err="1" smtClean="0">
                          <a:solidFill>
                            <a:schemeClr val="dk1"/>
                          </a:solidFill>
                          <a:latin typeface="+mn-lt"/>
                          <a:ea typeface="+mn-ea"/>
                          <a:cs typeface="+mn-cs"/>
                        </a:rPr>
                        <a:t>тільки</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чуєш</a:t>
                      </a:r>
                      <a:r>
                        <a:rPr lang="ru-RU" sz="1800" b="0" i="0" kern="1200" dirty="0" smtClean="0">
                          <a:solidFill>
                            <a:schemeClr val="dk1"/>
                          </a:solidFill>
                          <a:latin typeface="+mn-lt"/>
                          <a:ea typeface="+mn-ea"/>
                          <a:cs typeface="+mn-cs"/>
                        </a:rPr>
                        <a:t>, як губами </a:t>
                      </a:r>
                      <a:r>
                        <a:rPr lang="ru-RU" sz="1800" b="0" i="0" kern="1200" dirty="0" err="1" smtClean="0">
                          <a:solidFill>
                            <a:schemeClr val="dk1"/>
                          </a:solidFill>
                          <a:latin typeface="+mn-lt"/>
                          <a:ea typeface="+mn-ea"/>
                          <a:cs typeface="+mn-cs"/>
                        </a:rPr>
                        <a:t>плямкають</a:t>
                      </a:r>
                      <a:r>
                        <a:rPr lang="ru-RU" sz="1800" b="0" i="0" kern="1200" dirty="0" smtClean="0">
                          <a:solidFill>
                            <a:schemeClr val="dk1"/>
                          </a:solidFill>
                          <a:latin typeface="+mn-lt"/>
                          <a:ea typeface="+mn-ea"/>
                          <a:cs typeface="+mn-cs"/>
                        </a:rPr>
                        <a:t>…». «Мене </a:t>
                      </a:r>
                      <a:r>
                        <a:rPr lang="ru-RU" sz="1800" b="0" i="0" kern="1200" dirty="0" err="1" smtClean="0">
                          <a:solidFill>
                            <a:schemeClr val="dk1"/>
                          </a:solidFill>
                          <a:latin typeface="+mn-lt"/>
                          <a:ea typeface="+mn-ea"/>
                          <a:cs typeface="+mn-cs"/>
                        </a:rPr>
                        <a:t>вже</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ці</a:t>
                      </a:r>
                      <a:r>
                        <a:rPr lang="ru-RU" sz="1800" b="0" i="0" kern="1200" dirty="0" smtClean="0">
                          <a:solidFill>
                            <a:schemeClr val="dk1"/>
                          </a:solidFill>
                          <a:latin typeface="+mn-lt"/>
                          <a:ea typeface="+mn-ea"/>
                          <a:cs typeface="+mn-cs"/>
                        </a:rPr>
                        <a:t> думки </a:t>
                      </a:r>
                      <a:r>
                        <a:rPr lang="ru-RU" sz="1800" b="0" i="0" kern="1200" dirty="0" err="1" smtClean="0">
                          <a:solidFill>
                            <a:schemeClr val="dk1"/>
                          </a:solidFill>
                          <a:latin typeface="+mn-lt"/>
                          <a:ea typeface="+mn-ea"/>
                          <a:cs typeface="+mn-cs"/>
                        </a:rPr>
                        <a:t>зовсім</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ізсушили</a:t>
                      </a:r>
                      <a:r>
                        <a:rPr lang="ru-RU" sz="1800" b="0" i="0" kern="1200" dirty="0" smtClean="0">
                          <a:solidFill>
                            <a:schemeClr val="dk1"/>
                          </a:solidFill>
                          <a:latin typeface="+mn-lt"/>
                          <a:ea typeface="+mn-ea"/>
                          <a:cs typeface="+mn-cs"/>
                        </a:rPr>
                        <a:t>… До того </a:t>
                      </a:r>
                      <a:r>
                        <a:rPr lang="ru-RU" sz="1800" b="0" i="0" kern="1200" dirty="0" err="1" smtClean="0">
                          <a:solidFill>
                            <a:schemeClr val="dk1"/>
                          </a:solidFill>
                          <a:latin typeface="+mn-lt"/>
                          <a:ea typeface="+mn-ea"/>
                          <a:cs typeface="+mn-cs"/>
                        </a:rPr>
                        <a:t>додумаєшся</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що</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іноді</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здається</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наче</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хто</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вхопив</a:t>
                      </a:r>
                      <a:r>
                        <a:rPr lang="ru-RU" sz="1800" b="0" i="0" kern="1200" dirty="0" smtClean="0">
                          <a:solidFill>
                            <a:schemeClr val="dk1"/>
                          </a:solidFill>
                          <a:latin typeface="+mn-lt"/>
                          <a:ea typeface="+mn-ea"/>
                          <a:cs typeface="+mn-cs"/>
                        </a:rPr>
                        <a:t> тебе за ноги </a:t>
                      </a:r>
                      <a:r>
                        <a:rPr lang="ru-RU" sz="1800" b="0" i="0" kern="1200" dirty="0" err="1" smtClean="0">
                          <a:solidFill>
                            <a:schemeClr val="dk1"/>
                          </a:solidFill>
                          <a:latin typeface="+mn-lt"/>
                          <a:ea typeface="+mn-ea"/>
                          <a:cs typeface="+mn-cs"/>
                        </a:rPr>
                        <a:t>і</a:t>
                      </a:r>
                      <a:r>
                        <a:rPr lang="ru-RU" sz="1800" b="0" i="0" kern="1200" dirty="0" smtClean="0">
                          <a:solidFill>
                            <a:schemeClr val="dk1"/>
                          </a:solidFill>
                          <a:latin typeface="+mn-lt"/>
                          <a:ea typeface="+mn-ea"/>
                          <a:cs typeface="+mn-cs"/>
                        </a:rPr>
                        <a:t> крутить кругом себе! А вони до того </a:t>
                      </a:r>
                      <a:r>
                        <a:rPr lang="ru-RU" sz="1800" b="0" i="0" kern="1200" dirty="0" err="1" smtClean="0">
                          <a:solidFill>
                            <a:schemeClr val="dk1"/>
                          </a:solidFill>
                          <a:latin typeface="+mn-lt"/>
                          <a:ea typeface="+mn-ea"/>
                          <a:cs typeface="+mn-cs"/>
                        </a:rPr>
                        <a:t>байдужі</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тілько</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й</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думають</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їсти</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і</a:t>
                      </a:r>
                      <a:r>
                        <a:rPr lang="ru-RU" sz="1800" b="0" i="0" kern="1200" dirty="0" smtClean="0">
                          <a:solidFill>
                            <a:schemeClr val="dk1"/>
                          </a:solidFill>
                          <a:latin typeface="+mn-lt"/>
                          <a:ea typeface="+mn-ea"/>
                          <a:cs typeface="+mn-cs"/>
                        </a:rPr>
                        <a:t> спать — </a:t>
                      </a:r>
                      <a:r>
                        <a:rPr lang="ru-RU" sz="1800" b="0" i="0" kern="1200" dirty="0" err="1" smtClean="0">
                          <a:solidFill>
                            <a:schemeClr val="dk1"/>
                          </a:solidFill>
                          <a:latin typeface="+mn-lt"/>
                          <a:ea typeface="+mn-ea"/>
                          <a:cs typeface="+mn-cs"/>
                        </a:rPr>
                        <a:t>і</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жеруть</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і</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жеруть</a:t>
                      </a:r>
                      <a:r>
                        <a:rPr lang="ru-RU" sz="1800" b="0" i="0" kern="1200" dirty="0" smtClean="0">
                          <a:solidFill>
                            <a:schemeClr val="dk1"/>
                          </a:solidFill>
                          <a:latin typeface="+mn-lt"/>
                          <a:ea typeface="+mn-ea"/>
                          <a:cs typeface="+mn-cs"/>
                        </a:rPr>
                        <a:t>, як </a:t>
                      </a:r>
                      <a:r>
                        <a:rPr lang="ru-RU" sz="1800" b="0" i="0" kern="1200" dirty="0" err="1" smtClean="0">
                          <a:solidFill>
                            <a:schemeClr val="dk1"/>
                          </a:solidFill>
                          <a:latin typeface="+mn-lt"/>
                          <a:ea typeface="+mn-ea"/>
                          <a:cs typeface="+mn-cs"/>
                        </a:rPr>
                        <a:t>з</a:t>
                      </a:r>
                      <a:r>
                        <a:rPr lang="ru-RU" sz="1800" b="0" i="0" kern="1200" dirty="0" smtClean="0">
                          <a:solidFill>
                            <a:schemeClr val="dk1"/>
                          </a:solidFill>
                          <a:latin typeface="+mn-lt"/>
                          <a:ea typeface="+mn-ea"/>
                          <a:cs typeface="+mn-cs"/>
                        </a:rPr>
                        <a:t> </a:t>
                      </a:r>
                      <a:r>
                        <a:rPr lang="ru-RU" sz="1800" b="0" i="0" kern="1200" dirty="0" err="1" smtClean="0">
                          <a:solidFill>
                            <a:schemeClr val="dk1"/>
                          </a:solidFill>
                          <a:latin typeface="+mn-lt"/>
                          <a:ea typeface="+mn-ea"/>
                          <a:cs typeface="+mn-cs"/>
                        </a:rPr>
                        <a:t>немочі</a:t>
                      </a:r>
                      <a:r>
                        <a:rPr lang="ru-RU" sz="1800" b="0" i="0" kern="1200" dirty="0" smtClean="0">
                          <a:solidFill>
                            <a:schemeClr val="dk1"/>
                          </a:solidFill>
                          <a:latin typeface="+mn-lt"/>
                          <a:ea typeface="+mn-ea"/>
                          <a:cs typeface="+mn-cs"/>
                        </a:rPr>
                        <a:t>, а </a:t>
                      </a:r>
                      <a:r>
                        <a:rPr lang="ru-RU" sz="1800" b="0" i="0" kern="1200" dirty="0" err="1" smtClean="0">
                          <a:solidFill>
                            <a:schemeClr val="dk1"/>
                          </a:solidFill>
                          <a:latin typeface="+mn-lt"/>
                          <a:ea typeface="+mn-ea"/>
                          <a:cs typeface="+mn-cs"/>
                        </a:rPr>
                        <a:t>сплять</a:t>
                      </a:r>
                      <a:r>
                        <a:rPr lang="ru-RU" sz="1800" b="0" i="0" kern="1200" dirty="0" smtClean="0">
                          <a:solidFill>
                            <a:schemeClr val="dk1"/>
                          </a:solidFill>
                          <a:latin typeface="+mn-lt"/>
                          <a:ea typeface="+mn-ea"/>
                          <a:cs typeface="+mn-cs"/>
                        </a:rPr>
                        <a:t>, як </a:t>
                      </a:r>
                      <a:r>
                        <a:rPr lang="ru-RU" sz="1800" b="0" i="0" kern="1200" dirty="0" err="1" smtClean="0">
                          <a:solidFill>
                            <a:schemeClr val="dk1"/>
                          </a:solidFill>
                          <a:latin typeface="+mn-lt"/>
                          <a:ea typeface="+mn-ea"/>
                          <a:cs typeface="+mn-cs"/>
                        </a:rPr>
                        <a:t>мертві</a:t>
                      </a:r>
                      <a:r>
                        <a:rPr lang="ru-RU" sz="1800" b="0" i="0" kern="1200" dirty="0" smtClean="0">
                          <a:solidFill>
                            <a:schemeClr val="dk1"/>
                          </a:solidFill>
                          <a:latin typeface="+mn-lt"/>
                          <a:ea typeface="+mn-ea"/>
                          <a:cs typeface="+mn-cs"/>
                        </a:rPr>
                        <a:t>».</a:t>
                      </a:r>
                      <a:endParaRPr lang="uk-UA" dirty="0"/>
                    </a:p>
                  </a:txBody>
                  <a:tcPr/>
                </a:tc>
              </a:tr>
            </a:tbl>
          </a:graphicData>
        </a:graphic>
      </p:graphicFrame>
    </p:spTree>
  </p:cSld>
  <p:clrMapOvr>
    <a:masterClrMapping/>
  </p:clrMapOvr>
  <p:transition>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Содержимое 3" descr="обрамлення.jpg"/>
          <p:cNvPicPr>
            <a:picLocks noGrp="1" noChangeAspect="1"/>
          </p:cNvPicPr>
          <p:nvPr>
            <p:ph idx="1"/>
          </p:nvPr>
        </p:nvPicPr>
        <p:blipFill>
          <a:blip r:embed="rId2"/>
          <a:stretch>
            <a:fillRect/>
          </a:stretch>
        </p:blipFill>
        <p:spPr>
          <a:xfrm>
            <a:off x="304800" y="228600"/>
            <a:ext cx="8458200" cy="6324600"/>
          </a:xfrm>
          <a:ln w="76200">
            <a:solidFill>
              <a:srgbClr val="00B050"/>
            </a:solidFill>
          </a:ln>
        </p:spPr>
      </p:pic>
      <p:sp>
        <p:nvSpPr>
          <p:cNvPr id="5" name="Прямоугольник 4"/>
          <p:cNvSpPr/>
          <p:nvPr/>
        </p:nvSpPr>
        <p:spPr>
          <a:xfrm>
            <a:off x="2286000" y="304800"/>
            <a:ext cx="6553200" cy="830997"/>
          </a:xfrm>
          <a:prstGeom prst="rect">
            <a:avLst/>
          </a:prstGeom>
        </p:spPr>
        <p:txBody>
          <a:bodyPr wrap="square">
            <a:spAutoFit/>
          </a:bodyPr>
          <a:lstStyle/>
          <a:p>
            <a:pPr algn="ctr"/>
            <a:r>
              <a:rPr lang="ru-RU" sz="2400" b="1" dirty="0" smtClean="0">
                <a:solidFill>
                  <a:srgbClr val="FF0000"/>
                </a:solidFill>
              </a:rPr>
              <a:t>ЗАСОБИ САТИРИ У ТВОРІ І. КАРПЕНКА-КАРОГО «СТО ТИСЯЧ»</a:t>
            </a:r>
            <a:endParaRPr lang="uk-UA" sz="2400" b="1" dirty="0">
              <a:solidFill>
                <a:srgbClr val="FF0000"/>
              </a:solidFill>
            </a:endParaRPr>
          </a:p>
        </p:txBody>
      </p:sp>
      <p:graphicFrame>
        <p:nvGraphicFramePr>
          <p:cNvPr id="6" name="Таблица 5"/>
          <p:cNvGraphicFramePr>
            <a:graphicFrameLocks noGrp="1"/>
          </p:cNvGraphicFramePr>
          <p:nvPr/>
        </p:nvGraphicFramePr>
        <p:xfrm>
          <a:off x="2590800" y="1407160"/>
          <a:ext cx="6324600" cy="4236720"/>
        </p:xfrm>
        <a:graphic>
          <a:graphicData uri="http://schemas.openxmlformats.org/drawingml/2006/table">
            <a:tbl>
              <a:tblPr firstRow="1" bandRow="1">
                <a:tableStyleId>{5C22544A-7EE6-4342-B048-85BDC9FD1C3A}</a:tableStyleId>
              </a:tblPr>
              <a:tblGrid>
                <a:gridCol w="2743200"/>
                <a:gridCol w="3581400"/>
              </a:tblGrid>
              <a:tr h="345440">
                <a:tc>
                  <a:txBody>
                    <a:bodyPr/>
                    <a:lstStyle/>
                    <a:p>
                      <a:r>
                        <a:rPr lang="uk-UA" sz="1800" b="0" i="0" kern="1200" dirty="0" smtClean="0">
                          <a:solidFill>
                            <a:schemeClr val="lt1"/>
                          </a:solidFill>
                          <a:latin typeface="+mn-lt"/>
                          <a:ea typeface="+mn-ea"/>
                          <a:cs typeface="+mn-cs"/>
                        </a:rPr>
                        <a:t>Засоби сатиричного змалювання</a:t>
                      </a:r>
                      <a:endParaRPr lang="uk-UA" dirty="0"/>
                    </a:p>
                  </a:txBody>
                  <a:tcPr/>
                </a:tc>
                <a:tc>
                  <a:txBody>
                    <a:bodyPr/>
                    <a:lstStyle/>
                    <a:p>
                      <a:r>
                        <a:rPr lang="uk-UA" sz="1800" b="0" i="0" kern="1200" smtClean="0">
                          <a:solidFill>
                            <a:schemeClr val="lt1"/>
                          </a:solidFill>
                          <a:latin typeface="+mn-lt"/>
                          <a:ea typeface="+mn-ea"/>
                          <a:cs typeface="+mn-cs"/>
                        </a:rPr>
                        <a:t>Цитати з твору</a:t>
                      </a:r>
                      <a:endParaRPr lang="uk-UA"/>
                    </a:p>
                  </a:txBody>
                  <a:tcPr/>
                </a:tc>
              </a:tr>
              <a:tr h="345440">
                <a:tc>
                  <a:txBody>
                    <a:bodyPr/>
                    <a:lstStyle/>
                    <a:p>
                      <a:r>
                        <a:rPr lang="ru-RU" sz="3200" b="0" i="0" kern="1200" dirty="0" err="1" smtClean="0">
                          <a:solidFill>
                            <a:schemeClr val="dk1"/>
                          </a:solidFill>
                          <a:latin typeface="+mn-lt"/>
                          <a:ea typeface="+mn-ea"/>
                          <a:cs typeface="+mn-cs"/>
                        </a:rPr>
                        <a:t>Пестливі</a:t>
                      </a:r>
                      <a:r>
                        <a:rPr lang="ru-RU" sz="3200" b="0" i="0" kern="1200" dirty="0" smtClean="0">
                          <a:solidFill>
                            <a:schemeClr val="dk1"/>
                          </a:solidFill>
                          <a:latin typeface="+mn-lt"/>
                          <a:ea typeface="+mn-ea"/>
                          <a:cs typeface="+mn-cs"/>
                        </a:rPr>
                        <a:t> слова в </a:t>
                      </a:r>
                      <a:r>
                        <a:rPr lang="ru-RU" sz="3200" b="0" i="0" kern="1200" dirty="0" err="1" smtClean="0">
                          <a:solidFill>
                            <a:schemeClr val="dk1"/>
                          </a:solidFill>
                          <a:latin typeface="+mn-lt"/>
                          <a:ea typeface="+mn-ea"/>
                          <a:cs typeface="+mn-cs"/>
                        </a:rPr>
                        <a:t>іронічному</a:t>
                      </a:r>
                      <a:r>
                        <a:rPr lang="ru-RU" sz="3200" b="0" i="0" kern="1200" dirty="0" smtClean="0">
                          <a:solidFill>
                            <a:schemeClr val="dk1"/>
                          </a:solidFill>
                          <a:latin typeface="+mn-lt"/>
                          <a:ea typeface="+mn-ea"/>
                          <a:cs typeface="+mn-cs"/>
                        </a:rPr>
                        <a:t> </a:t>
                      </a:r>
                      <a:r>
                        <a:rPr lang="ru-RU" sz="3200" b="0" i="0" kern="1200" dirty="0" err="1" smtClean="0">
                          <a:solidFill>
                            <a:schemeClr val="dk1"/>
                          </a:solidFill>
                          <a:latin typeface="+mn-lt"/>
                          <a:ea typeface="+mn-ea"/>
                          <a:cs typeface="+mn-cs"/>
                        </a:rPr>
                        <a:t>значенні</a:t>
                      </a:r>
                      <a:endParaRPr lang="uk-UA" sz="3200" dirty="0"/>
                    </a:p>
                  </a:txBody>
                  <a:tcPr/>
                </a:tc>
                <a:tc>
                  <a:txBody>
                    <a:bodyPr/>
                    <a:lstStyle/>
                    <a:p>
                      <a:r>
                        <a:rPr lang="ru-RU" sz="3200" b="0" i="0" kern="1200" dirty="0" smtClean="0">
                          <a:solidFill>
                            <a:schemeClr val="dk1"/>
                          </a:solidFill>
                          <a:latin typeface="+mn-lt"/>
                          <a:ea typeface="+mn-ea"/>
                          <a:cs typeface="+mn-cs"/>
                        </a:rPr>
                        <a:t>«Вони </a:t>
                      </a:r>
                      <a:r>
                        <a:rPr lang="ru-RU" sz="3200" b="0" i="0" kern="1200" dirty="0" err="1" smtClean="0">
                          <a:solidFill>
                            <a:schemeClr val="dk1"/>
                          </a:solidFill>
                          <a:latin typeface="+mn-lt"/>
                          <a:ea typeface="+mn-ea"/>
                          <a:cs typeface="+mn-cs"/>
                        </a:rPr>
                        <a:t>надолужать</a:t>
                      </a:r>
                      <a:r>
                        <a:rPr lang="ru-RU" sz="3200" b="0" i="0" kern="1200" dirty="0" smtClean="0">
                          <a:solidFill>
                            <a:schemeClr val="dk1"/>
                          </a:solidFill>
                          <a:latin typeface="+mn-lt"/>
                          <a:ea typeface="+mn-ea"/>
                          <a:cs typeface="+mn-cs"/>
                        </a:rPr>
                        <a:t>: то </a:t>
                      </a:r>
                      <a:r>
                        <a:rPr lang="ru-RU" sz="3200" b="0" i="0" kern="1200" dirty="0" err="1" smtClean="0">
                          <a:solidFill>
                            <a:schemeClr val="dk1"/>
                          </a:solidFill>
                          <a:latin typeface="+mn-lt"/>
                          <a:ea typeface="+mn-ea"/>
                          <a:cs typeface="+mn-cs"/>
                        </a:rPr>
                        <a:t>змиваннячком</a:t>
                      </a:r>
                      <a:r>
                        <a:rPr lang="ru-RU" sz="3200" b="0" i="0" kern="1200" dirty="0" smtClean="0">
                          <a:solidFill>
                            <a:schemeClr val="dk1"/>
                          </a:solidFill>
                          <a:latin typeface="+mn-lt"/>
                          <a:ea typeface="+mn-ea"/>
                          <a:cs typeface="+mn-cs"/>
                        </a:rPr>
                        <a:t>, </a:t>
                      </a:r>
                      <a:r>
                        <a:rPr lang="ru-RU" sz="3200" b="0" i="0" kern="1200" dirty="0" err="1" smtClean="0">
                          <a:solidFill>
                            <a:schemeClr val="dk1"/>
                          </a:solidFill>
                          <a:latin typeface="+mn-lt"/>
                          <a:ea typeface="+mn-ea"/>
                          <a:cs typeface="+mn-cs"/>
                        </a:rPr>
                        <a:t>то</a:t>
                      </a:r>
                      <a:r>
                        <a:rPr lang="ru-RU" sz="3200" b="0" i="0" kern="1200" dirty="0" smtClean="0">
                          <a:solidFill>
                            <a:schemeClr val="dk1"/>
                          </a:solidFill>
                          <a:latin typeface="+mn-lt"/>
                          <a:ea typeface="+mn-ea"/>
                          <a:cs typeface="+mn-cs"/>
                        </a:rPr>
                        <a:t> </a:t>
                      </a:r>
                      <a:r>
                        <a:rPr lang="ru-RU" sz="3200" b="0" i="0" kern="1200" dirty="0" err="1" smtClean="0">
                          <a:solidFill>
                            <a:schemeClr val="dk1"/>
                          </a:solidFill>
                          <a:latin typeface="+mn-lt"/>
                          <a:ea typeface="+mn-ea"/>
                          <a:cs typeface="+mn-cs"/>
                        </a:rPr>
                        <a:t>взуваннячком</a:t>
                      </a:r>
                      <a:r>
                        <a:rPr lang="ru-RU" sz="3200" b="0" i="0" kern="1200" dirty="0" smtClean="0">
                          <a:solidFill>
                            <a:schemeClr val="dk1"/>
                          </a:solidFill>
                          <a:latin typeface="+mn-lt"/>
                          <a:ea typeface="+mn-ea"/>
                          <a:cs typeface="+mn-cs"/>
                        </a:rPr>
                        <a:t>».</a:t>
                      </a:r>
                      <a:endParaRPr lang="uk-UA" sz="3200" dirty="0"/>
                    </a:p>
                  </a:txBody>
                  <a:tcPr/>
                </a:tc>
              </a:tr>
              <a:tr h="345440">
                <a:tc>
                  <a:txBody>
                    <a:bodyPr/>
                    <a:lstStyle/>
                    <a:p>
                      <a:r>
                        <a:rPr lang="uk-UA" sz="3200" b="0" i="0" kern="1200" dirty="0" smtClean="0">
                          <a:solidFill>
                            <a:schemeClr val="dk1"/>
                          </a:solidFill>
                          <a:latin typeface="+mn-lt"/>
                          <a:ea typeface="+mn-ea"/>
                          <a:cs typeface="+mn-cs"/>
                        </a:rPr>
                        <a:t>Макаронічна мова</a:t>
                      </a:r>
                      <a:endParaRPr lang="uk-UA" sz="3200" dirty="0"/>
                    </a:p>
                  </a:txBody>
                  <a:tcPr/>
                </a:tc>
                <a:tc>
                  <a:txBody>
                    <a:bodyPr/>
                    <a:lstStyle/>
                    <a:p>
                      <a:r>
                        <a:rPr lang="ru-RU" sz="3200" b="0" i="0" kern="1200" dirty="0" smtClean="0">
                          <a:solidFill>
                            <a:schemeClr val="dk1"/>
                          </a:solidFill>
                          <a:latin typeface="+mn-lt"/>
                          <a:ea typeface="+mn-ea"/>
                          <a:cs typeface="+mn-cs"/>
                        </a:rPr>
                        <a:t>«3 </a:t>
                      </a:r>
                      <a:r>
                        <a:rPr lang="ru-RU" sz="3200" b="0" i="0" kern="1200" dirty="0" err="1" smtClean="0">
                          <a:solidFill>
                            <a:schemeClr val="dk1"/>
                          </a:solidFill>
                          <a:latin typeface="+mn-lt"/>
                          <a:ea typeface="+mn-ea"/>
                          <a:cs typeface="+mn-cs"/>
                        </a:rPr>
                        <a:t>приобрєтєнієм</a:t>
                      </a:r>
                      <a:r>
                        <a:rPr lang="ru-RU" sz="3200" b="0" i="0" kern="1200" dirty="0" smtClean="0">
                          <a:solidFill>
                            <a:schemeClr val="dk1"/>
                          </a:solidFill>
                          <a:latin typeface="+mn-lt"/>
                          <a:ea typeface="+mn-ea"/>
                          <a:cs typeface="+mn-cs"/>
                        </a:rPr>
                        <a:t>, а через </a:t>
                      </a:r>
                      <a:r>
                        <a:rPr lang="ru-RU" sz="3200" b="0" i="0" kern="1200" dirty="0" err="1" smtClean="0">
                          <a:solidFill>
                            <a:schemeClr val="dk1"/>
                          </a:solidFill>
                          <a:latin typeface="+mn-lt"/>
                          <a:ea typeface="+mn-ea"/>
                          <a:cs typeface="+mn-cs"/>
                        </a:rPr>
                        <a:t>чево</a:t>
                      </a:r>
                      <a:r>
                        <a:rPr lang="ru-RU" sz="3200" b="0" i="0" kern="1200" dirty="0" smtClean="0">
                          <a:solidFill>
                            <a:schemeClr val="dk1"/>
                          </a:solidFill>
                          <a:latin typeface="+mn-lt"/>
                          <a:ea typeface="+mn-ea"/>
                          <a:cs typeface="+mn-cs"/>
                        </a:rPr>
                        <a:t>, </a:t>
                      </a:r>
                      <a:r>
                        <a:rPr lang="ru-RU" sz="3200" b="0" i="0" kern="1200" dirty="0" err="1" smtClean="0">
                          <a:solidFill>
                            <a:schemeClr val="dk1"/>
                          </a:solidFill>
                          <a:latin typeface="+mn-lt"/>
                          <a:ea typeface="+mn-ea"/>
                          <a:cs typeface="+mn-cs"/>
                        </a:rPr>
                        <a:t>єжелі</a:t>
                      </a:r>
                      <a:r>
                        <a:rPr lang="ru-RU" sz="3200" b="0" i="0" kern="1200" dirty="0" smtClean="0">
                          <a:solidFill>
                            <a:schemeClr val="dk1"/>
                          </a:solidFill>
                          <a:latin typeface="+mn-lt"/>
                          <a:ea typeface="+mn-ea"/>
                          <a:cs typeface="+mn-cs"/>
                        </a:rPr>
                        <a:t> удастся».</a:t>
                      </a:r>
                      <a:endParaRPr lang="uk-UA" sz="3200" dirty="0"/>
                    </a:p>
                  </a:txBody>
                  <a:tcPr/>
                </a:tc>
              </a:tr>
            </a:tbl>
          </a:graphicData>
        </a:graphic>
      </p:graphicFrame>
    </p:spTree>
  </p:cSld>
  <p:clrMapOvr>
    <a:masterClrMapping/>
  </p:clrMapOvr>
  <p:transition>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Содержимое 3" descr="обрамлення.jpg"/>
          <p:cNvPicPr>
            <a:picLocks noGrp="1" noChangeAspect="1"/>
          </p:cNvPicPr>
          <p:nvPr>
            <p:ph idx="1"/>
          </p:nvPr>
        </p:nvPicPr>
        <p:blipFill>
          <a:blip r:embed="rId2"/>
          <a:stretch>
            <a:fillRect/>
          </a:stretch>
        </p:blipFill>
        <p:spPr>
          <a:xfrm>
            <a:off x="304800" y="228600"/>
            <a:ext cx="8458200" cy="6324600"/>
          </a:xfrm>
          <a:ln w="76200">
            <a:solidFill>
              <a:srgbClr val="00B050"/>
            </a:solidFill>
          </a:ln>
        </p:spPr>
      </p:pic>
      <p:sp>
        <p:nvSpPr>
          <p:cNvPr id="7" name="Прямоугольник 6"/>
          <p:cNvSpPr/>
          <p:nvPr/>
        </p:nvSpPr>
        <p:spPr>
          <a:xfrm>
            <a:off x="2286000" y="304800"/>
            <a:ext cx="6096000" cy="523220"/>
          </a:xfrm>
          <a:prstGeom prst="rect">
            <a:avLst/>
          </a:prstGeom>
        </p:spPr>
        <p:txBody>
          <a:bodyPr wrap="square">
            <a:spAutoFit/>
          </a:bodyPr>
          <a:lstStyle/>
          <a:p>
            <a:pPr algn="ctr"/>
            <a:r>
              <a:rPr lang="ru-RU" sz="2800" b="1" dirty="0" smtClean="0">
                <a:solidFill>
                  <a:srgbClr val="C00000"/>
                </a:solidFill>
              </a:rPr>
              <a:t>Характеристика Герасима Калитки </a:t>
            </a:r>
            <a:endParaRPr lang="uk-UA" sz="2800" b="1" dirty="0">
              <a:solidFill>
                <a:srgbClr val="C00000"/>
              </a:solidFill>
            </a:endParaRPr>
          </a:p>
        </p:txBody>
      </p:sp>
      <p:sp>
        <p:nvSpPr>
          <p:cNvPr id="8" name="Прямоугольник 7"/>
          <p:cNvSpPr/>
          <p:nvPr/>
        </p:nvSpPr>
        <p:spPr>
          <a:xfrm>
            <a:off x="2514600" y="838200"/>
            <a:ext cx="6096000" cy="1015663"/>
          </a:xfrm>
          <a:prstGeom prst="rect">
            <a:avLst/>
          </a:prstGeom>
        </p:spPr>
        <p:txBody>
          <a:bodyPr wrap="square">
            <a:spAutoFit/>
          </a:bodyPr>
          <a:lstStyle/>
          <a:p>
            <a:r>
              <a:rPr lang="ru-RU" sz="2000" dirty="0" smtClean="0"/>
              <a:t>Герасим </a:t>
            </a:r>
            <a:r>
              <a:rPr lang="ru-RU" sz="2000" dirty="0" err="1" smtClean="0"/>
              <a:t>Никодимович</a:t>
            </a:r>
            <a:r>
              <a:rPr lang="ru-RU" sz="2000" dirty="0" smtClean="0"/>
              <a:t> Калитка — </a:t>
            </a:r>
            <a:r>
              <a:rPr lang="ru-RU" sz="2000" dirty="0" err="1" smtClean="0"/>
              <a:t>реалістичний</a:t>
            </a:r>
            <a:r>
              <a:rPr lang="ru-RU" sz="2000" dirty="0" smtClean="0"/>
              <a:t> тип куркуля — </a:t>
            </a:r>
            <a:r>
              <a:rPr lang="ru-RU" sz="2000" dirty="0" err="1" smtClean="0"/>
              <a:t>нагромаджувача</a:t>
            </a:r>
            <a:r>
              <a:rPr lang="ru-RU" sz="2000" dirty="0" smtClean="0"/>
              <a:t> грошей </a:t>
            </a:r>
            <a:r>
              <a:rPr lang="ru-RU" sz="2000" dirty="0" err="1" smtClean="0"/>
              <a:t>і</a:t>
            </a:r>
            <a:r>
              <a:rPr lang="ru-RU" sz="2000" dirty="0" smtClean="0"/>
              <a:t> «</a:t>
            </a:r>
            <a:r>
              <a:rPr lang="ru-RU" sz="2000" dirty="0" err="1" smtClean="0"/>
              <a:t>преоберетателя</a:t>
            </a:r>
            <a:r>
              <a:rPr lang="ru-RU" sz="2000" dirty="0" smtClean="0"/>
              <a:t> земельки».</a:t>
            </a:r>
            <a:endParaRPr lang="uk-UA" sz="2000" dirty="0"/>
          </a:p>
        </p:txBody>
      </p:sp>
      <p:sp>
        <p:nvSpPr>
          <p:cNvPr id="9" name="Прямоугольник 8"/>
          <p:cNvSpPr/>
          <p:nvPr/>
        </p:nvSpPr>
        <p:spPr>
          <a:xfrm>
            <a:off x="2590800" y="1752600"/>
            <a:ext cx="6096000" cy="1631216"/>
          </a:xfrm>
          <a:prstGeom prst="rect">
            <a:avLst/>
          </a:prstGeom>
        </p:spPr>
        <p:txBody>
          <a:bodyPr wrap="square">
            <a:spAutoFit/>
          </a:bodyPr>
          <a:lstStyle/>
          <a:p>
            <a:r>
              <a:rPr lang="ru-RU" sz="2000" dirty="0" err="1" smtClean="0"/>
              <a:t>Зовсім</a:t>
            </a:r>
            <a:r>
              <a:rPr lang="ru-RU" sz="2000" dirty="0" smtClean="0"/>
              <a:t> </a:t>
            </a:r>
            <a:r>
              <a:rPr lang="ru-RU" sz="2000" dirty="0" err="1" smtClean="0"/>
              <a:t>засліплений</a:t>
            </a:r>
            <a:r>
              <a:rPr lang="ru-RU" sz="2000" dirty="0" smtClean="0"/>
              <a:t> жадобою до грошей, тому легко </a:t>
            </a:r>
            <a:r>
              <a:rPr lang="ru-RU" sz="2000" dirty="0" err="1" smtClean="0"/>
              <a:t>стає</a:t>
            </a:r>
            <a:r>
              <a:rPr lang="ru-RU" sz="2000" dirty="0" smtClean="0"/>
              <a:t> жертвою </a:t>
            </a:r>
            <a:r>
              <a:rPr lang="ru-RU" sz="2000" dirty="0" err="1" smtClean="0"/>
              <a:t>досвідчених</a:t>
            </a:r>
            <a:r>
              <a:rPr lang="ru-RU" sz="2000" dirty="0" smtClean="0"/>
              <a:t> </a:t>
            </a:r>
            <a:r>
              <a:rPr lang="ru-RU" sz="2000" dirty="0" err="1" smtClean="0"/>
              <a:t>шахраїв-фальшивомонетників</a:t>
            </a:r>
            <a:r>
              <a:rPr lang="ru-RU" sz="2000" dirty="0" smtClean="0"/>
              <a:t>. </a:t>
            </a:r>
            <a:r>
              <a:rPr lang="ru-RU" sz="2000" dirty="0" err="1" smtClean="0"/>
              <a:t>Зажерливість</a:t>
            </a:r>
            <a:r>
              <a:rPr lang="ru-RU" sz="2000" dirty="0" smtClean="0"/>
              <a:t> до </a:t>
            </a:r>
            <a:r>
              <a:rPr lang="ru-RU" sz="2000" dirty="0" err="1" smtClean="0"/>
              <a:t>накопичення</a:t>
            </a:r>
            <a:r>
              <a:rPr lang="ru-RU" sz="2000" dirty="0" smtClean="0"/>
              <a:t> грошей </a:t>
            </a:r>
            <a:r>
              <a:rPr lang="ru-RU" sz="2000" dirty="0" err="1" smtClean="0"/>
              <a:t>і</a:t>
            </a:r>
            <a:r>
              <a:rPr lang="ru-RU" sz="2000" dirty="0" smtClean="0"/>
              <a:t> </a:t>
            </a:r>
            <a:r>
              <a:rPr lang="ru-RU" sz="2000" dirty="0" err="1" smtClean="0"/>
              <a:t>землі</a:t>
            </a:r>
            <a:r>
              <a:rPr lang="ru-RU" sz="2000" dirty="0" smtClean="0"/>
              <a:t> становить </a:t>
            </a:r>
            <a:r>
              <a:rPr lang="ru-RU" sz="2000" dirty="0" err="1" smtClean="0"/>
              <a:t>основний</a:t>
            </a:r>
            <a:r>
              <a:rPr lang="ru-RU" sz="2000" dirty="0" smtClean="0"/>
              <a:t> </a:t>
            </a:r>
            <a:r>
              <a:rPr lang="ru-RU" sz="2000" dirty="0" err="1" smtClean="0"/>
              <a:t>зміст</a:t>
            </a:r>
            <a:r>
              <a:rPr lang="ru-RU" sz="2000" dirty="0" smtClean="0"/>
              <a:t> образу  Калитки.</a:t>
            </a:r>
            <a:endParaRPr lang="uk-UA" sz="2000" dirty="0"/>
          </a:p>
        </p:txBody>
      </p:sp>
      <p:sp>
        <p:nvSpPr>
          <p:cNvPr id="10" name="Прямоугольник 9"/>
          <p:cNvSpPr/>
          <p:nvPr/>
        </p:nvSpPr>
        <p:spPr>
          <a:xfrm>
            <a:off x="2667000" y="3352800"/>
            <a:ext cx="6019800" cy="1323439"/>
          </a:xfrm>
          <a:prstGeom prst="rect">
            <a:avLst/>
          </a:prstGeom>
        </p:spPr>
        <p:txBody>
          <a:bodyPr wrap="square">
            <a:spAutoFit/>
          </a:bodyPr>
          <a:lstStyle/>
          <a:p>
            <a:r>
              <a:rPr lang="ru-RU" sz="2000" dirty="0" smtClean="0"/>
              <a:t>Герой не </a:t>
            </a:r>
            <a:r>
              <a:rPr lang="ru-RU" sz="2000" dirty="0" err="1" smtClean="0"/>
              <a:t>гребує</a:t>
            </a:r>
            <a:r>
              <a:rPr lang="ru-RU" sz="2000" dirty="0" smtClean="0"/>
              <a:t> </a:t>
            </a:r>
            <a:r>
              <a:rPr lang="ru-RU" sz="2000" dirty="0" err="1" smtClean="0"/>
              <a:t>ніякими</a:t>
            </a:r>
            <a:r>
              <a:rPr lang="ru-RU" sz="2000" dirty="0" smtClean="0"/>
              <a:t> способами </a:t>
            </a:r>
            <a:r>
              <a:rPr lang="ru-RU" sz="2000" dirty="0" err="1" smtClean="0"/>
              <a:t>нажитися</a:t>
            </a:r>
            <a:r>
              <a:rPr lang="ru-RU" sz="2000" dirty="0" smtClean="0"/>
              <a:t>, </a:t>
            </a:r>
            <a:r>
              <a:rPr lang="ru-RU" sz="2000" dirty="0" err="1" smtClean="0"/>
              <a:t>нерідко</a:t>
            </a:r>
            <a:r>
              <a:rPr lang="ru-RU" sz="2000" dirty="0" smtClean="0"/>
              <a:t> за </a:t>
            </a:r>
            <a:r>
              <a:rPr lang="ru-RU" sz="2000" dirty="0" err="1" smtClean="0"/>
              <a:t>рахунок</a:t>
            </a:r>
            <a:r>
              <a:rPr lang="ru-RU" sz="2000" dirty="0" smtClean="0"/>
              <a:t> </a:t>
            </a:r>
            <a:r>
              <a:rPr lang="ru-RU" sz="2000" dirty="0" err="1" smtClean="0"/>
              <a:t>руйнування</a:t>
            </a:r>
            <a:r>
              <a:rPr lang="ru-RU" sz="2000" dirty="0" smtClean="0"/>
              <a:t> </a:t>
            </a:r>
            <a:r>
              <a:rPr lang="ru-RU" sz="2000" dirty="0" err="1" smtClean="0"/>
              <a:t>господарства</a:t>
            </a:r>
            <a:r>
              <a:rPr lang="ru-RU" sz="2000" dirty="0" smtClean="0"/>
              <a:t> </a:t>
            </a:r>
            <a:r>
              <a:rPr lang="ru-RU" sz="2000" dirty="0" err="1" smtClean="0"/>
              <a:t>бідних</a:t>
            </a:r>
            <a:r>
              <a:rPr lang="ru-RU" sz="2000" dirty="0" smtClean="0"/>
              <a:t> селян, </a:t>
            </a:r>
            <a:r>
              <a:rPr lang="ru-RU" sz="2000" dirty="0" err="1" smtClean="0"/>
              <a:t>що</a:t>
            </a:r>
            <a:r>
              <a:rPr lang="ru-RU" sz="2000" dirty="0" smtClean="0"/>
              <a:t> через </a:t>
            </a:r>
            <a:r>
              <a:rPr lang="ru-RU" sz="2000" dirty="0" err="1" smtClean="0"/>
              <a:t>злидні</a:t>
            </a:r>
            <a:r>
              <a:rPr lang="ru-RU" sz="2000" dirty="0" smtClean="0"/>
              <a:t> </a:t>
            </a:r>
            <a:r>
              <a:rPr lang="ru-RU" sz="2000" dirty="0" err="1" smtClean="0"/>
              <a:t>тікають</a:t>
            </a:r>
            <a:r>
              <a:rPr lang="ru-RU" sz="2000" dirty="0" smtClean="0"/>
              <a:t> </a:t>
            </a:r>
            <a:r>
              <a:rPr lang="ru-RU" sz="2000" dirty="0" err="1" smtClean="0"/>
              <a:t>із</a:t>
            </a:r>
            <a:r>
              <a:rPr lang="ru-RU" sz="2000" dirty="0" smtClean="0"/>
              <a:t> села, </a:t>
            </a:r>
            <a:r>
              <a:rPr lang="ru-RU" sz="2000" dirty="0" err="1" smtClean="0"/>
              <a:t>і</a:t>
            </a:r>
            <a:r>
              <a:rPr lang="ru-RU" sz="2000" dirty="0" smtClean="0"/>
              <a:t> </a:t>
            </a:r>
            <a:r>
              <a:rPr lang="ru-RU" sz="2000" dirty="0" err="1" smtClean="0"/>
              <a:t>дрібних</a:t>
            </a:r>
            <a:r>
              <a:rPr lang="ru-RU" sz="2000" dirty="0" smtClean="0"/>
              <a:t> </a:t>
            </a:r>
            <a:r>
              <a:rPr lang="ru-RU" sz="2000" dirty="0" err="1" smtClean="0"/>
              <a:t>поміщиків</a:t>
            </a:r>
            <a:r>
              <a:rPr lang="ru-RU" sz="2000" dirty="0" smtClean="0"/>
              <a:t>.</a:t>
            </a:r>
            <a:endParaRPr lang="uk-UA" sz="2000" dirty="0"/>
          </a:p>
        </p:txBody>
      </p:sp>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Содержимое 3" descr="обрамлення.jpg"/>
          <p:cNvPicPr>
            <a:picLocks noGrp="1" noChangeAspect="1"/>
          </p:cNvPicPr>
          <p:nvPr>
            <p:ph idx="1"/>
          </p:nvPr>
        </p:nvPicPr>
        <p:blipFill>
          <a:blip r:embed="rId2"/>
          <a:stretch>
            <a:fillRect/>
          </a:stretch>
        </p:blipFill>
        <p:spPr>
          <a:xfrm>
            <a:off x="304800" y="228600"/>
            <a:ext cx="8458200" cy="6324600"/>
          </a:xfrm>
          <a:ln w="76200">
            <a:solidFill>
              <a:srgbClr val="00B050"/>
            </a:solidFill>
          </a:ln>
        </p:spPr>
      </p:pic>
      <p:sp>
        <p:nvSpPr>
          <p:cNvPr id="5" name="Прямоугольник 4"/>
          <p:cNvSpPr/>
          <p:nvPr/>
        </p:nvSpPr>
        <p:spPr>
          <a:xfrm>
            <a:off x="2514600" y="381000"/>
            <a:ext cx="6172200" cy="1323439"/>
          </a:xfrm>
          <a:prstGeom prst="rect">
            <a:avLst/>
          </a:prstGeom>
        </p:spPr>
        <p:txBody>
          <a:bodyPr wrap="square">
            <a:spAutoFit/>
          </a:bodyPr>
          <a:lstStyle/>
          <a:p>
            <a:r>
              <a:rPr lang="uk-UA" sz="2000" dirty="0" smtClean="0"/>
              <a:t>Земля — його мета, гроші — його засіб. Із цих двох речей складається його уявлення про життя. Від однієї тільки уяви про докуплений </a:t>
            </a:r>
            <a:r>
              <a:rPr lang="uk-UA" sz="2000" dirty="0" err="1" smtClean="0"/>
              <a:t>шмат</a:t>
            </a:r>
            <a:r>
              <a:rPr lang="uk-UA" sz="2000" dirty="0" smtClean="0"/>
              <a:t> землі в Калитки «</a:t>
            </a:r>
            <a:r>
              <a:rPr lang="uk-UA" sz="2000" dirty="0" err="1" smtClean="0"/>
              <a:t>диханіє</a:t>
            </a:r>
            <a:r>
              <a:rPr lang="uk-UA" sz="2000" dirty="0" smtClean="0"/>
              <a:t> спирає».</a:t>
            </a:r>
            <a:endParaRPr lang="uk-UA" sz="2000" dirty="0"/>
          </a:p>
        </p:txBody>
      </p:sp>
      <p:sp>
        <p:nvSpPr>
          <p:cNvPr id="7" name="Прямоугольник 6"/>
          <p:cNvSpPr/>
          <p:nvPr/>
        </p:nvSpPr>
        <p:spPr>
          <a:xfrm>
            <a:off x="2590800" y="1676400"/>
            <a:ext cx="6096000" cy="1323439"/>
          </a:xfrm>
          <a:prstGeom prst="rect">
            <a:avLst/>
          </a:prstGeom>
        </p:spPr>
        <p:txBody>
          <a:bodyPr wrap="square">
            <a:spAutoFit/>
          </a:bodyPr>
          <a:lstStyle/>
          <a:p>
            <a:r>
              <a:rPr lang="ru-RU" sz="2000" dirty="0" smtClean="0"/>
              <a:t>Скупиться </a:t>
            </a:r>
            <a:r>
              <a:rPr lang="ru-RU" sz="2000" dirty="0" err="1" smtClean="0"/>
              <a:t>по-людськи</a:t>
            </a:r>
            <a:r>
              <a:rPr lang="ru-RU" sz="2000" dirty="0" smtClean="0"/>
              <a:t> </a:t>
            </a:r>
            <a:r>
              <a:rPr lang="ru-RU" sz="2000" dirty="0" err="1" smtClean="0"/>
              <a:t>поїсти</a:t>
            </a:r>
            <a:r>
              <a:rPr lang="ru-RU" sz="2000" dirty="0" smtClean="0"/>
              <a:t>, сам </a:t>
            </a:r>
            <a:r>
              <a:rPr lang="ru-RU" sz="2000" dirty="0" err="1" smtClean="0"/>
              <a:t>працює</a:t>
            </a:r>
            <a:r>
              <a:rPr lang="ru-RU" sz="2000" dirty="0" smtClean="0"/>
              <a:t> </a:t>
            </a:r>
            <a:r>
              <a:rPr lang="ru-RU" sz="2000" dirty="0" err="1" smtClean="0"/>
              <a:t>і</a:t>
            </a:r>
            <a:r>
              <a:rPr lang="ru-RU" sz="2000" dirty="0" smtClean="0"/>
              <a:t> не </a:t>
            </a:r>
            <a:r>
              <a:rPr lang="ru-RU" sz="2000" dirty="0" err="1" smtClean="0"/>
              <a:t>дасть</a:t>
            </a:r>
            <a:r>
              <a:rPr lang="ru-RU" sz="2000" dirty="0" smtClean="0"/>
              <a:t> </a:t>
            </a:r>
            <a:r>
              <a:rPr lang="ru-RU" sz="2000" dirty="0" err="1" smtClean="0"/>
              <a:t>відпочити</a:t>
            </a:r>
            <a:r>
              <a:rPr lang="ru-RU" sz="2000" dirty="0" smtClean="0"/>
              <a:t> </a:t>
            </a:r>
            <a:r>
              <a:rPr lang="ru-RU" sz="2000" dirty="0" err="1" smtClean="0"/>
              <a:t>й</a:t>
            </a:r>
            <a:r>
              <a:rPr lang="ru-RU" sz="2000" dirty="0" smtClean="0"/>
              <a:t> </a:t>
            </a:r>
            <a:r>
              <a:rPr lang="ru-RU" sz="2000" dirty="0" err="1" smtClean="0"/>
              <a:t>навіть</a:t>
            </a:r>
            <a:r>
              <a:rPr lang="ru-RU" sz="2000" dirty="0" smtClean="0"/>
              <a:t> </a:t>
            </a:r>
            <a:r>
              <a:rPr lang="ru-RU" sz="2000" dirty="0" err="1" smtClean="0"/>
              <a:t>помолитись</a:t>
            </a:r>
            <a:r>
              <a:rPr lang="ru-RU" sz="2000" dirty="0" smtClean="0"/>
              <a:t> наймитам. </a:t>
            </a:r>
            <a:r>
              <a:rPr lang="ru-RU" sz="2000" dirty="0" err="1" smtClean="0"/>
              <a:t>Вівтар</a:t>
            </a:r>
            <a:r>
              <a:rPr lang="ru-RU" sz="2000" dirty="0" smtClean="0"/>
              <a:t> </a:t>
            </a:r>
            <a:r>
              <a:rPr lang="ru-RU" sz="2000" dirty="0" err="1" smtClean="0"/>
              <a:t>своєї</a:t>
            </a:r>
            <a:r>
              <a:rPr lang="ru-RU" sz="2000" dirty="0" smtClean="0"/>
              <a:t> </a:t>
            </a:r>
            <a:r>
              <a:rPr lang="ru-RU" sz="2000" dirty="0" err="1" smtClean="0"/>
              <a:t>жадоби</a:t>
            </a:r>
            <a:r>
              <a:rPr lang="ru-RU" sz="2000" dirty="0" smtClean="0"/>
              <a:t> Калитка </a:t>
            </a:r>
            <a:r>
              <a:rPr lang="ru-RU" sz="2000" dirty="0" err="1" smtClean="0"/>
              <a:t>готовий</a:t>
            </a:r>
            <a:r>
              <a:rPr lang="ru-RU" sz="2000" dirty="0" smtClean="0"/>
              <a:t> </a:t>
            </a:r>
            <a:r>
              <a:rPr lang="ru-RU" sz="2000" dirty="0" err="1" smtClean="0"/>
              <a:t>покласти</a:t>
            </a:r>
            <a:r>
              <a:rPr lang="ru-RU" sz="2000" dirty="0" smtClean="0"/>
              <a:t> не </a:t>
            </a:r>
            <a:r>
              <a:rPr lang="ru-RU" sz="2000" dirty="0" err="1" smtClean="0"/>
              <a:t>лише</a:t>
            </a:r>
            <a:r>
              <a:rPr lang="ru-RU" sz="2000" dirty="0" smtClean="0"/>
              <a:t> </a:t>
            </a:r>
            <a:r>
              <a:rPr lang="ru-RU" sz="2000" dirty="0" err="1" smtClean="0"/>
              <a:t>свої</a:t>
            </a:r>
            <a:r>
              <a:rPr lang="ru-RU" sz="2000" dirty="0" smtClean="0"/>
              <a:t> </a:t>
            </a:r>
            <a:r>
              <a:rPr lang="ru-RU" sz="2000" dirty="0" err="1" smtClean="0"/>
              <a:t>сили</a:t>
            </a:r>
            <a:r>
              <a:rPr lang="ru-RU" sz="2000" dirty="0" smtClean="0"/>
              <a:t> </a:t>
            </a:r>
            <a:r>
              <a:rPr lang="ru-RU" sz="2000" dirty="0" err="1" smtClean="0"/>
              <a:t>й</a:t>
            </a:r>
            <a:r>
              <a:rPr lang="ru-RU" sz="2000" dirty="0" smtClean="0"/>
              <a:t> </a:t>
            </a:r>
            <a:r>
              <a:rPr lang="ru-RU" sz="2000" dirty="0" err="1" smtClean="0"/>
              <a:t>життя</a:t>
            </a:r>
            <a:r>
              <a:rPr lang="ru-RU" sz="2000" dirty="0" smtClean="0"/>
              <a:t>, </a:t>
            </a:r>
            <a:r>
              <a:rPr lang="ru-RU" sz="2000" dirty="0" err="1" smtClean="0"/>
              <a:t>але</a:t>
            </a:r>
            <a:r>
              <a:rPr lang="ru-RU" sz="2000" dirty="0" smtClean="0"/>
              <a:t> </a:t>
            </a:r>
            <a:r>
              <a:rPr lang="ru-RU" sz="2000" dirty="0" err="1" smtClean="0"/>
              <a:t>й</a:t>
            </a:r>
            <a:r>
              <a:rPr lang="ru-RU" sz="2000" dirty="0" smtClean="0"/>
              <a:t> </a:t>
            </a:r>
            <a:r>
              <a:rPr lang="ru-RU" sz="2000" dirty="0" err="1" smtClean="0"/>
              <a:t>майбутнє</a:t>
            </a:r>
            <a:r>
              <a:rPr lang="ru-RU" sz="2000" dirty="0" smtClean="0"/>
              <a:t> </a:t>
            </a:r>
            <a:r>
              <a:rPr lang="ru-RU" sz="2000" dirty="0" err="1" smtClean="0"/>
              <a:t>власного</a:t>
            </a:r>
            <a:endParaRPr lang="uk-UA" sz="2000" dirty="0"/>
          </a:p>
        </p:txBody>
      </p:sp>
      <p:sp>
        <p:nvSpPr>
          <p:cNvPr id="8" name="Прямоугольник 7"/>
          <p:cNvSpPr/>
          <p:nvPr/>
        </p:nvSpPr>
        <p:spPr>
          <a:xfrm>
            <a:off x="2590800" y="2895600"/>
            <a:ext cx="6019800" cy="2554545"/>
          </a:xfrm>
          <a:prstGeom prst="rect">
            <a:avLst/>
          </a:prstGeom>
        </p:spPr>
        <p:txBody>
          <a:bodyPr wrap="square">
            <a:spAutoFit/>
          </a:bodyPr>
          <a:lstStyle/>
          <a:p>
            <a:r>
              <a:rPr lang="uk-UA" sz="2000" dirty="0" smtClean="0"/>
              <a:t>Його скнарість переходить усі межі. Він спекулює навіть релігійними поняттями і принципами. У робітника він забирає половину хлібини, мовляв, </a:t>
            </a:r>
            <a:r>
              <a:rPr lang="uk-UA" sz="2000" dirty="0" err="1" smtClean="0"/>
              <a:t>“гріх</a:t>
            </a:r>
            <a:r>
              <a:rPr lang="uk-UA" sz="2000" dirty="0" smtClean="0"/>
              <a:t> у неділю </a:t>
            </a:r>
            <a:r>
              <a:rPr lang="uk-UA" sz="2000" dirty="0" err="1" smtClean="0"/>
              <a:t>снідать”</a:t>
            </a:r>
            <a:r>
              <a:rPr lang="uk-UA" sz="2000" dirty="0" smtClean="0"/>
              <a:t>. Коли жінка збирається їхати до церкви, не дає їй коней, каже, що </a:t>
            </a:r>
            <a:r>
              <a:rPr lang="uk-UA" sz="2000" dirty="0" err="1" smtClean="0"/>
              <a:t>“худобу</a:t>
            </a:r>
            <a:r>
              <a:rPr lang="uk-UA" sz="2000" dirty="0" smtClean="0"/>
              <a:t> ганять в празник </a:t>
            </a:r>
            <a:r>
              <a:rPr lang="uk-UA" sz="2000" dirty="0" err="1" smtClean="0"/>
              <a:t>гріх”</a:t>
            </a:r>
            <a:r>
              <a:rPr lang="uk-UA" sz="2000" dirty="0" smtClean="0"/>
              <a:t>. І авторитетно додає: </a:t>
            </a:r>
            <a:r>
              <a:rPr lang="uk-UA" sz="2000" dirty="0" err="1" smtClean="0"/>
              <a:t>“Блажен</a:t>
            </a:r>
            <a:r>
              <a:rPr lang="uk-UA" sz="2000" dirty="0" smtClean="0"/>
              <a:t> чоловік, </a:t>
            </a:r>
            <a:r>
              <a:rPr lang="uk-UA" sz="2000" dirty="0" err="1" smtClean="0"/>
              <a:t>іже</a:t>
            </a:r>
            <a:r>
              <a:rPr lang="uk-UA" sz="2000" dirty="0" smtClean="0"/>
              <a:t> скоти </a:t>
            </a:r>
            <a:r>
              <a:rPr lang="uk-UA" sz="2000" dirty="0" err="1" smtClean="0"/>
              <a:t>милує”</a:t>
            </a:r>
            <a:r>
              <a:rPr lang="uk-UA" sz="2000" dirty="0" smtClean="0"/>
              <a:t>. Його справжня </a:t>
            </a:r>
            <a:r>
              <a:rPr lang="uk-UA" sz="2000" dirty="0" err="1" smtClean="0"/>
              <a:t>“філософія”</a:t>
            </a:r>
            <a:r>
              <a:rPr lang="uk-UA" sz="2000" dirty="0" smtClean="0"/>
              <a:t> шита білими нитками: </a:t>
            </a:r>
            <a:r>
              <a:rPr lang="uk-UA" sz="2000" dirty="0" err="1" smtClean="0"/>
              <a:t>“Скотина</a:t>
            </a:r>
            <a:r>
              <a:rPr lang="uk-UA" sz="2000" dirty="0" smtClean="0"/>
              <a:t> гроші </a:t>
            </a:r>
            <a:r>
              <a:rPr lang="uk-UA" sz="2000" dirty="0" err="1" smtClean="0"/>
              <a:t>коштує”</a:t>
            </a:r>
            <a:r>
              <a:rPr lang="uk-UA" sz="2000" dirty="0" smtClean="0"/>
              <a:t>.</a:t>
            </a:r>
            <a:endParaRPr lang="uk-UA" sz="2000" dirty="0"/>
          </a:p>
        </p:txBody>
      </p:sp>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Содержимое 3" descr="обрамлення.jpg"/>
          <p:cNvPicPr>
            <a:picLocks noGrp="1" noChangeAspect="1"/>
          </p:cNvPicPr>
          <p:nvPr>
            <p:ph idx="1"/>
          </p:nvPr>
        </p:nvPicPr>
        <p:blipFill>
          <a:blip r:embed="rId2"/>
          <a:stretch>
            <a:fillRect/>
          </a:stretch>
        </p:blipFill>
        <p:spPr>
          <a:xfrm>
            <a:off x="304800" y="228600"/>
            <a:ext cx="8458200" cy="6324600"/>
          </a:xfrm>
          <a:ln w="76200">
            <a:solidFill>
              <a:srgbClr val="00B050"/>
            </a:solidFill>
          </a:ln>
        </p:spPr>
      </p:pic>
      <p:sp>
        <p:nvSpPr>
          <p:cNvPr id="5" name="Прямоугольник 4"/>
          <p:cNvSpPr/>
          <p:nvPr/>
        </p:nvSpPr>
        <p:spPr>
          <a:xfrm>
            <a:off x="2286000" y="381000"/>
            <a:ext cx="6324600" cy="1015663"/>
          </a:xfrm>
          <a:prstGeom prst="rect">
            <a:avLst/>
          </a:prstGeom>
        </p:spPr>
        <p:txBody>
          <a:bodyPr wrap="square">
            <a:spAutoFit/>
          </a:bodyPr>
          <a:lstStyle/>
          <a:p>
            <a:r>
              <a:rPr lang="ru-RU" sz="2000" dirty="0" smtClean="0"/>
              <a:t>Калитка сердиться на копача за те, </a:t>
            </a:r>
            <a:r>
              <a:rPr lang="ru-RU" sz="2000" dirty="0" err="1" smtClean="0"/>
              <a:t>що</a:t>
            </a:r>
            <a:r>
              <a:rPr lang="ru-RU" sz="2000" dirty="0" smtClean="0"/>
              <a:t> той </a:t>
            </a:r>
            <a:r>
              <a:rPr lang="ru-RU" sz="2000" dirty="0" err="1" smtClean="0"/>
              <a:t>багато</a:t>
            </a:r>
            <a:r>
              <a:rPr lang="ru-RU" sz="2000" dirty="0" smtClean="0"/>
              <a:t> </a:t>
            </a:r>
            <a:r>
              <a:rPr lang="ru-RU" sz="2000" dirty="0" err="1" smtClean="0"/>
              <a:t>їв</a:t>
            </a:r>
            <a:r>
              <a:rPr lang="ru-RU" sz="2000" dirty="0" smtClean="0"/>
              <a:t> </a:t>
            </a:r>
            <a:r>
              <a:rPr lang="ru-RU" sz="2000" dirty="0" err="1" smtClean="0"/>
              <a:t>під</a:t>
            </a:r>
            <a:r>
              <a:rPr lang="ru-RU" sz="2000" dirty="0" smtClean="0"/>
              <a:t> час </a:t>
            </a:r>
            <a:r>
              <a:rPr lang="ru-RU" sz="2000" dirty="0" err="1" smtClean="0"/>
              <a:t>обіду</a:t>
            </a:r>
            <a:r>
              <a:rPr lang="ru-RU" sz="2000" dirty="0" smtClean="0"/>
              <a:t>. </a:t>
            </a:r>
            <a:r>
              <a:rPr lang="ru-RU" sz="2000" dirty="0" err="1" smtClean="0"/>
              <a:t>Він</a:t>
            </a:r>
            <a:r>
              <a:rPr lang="ru-RU" sz="2000" dirty="0" smtClean="0"/>
              <a:t> </a:t>
            </a:r>
            <a:r>
              <a:rPr lang="ru-RU" sz="2000" dirty="0" err="1" smtClean="0"/>
              <a:t>ніколи</a:t>
            </a:r>
            <a:r>
              <a:rPr lang="ru-RU" sz="2000" dirty="0" smtClean="0"/>
              <a:t> не </a:t>
            </a:r>
            <a:r>
              <a:rPr lang="ru-RU" sz="2000" dirty="0" err="1" smtClean="0"/>
              <a:t>п’є</a:t>
            </a:r>
            <a:r>
              <a:rPr lang="ru-RU" sz="2000" dirty="0" smtClean="0"/>
              <a:t> за </a:t>
            </a:r>
            <a:r>
              <a:rPr lang="ru-RU" sz="2000" dirty="0" err="1" smtClean="0"/>
              <a:t>власні</a:t>
            </a:r>
            <a:r>
              <a:rPr lang="ru-RU" sz="2000" dirty="0" smtClean="0"/>
              <a:t> </a:t>
            </a:r>
            <a:r>
              <a:rPr lang="ru-RU" sz="2000" dirty="0" err="1" smtClean="0"/>
              <a:t>гроші</a:t>
            </a:r>
            <a:r>
              <a:rPr lang="ru-RU" sz="2000" dirty="0" smtClean="0"/>
              <a:t>, </a:t>
            </a:r>
            <a:r>
              <a:rPr lang="ru-RU" sz="2000" dirty="0" err="1" smtClean="0"/>
              <a:t>бо</a:t>
            </a:r>
            <a:r>
              <a:rPr lang="ru-RU" sz="2000" dirty="0" smtClean="0"/>
              <a:t> “</a:t>
            </a:r>
            <a:r>
              <a:rPr lang="ru-RU" sz="2000" dirty="0" err="1" smtClean="0"/>
              <a:t>від</a:t>
            </a:r>
            <a:r>
              <a:rPr lang="ru-RU" sz="2000" dirty="0" smtClean="0"/>
              <a:t> </a:t>
            </a:r>
            <a:r>
              <a:rPr lang="ru-RU" sz="2000" dirty="0" err="1" smtClean="0"/>
              <a:t>своєї</a:t>
            </a:r>
            <a:r>
              <a:rPr lang="ru-RU" sz="2000" dirty="0" smtClean="0"/>
              <a:t> </a:t>
            </a:r>
            <a:r>
              <a:rPr lang="ru-RU" sz="2000" dirty="0" err="1" smtClean="0"/>
              <a:t>горілки</a:t>
            </a:r>
            <a:r>
              <a:rPr lang="ru-RU" sz="2000" dirty="0" smtClean="0"/>
              <a:t> у грудях </a:t>
            </a:r>
            <a:r>
              <a:rPr lang="ru-RU" sz="2000" dirty="0" err="1" smtClean="0"/>
              <a:t>пухне</a:t>
            </a:r>
            <a:r>
              <a:rPr lang="ru-RU" sz="2000" dirty="0" smtClean="0"/>
              <a:t>”.</a:t>
            </a:r>
            <a:endParaRPr lang="uk-UA" sz="2000" dirty="0"/>
          </a:p>
        </p:txBody>
      </p:sp>
      <p:sp>
        <p:nvSpPr>
          <p:cNvPr id="6" name="Прямоугольник 5"/>
          <p:cNvSpPr/>
          <p:nvPr/>
        </p:nvSpPr>
        <p:spPr>
          <a:xfrm>
            <a:off x="2286000" y="1295400"/>
            <a:ext cx="6324600" cy="707886"/>
          </a:xfrm>
          <a:prstGeom prst="rect">
            <a:avLst/>
          </a:prstGeom>
        </p:spPr>
        <p:txBody>
          <a:bodyPr wrap="square">
            <a:spAutoFit/>
          </a:bodyPr>
          <a:lstStyle/>
          <a:p>
            <a:r>
              <a:rPr lang="ru-RU" sz="2000" dirty="0" err="1" smtClean="0"/>
              <a:t>Прагнення</a:t>
            </a:r>
            <a:r>
              <a:rPr lang="ru-RU" sz="2000" dirty="0" smtClean="0"/>
              <a:t> </a:t>
            </a:r>
            <a:r>
              <a:rPr lang="ru-RU" sz="2000" dirty="0" err="1" smtClean="0"/>
              <a:t>збагачуватися</a:t>
            </a:r>
            <a:r>
              <a:rPr lang="ru-RU" sz="2000" dirty="0" smtClean="0"/>
              <a:t> </a:t>
            </a:r>
            <a:r>
              <a:rPr lang="ru-RU" sz="2000" dirty="0" err="1" smtClean="0"/>
              <a:t>заради</a:t>
            </a:r>
            <a:r>
              <a:rPr lang="ru-RU" sz="2000" dirty="0" smtClean="0"/>
              <a:t> самого </a:t>
            </a:r>
            <a:r>
              <a:rPr lang="ru-RU" sz="2000" dirty="0" err="1" smtClean="0"/>
              <a:t>збагачення</a:t>
            </a:r>
            <a:r>
              <a:rPr lang="ru-RU" sz="2000" dirty="0" smtClean="0"/>
              <a:t> без </a:t>
            </a:r>
            <a:r>
              <a:rPr lang="ru-RU" sz="2000" dirty="0" err="1" smtClean="0"/>
              <a:t>будь-якої</a:t>
            </a:r>
            <a:r>
              <a:rPr lang="ru-RU" sz="2000" dirty="0" smtClean="0"/>
              <a:t> </a:t>
            </a:r>
            <a:r>
              <a:rPr lang="ru-RU" sz="2000" dirty="0" err="1" smtClean="0"/>
              <a:t>іншої</a:t>
            </a:r>
            <a:endParaRPr lang="uk-UA" sz="2000" dirty="0"/>
          </a:p>
        </p:txBody>
      </p:sp>
      <p:sp>
        <p:nvSpPr>
          <p:cNvPr id="7" name="Прямоугольник 6"/>
          <p:cNvSpPr/>
          <p:nvPr/>
        </p:nvSpPr>
        <p:spPr>
          <a:xfrm>
            <a:off x="2286000" y="1981200"/>
            <a:ext cx="6324600" cy="1323439"/>
          </a:xfrm>
          <a:prstGeom prst="rect">
            <a:avLst/>
          </a:prstGeom>
        </p:spPr>
        <p:txBody>
          <a:bodyPr wrap="square">
            <a:spAutoFit/>
          </a:bodyPr>
          <a:lstStyle/>
          <a:p>
            <a:r>
              <a:rPr lang="uk-UA" sz="2000" dirty="0" smtClean="0"/>
              <a:t>Калитка безмежно радий, що і йому, нарешті пощастило відкрити секрет, як багатіють його конкуренти. Це й засліпило йому очі. Його душею повністю керують багатство і гроші. </a:t>
            </a:r>
            <a:endParaRPr lang="uk-UA" sz="2000" dirty="0"/>
          </a:p>
        </p:txBody>
      </p:sp>
      <p:sp>
        <p:nvSpPr>
          <p:cNvPr id="8" name="Прямоугольник 7"/>
          <p:cNvSpPr/>
          <p:nvPr/>
        </p:nvSpPr>
        <p:spPr>
          <a:xfrm>
            <a:off x="2286000" y="3200400"/>
            <a:ext cx="6324600" cy="1323439"/>
          </a:xfrm>
          <a:prstGeom prst="rect">
            <a:avLst/>
          </a:prstGeom>
        </p:spPr>
        <p:txBody>
          <a:bodyPr wrap="square">
            <a:spAutoFit/>
          </a:bodyPr>
          <a:lstStyle/>
          <a:p>
            <a:r>
              <a:rPr lang="uk-UA" sz="2000" dirty="0" smtClean="0"/>
              <a:t>Кожна думка, кожний вчинок сільського глитая підпорядкований здійсненню мети. Не зупиняється він у гонитві за збагаченням навіть перед шахрайськими махінаціями. </a:t>
            </a:r>
            <a:endParaRPr lang="uk-UA" sz="2000" dirty="0"/>
          </a:p>
        </p:txBody>
      </p:sp>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Содержимое 3" descr="обрамлення.jpg"/>
          <p:cNvPicPr>
            <a:picLocks noGrp="1" noChangeAspect="1"/>
          </p:cNvPicPr>
          <p:nvPr>
            <p:ph idx="1"/>
          </p:nvPr>
        </p:nvPicPr>
        <p:blipFill>
          <a:blip r:embed="rId2"/>
          <a:stretch>
            <a:fillRect/>
          </a:stretch>
        </p:blipFill>
        <p:spPr>
          <a:xfrm>
            <a:off x="304800" y="228600"/>
            <a:ext cx="8458200" cy="6324600"/>
          </a:xfrm>
          <a:ln w="76200">
            <a:solidFill>
              <a:srgbClr val="00B050"/>
            </a:solidFill>
          </a:ln>
        </p:spPr>
      </p:pic>
      <p:sp>
        <p:nvSpPr>
          <p:cNvPr id="5" name="Прямоугольник 4"/>
          <p:cNvSpPr/>
          <p:nvPr/>
        </p:nvSpPr>
        <p:spPr>
          <a:xfrm>
            <a:off x="2362200" y="381000"/>
            <a:ext cx="6324600" cy="1938992"/>
          </a:xfrm>
          <a:prstGeom prst="rect">
            <a:avLst/>
          </a:prstGeom>
        </p:spPr>
        <p:txBody>
          <a:bodyPr wrap="square">
            <a:spAutoFit/>
          </a:bodyPr>
          <a:lstStyle/>
          <a:p>
            <a:r>
              <a:rPr lang="uk-UA" sz="2000" dirty="0" smtClean="0"/>
              <a:t>Видаючи власну дочку заміж, Калитка замість обіцяних п’яти тисяч відбувся парами худоби та десятком овець, а на придачу — «гуртом побили зятя й вирядили». Півдня билися, «в хаті назмітали волосся на землі цілу куделю». (Хазяйновитий Роман аж два квача зробив вози підмазувати — не пропадати ж добру!)</a:t>
            </a:r>
            <a:endParaRPr lang="uk-UA" sz="2000" dirty="0"/>
          </a:p>
        </p:txBody>
      </p:sp>
      <p:sp>
        <p:nvSpPr>
          <p:cNvPr id="6" name="Прямоугольник 5"/>
          <p:cNvSpPr/>
          <p:nvPr/>
        </p:nvSpPr>
        <p:spPr>
          <a:xfrm>
            <a:off x="2286000" y="2286000"/>
            <a:ext cx="6324600" cy="707886"/>
          </a:xfrm>
          <a:prstGeom prst="rect">
            <a:avLst/>
          </a:prstGeom>
        </p:spPr>
        <p:txBody>
          <a:bodyPr wrap="square">
            <a:spAutoFit/>
          </a:bodyPr>
          <a:lstStyle/>
          <a:p>
            <a:r>
              <a:rPr lang="ru-RU" sz="2000" dirty="0" smtClean="0"/>
              <a:t>Калитка у </a:t>
            </a:r>
            <a:r>
              <a:rPr lang="ru-RU" sz="2000" dirty="0" err="1" smtClean="0"/>
              <a:t>весільній</a:t>
            </a:r>
            <a:r>
              <a:rPr lang="ru-RU" sz="2000" dirty="0" smtClean="0"/>
              <a:t> </a:t>
            </a:r>
            <a:r>
              <a:rPr lang="ru-RU" sz="2000" dirty="0" err="1" smtClean="0"/>
              <a:t>баталії</a:t>
            </a:r>
            <a:r>
              <a:rPr lang="ru-RU" sz="2000" dirty="0" smtClean="0"/>
              <a:t> два </a:t>
            </a:r>
            <a:r>
              <a:rPr lang="ru-RU" sz="2000" dirty="0" err="1" smtClean="0"/>
              <a:t>зуби</a:t>
            </a:r>
            <a:r>
              <a:rPr lang="ru-RU" sz="2000" dirty="0" smtClean="0"/>
              <a:t> </a:t>
            </a:r>
            <a:r>
              <a:rPr lang="ru-RU" sz="2000" dirty="0" err="1" smtClean="0"/>
              <a:t>втратив</a:t>
            </a:r>
            <a:r>
              <a:rPr lang="ru-RU" sz="2000" dirty="0" smtClean="0"/>
              <a:t>, </a:t>
            </a:r>
            <a:r>
              <a:rPr lang="ru-RU" sz="2000" dirty="0" err="1" smtClean="0"/>
              <a:t>зате</a:t>
            </a:r>
            <a:r>
              <a:rPr lang="ru-RU" sz="2000" dirty="0" smtClean="0"/>
              <a:t> грошики </a:t>
            </a:r>
            <a:r>
              <a:rPr lang="ru-RU" sz="2000" dirty="0" err="1" smtClean="0"/>
              <a:t>зберіг</a:t>
            </a:r>
            <a:r>
              <a:rPr lang="ru-RU" sz="2000" dirty="0" smtClean="0"/>
              <a:t>.  </a:t>
            </a:r>
            <a:endParaRPr lang="uk-UA" sz="2000" dirty="0"/>
          </a:p>
        </p:txBody>
      </p:sp>
      <p:sp>
        <p:nvSpPr>
          <p:cNvPr id="7" name="Прямоугольник 6"/>
          <p:cNvSpPr/>
          <p:nvPr/>
        </p:nvSpPr>
        <p:spPr>
          <a:xfrm>
            <a:off x="2286000" y="2971800"/>
            <a:ext cx="6324600" cy="707886"/>
          </a:xfrm>
          <a:prstGeom prst="rect">
            <a:avLst/>
          </a:prstGeom>
        </p:spPr>
        <p:txBody>
          <a:bodyPr wrap="square">
            <a:spAutoFit/>
          </a:bodyPr>
          <a:lstStyle/>
          <a:p>
            <a:r>
              <a:rPr lang="uk-UA" sz="2000" dirty="0" smtClean="0"/>
              <a:t>Нікому не довіряє, сам гасає, як несамовитий, підганяючи наймитів, рахує кожний окраєць хліба. </a:t>
            </a:r>
            <a:endParaRPr lang="uk-UA" sz="2000" dirty="0"/>
          </a:p>
        </p:txBody>
      </p:sp>
      <p:sp>
        <p:nvSpPr>
          <p:cNvPr id="8" name="Прямоугольник 7"/>
          <p:cNvSpPr/>
          <p:nvPr/>
        </p:nvSpPr>
        <p:spPr>
          <a:xfrm>
            <a:off x="2286000" y="3733801"/>
            <a:ext cx="6400800" cy="1015663"/>
          </a:xfrm>
          <a:prstGeom prst="rect">
            <a:avLst/>
          </a:prstGeom>
        </p:spPr>
        <p:txBody>
          <a:bodyPr wrap="square">
            <a:spAutoFit/>
          </a:bodyPr>
          <a:lstStyle/>
          <a:p>
            <a:r>
              <a:rPr lang="ru-RU" sz="2000" dirty="0" smtClean="0"/>
              <a:t>Свою </a:t>
            </a:r>
            <a:r>
              <a:rPr lang="ru-RU" sz="2000" dirty="0" err="1" smtClean="0"/>
              <a:t>жінку</a:t>
            </a:r>
            <a:r>
              <a:rPr lang="ru-RU" sz="2000" dirty="0" smtClean="0"/>
              <a:t> </a:t>
            </a:r>
            <a:r>
              <a:rPr lang="ru-RU" sz="2000" dirty="0" err="1" smtClean="0"/>
              <a:t>змушує</a:t>
            </a:r>
            <a:r>
              <a:rPr lang="ru-RU" sz="2000" dirty="0" smtClean="0"/>
              <a:t> </a:t>
            </a:r>
            <a:r>
              <a:rPr lang="ru-RU" sz="2000" dirty="0" err="1" smtClean="0"/>
              <a:t>іти</a:t>
            </a:r>
            <a:r>
              <a:rPr lang="ru-RU" sz="2000" dirty="0" smtClean="0"/>
              <a:t> до церкви </a:t>
            </a:r>
            <a:r>
              <a:rPr lang="ru-RU" sz="2000" dirty="0" err="1" smtClean="0"/>
              <a:t>пішки</a:t>
            </a:r>
            <a:r>
              <a:rPr lang="ru-RU" sz="2000" dirty="0" smtClean="0"/>
              <a:t>, та </a:t>
            </a:r>
            <a:r>
              <a:rPr lang="ru-RU" sz="2000" dirty="0" err="1" smtClean="0"/>
              <a:t>ще</a:t>
            </a:r>
            <a:r>
              <a:rPr lang="ru-RU" sz="2000" dirty="0" smtClean="0"/>
              <a:t> </a:t>
            </a:r>
            <a:r>
              <a:rPr lang="ru-RU" sz="2000" dirty="0" err="1" smtClean="0"/>
              <a:t>й</a:t>
            </a:r>
            <a:r>
              <a:rPr lang="ru-RU" sz="2000" dirty="0" smtClean="0"/>
              <a:t> </a:t>
            </a:r>
            <a:r>
              <a:rPr lang="ru-RU" sz="2000" dirty="0" err="1" smtClean="0"/>
              <a:t>прикривається</a:t>
            </a:r>
            <a:r>
              <a:rPr lang="ru-RU" sz="2000" dirty="0" smtClean="0"/>
              <a:t> </a:t>
            </a:r>
            <a:r>
              <a:rPr lang="ru-RU" sz="2000" dirty="0" err="1" smtClean="0"/>
              <a:t>сентенціями</a:t>
            </a:r>
            <a:r>
              <a:rPr lang="ru-RU" sz="2000" dirty="0" smtClean="0"/>
              <a:t>: «Худобу </a:t>
            </a:r>
            <a:r>
              <a:rPr lang="ru-RU" sz="2000" dirty="0" err="1" smtClean="0"/>
              <a:t>ганять</a:t>
            </a:r>
            <a:r>
              <a:rPr lang="ru-RU" sz="2000" dirty="0" smtClean="0"/>
              <a:t> у </a:t>
            </a:r>
            <a:r>
              <a:rPr lang="ru-RU" sz="2000" dirty="0" err="1" smtClean="0"/>
              <a:t>празник</a:t>
            </a:r>
            <a:r>
              <a:rPr lang="ru-RU" sz="2000" dirty="0" smtClean="0"/>
              <a:t> </a:t>
            </a:r>
            <a:r>
              <a:rPr lang="ru-RU" sz="2000" dirty="0" err="1" smtClean="0"/>
              <a:t>гріх</a:t>
            </a:r>
            <a:r>
              <a:rPr lang="ru-RU" sz="2000" dirty="0" smtClean="0"/>
              <a:t>. Блажен </a:t>
            </a:r>
            <a:r>
              <a:rPr lang="ru-RU" sz="2000" dirty="0" err="1" smtClean="0"/>
              <a:t>чоловік</a:t>
            </a:r>
            <a:r>
              <a:rPr lang="ru-RU" sz="2000" dirty="0" smtClean="0"/>
              <a:t>, </a:t>
            </a:r>
            <a:r>
              <a:rPr lang="ru-RU" sz="2000" dirty="0" err="1" smtClean="0"/>
              <a:t>іже</a:t>
            </a:r>
            <a:r>
              <a:rPr lang="ru-RU" sz="2000" dirty="0" smtClean="0"/>
              <a:t> скотину </a:t>
            </a:r>
            <a:r>
              <a:rPr lang="ru-RU" sz="2000" dirty="0" err="1" smtClean="0"/>
              <a:t>милує</a:t>
            </a:r>
            <a:r>
              <a:rPr lang="ru-RU" sz="2000" dirty="0" smtClean="0"/>
              <a:t>».</a:t>
            </a:r>
            <a:endParaRPr lang="uk-UA" sz="2000" dirty="0"/>
          </a:p>
        </p:txBody>
      </p:sp>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Содержимое 3" descr="обрамлення.jpg"/>
          <p:cNvPicPr>
            <a:picLocks noGrp="1" noChangeAspect="1"/>
          </p:cNvPicPr>
          <p:nvPr>
            <p:ph idx="1"/>
          </p:nvPr>
        </p:nvPicPr>
        <p:blipFill>
          <a:blip r:embed="rId2"/>
          <a:stretch>
            <a:fillRect/>
          </a:stretch>
        </p:blipFill>
        <p:spPr>
          <a:xfrm>
            <a:off x="228600" y="228600"/>
            <a:ext cx="8534400" cy="6248400"/>
          </a:xfrm>
          <a:prstGeom prst="rect">
            <a:avLst/>
          </a:prstGeom>
          <a:solidFill>
            <a:srgbClr val="FFFFFF">
              <a:shade val="85000"/>
            </a:srgbClr>
          </a:solidFill>
          <a:ln w="88900" cap="sq">
            <a:solidFill>
              <a:srgbClr val="00B050"/>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Прямоугольник 4"/>
          <p:cNvSpPr/>
          <p:nvPr/>
        </p:nvSpPr>
        <p:spPr>
          <a:xfrm>
            <a:off x="2590800" y="685800"/>
            <a:ext cx="5943600" cy="5324535"/>
          </a:xfrm>
          <a:prstGeom prst="rect">
            <a:avLst/>
          </a:prstGeom>
        </p:spPr>
        <p:txBody>
          <a:bodyPr wrap="square">
            <a:spAutoFit/>
          </a:bodyPr>
          <a:lstStyle/>
          <a:p>
            <a:pPr algn="ctr"/>
            <a:r>
              <a:rPr lang="uk-UA" sz="2800" b="1" dirty="0" smtClean="0">
                <a:solidFill>
                  <a:srgbClr val="FF0000"/>
                </a:solidFill>
              </a:rPr>
              <a:t>Мета уроку:</a:t>
            </a:r>
          </a:p>
          <a:p>
            <a:r>
              <a:rPr lang="uk-UA" sz="2400" dirty="0" smtClean="0"/>
              <a:t>- Учень / учениця коментує твір та вчинки дійових осіб;</a:t>
            </a:r>
          </a:p>
          <a:p>
            <a:r>
              <a:rPr lang="uk-UA" sz="2400" dirty="0" smtClean="0"/>
              <a:t> - характеризує образи у творі; </a:t>
            </a:r>
          </a:p>
          <a:p>
            <a:pPr>
              <a:buFontTx/>
              <a:buChar char="-"/>
            </a:pPr>
            <a:r>
              <a:rPr lang="uk-UA" sz="2400" dirty="0" smtClean="0"/>
              <a:t>визначає основні засоби змалювання образу Герасима Калитки;</a:t>
            </a:r>
          </a:p>
          <a:p>
            <a:pPr>
              <a:buFontTx/>
              <a:buChar char="-"/>
            </a:pPr>
            <a:r>
              <a:rPr lang="uk-UA" sz="2400" dirty="0" smtClean="0"/>
              <a:t> визначає проблеми, порушені у творі, розуміє їх актуальність для сучасного життя; </a:t>
            </a:r>
          </a:p>
          <a:p>
            <a:pPr>
              <a:buFontTx/>
              <a:buChar char="-"/>
            </a:pPr>
            <a:r>
              <a:rPr lang="uk-UA" sz="2400" dirty="0" smtClean="0"/>
              <a:t> висловлює судження про бездуховність людини, про сенс людського життя; </a:t>
            </a:r>
          </a:p>
          <a:p>
            <a:pPr>
              <a:buFontTx/>
              <a:buChar char="-"/>
            </a:pPr>
            <a:r>
              <a:rPr lang="uk-UA" sz="2400" dirty="0" smtClean="0"/>
              <a:t> прогнозує можливі наслідки нерозумної діяльності;</a:t>
            </a:r>
          </a:p>
          <a:p>
            <a:pPr>
              <a:buFontTx/>
              <a:buChar char="-"/>
            </a:pPr>
            <a:r>
              <a:rPr lang="uk-UA" sz="2400" dirty="0" smtClean="0"/>
              <a:t> </a:t>
            </a:r>
            <a:r>
              <a:rPr lang="ru-RU" sz="2400" dirty="0" err="1" smtClean="0"/>
              <a:t>усвідомлює</a:t>
            </a:r>
            <a:r>
              <a:rPr lang="ru-RU" sz="2400" dirty="0" smtClean="0"/>
              <a:t>, </a:t>
            </a:r>
            <a:r>
              <a:rPr lang="ru-RU" sz="2400" dirty="0" err="1" smtClean="0"/>
              <a:t>що</a:t>
            </a:r>
            <a:r>
              <a:rPr lang="ru-RU" sz="2400" dirty="0" smtClean="0"/>
              <a:t> </a:t>
            </a:r>
            <a:r>
              <a:rPr lang="ru-RU" sz="2400" dirty="0" err="1" smtClean="0"/>
              <a:t>бездуховність</a:t>
            </a:r>
            <a:r>
              <a:rPr lang="ru-RU" sz="2400" dirty="0" smtClean="0"/>
              <a:t> – </a:t>
            </a:r>
            <a:r>
              <a:rPr lang="ru-RU" sz="2400" dirty="0" err="1" smtClean="0"/>
              <a:t>прояв</a:t>
            </a:r>
            <a:r>
              <a:rPr lang="ru-RU" sz="2400" dirty="0" smtClean="0"/>
              <a:t> зла в </a:t>
            </a:r>
            <a:r>
              <a:rPr lang="ru-RU" sz="2400" dirty="0" err="1" smtClean="0"/>
              <a:t>житті</a:t>
            </a:r>
            <a:r>
              <a:rPr lang="ru-RU" sz="2400" dirty="0" smtClean="0"/>
              <a:t> </a:t>
            </a:r>
            <a:r>
              <a:rPr lang="ru-RU" sz="2400" dirty="0" err="1" smtClean="0"/>
              <a:t>людини</a:t>
            </a:r>
            <a:r>
              <a:rPr lang="ru-RU" sz="2400" dirty="0" smtClean="0"/>
              <a:t>.</a:t>
            </a:r>
            <a:endParaRPr lang="uk-UA" sz="2400" dirty="0"/>
          </a:p>
        </p:txBody>
      </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Содержимое 3" descr="обрамлення.jpg"/>
          <p:cNvPicPr>
            <a:picLocks noGrp="1" noChangeAspect="1"/>
          </p:cNvPicPr>
          <p:nvPr>
            <p:ph idx="1"/>
          </p:nvPr>
        </p:nvPicPr>
        <p:blipFill>
          <a:blip r:embed="rId2"/>
          <a:stretch>
            <a:fillRect/>
          </a:stretch>
        </p:blipFill>
        <p:spPr>
          <a:xfrm>
            <a:off x="304800" y="228600"/>
            <a:ext cx="8458200" cy="6324600"/>
          </a:xfrm>
          <a:ln w="76200">
            <a:solidFill>
              <a:srgbClr val="00B050"/>
            </a:solidFill>
          </a:ln>
        </p:spPr>
      </p:pic>
      <p:sp>
        <p:nvSpPr>
          <p:cNvPr id="5" name="Прямоугольник 4"/>
          <p:cNvSpPr/>
          <p:nvPr/>
        </p:nvSpPr>
        <p:spPr>
          <a:xfrm>
            <a:off x="2514600" y="457200"/>
            <a:ext cx="6172200" cy="1323439"/>
          </a:xfrm>
          <a:prstGeom prst="rect">
            <a:avLst/>
          </a:prstGeom>
        </p:spPr>
        <p:txBody>
          <a:bodyPr wrap="square">
            <a:spAutoFit/>
          </a:bodyPr>
          <a:lstStyle/>
          <a:p>
            <a:r>
              <a:rPr lang="uk-UA" sz="2000" dirty="0" smtClean="0"/>
              <a:t>Навіть уві сні ввижаються лини та карасі, за які «можна грошики лупить у городі», або що в нього кум віднімає гроші і уві сні, і наяву все для грошей, ради грошей, через гроші. </a:t>
            </a:r>
            <a:endParaRPr lang="uk-UA" sz="2000" dirty="0"/>
          </a:p>
        </p:txBody>
      </p:sp>
      <p:sp>
        <p:nvSpPr>
          <p:cNvPr id="6" name="Прямоугольник 5"/>
          <p:cNvSpPr/>
          <p:nvPr/>
        </p:nvSpPr>
        <p:spPr>
          <a:xfrm>
            <a:off x="2590800" y="1752600"/>
            <a:ext cx="6096000" cy="707886"/>
          </a:xfrm>
          <a:prstGeom prst="rect">
            <a:avLst/>
          </a:prstGeom>
        </p:spPr>
        <p:txBody>
          <a:bodyPr wrap="square">
            <a:spAutoFit/>
          </a:bodyPr>
          <a:lstStyle/>
          <a:p>
            <a:r>
              <a:rPr lang="ru-RU" sz="2000" dirty="0" err="1" smtClean="0"/>
              <a:t>Лізе</a:t>
            </a:r>
            <a:r>
              <a:rPr lang="ru-RU" sz="2000" dirty="0" smtClean="0"/>
              <a:t> в петлю, </a:t>
            </a:r>
            <a:r>
              <a:rPr lang="ru-RU" sz="2000" dirty="0" err="1" smtClean="0"/>
              <a:t>бо</a:t>
            </a:r>
            <a:r>
              <a:rPr lang="ru-RU" sz="2000" dirty="0" smtClean="0"/>
              <a:t> пропали </a:t>
            </a:r>
            <a:r>
              <a:rPr lang="ru-RU" sz="2000" dirty="0" err="1" smtClean="0"/>
              <a:t>гроші</a:t>
            </a:r>
            <a:r>
              <a:rPr lang="ru-RU" sz="2000" dirty="0" smtClean="0"/>
              <a:t>, </a:t>
            </a:r>
            <a:r>
              <a:rPr lang="ru-RU" sz="2000" dirty="0" err="1" smtClean="0"/>
              <a:t>вислизнула</a:t>
            </a:r>
            <a:r>
              <a:rPr lang="ru-RU" sz="2000" dirty="0" smtClean="0"/>
              <a:t> </a:t>
            </a:r>
            <a:r>
              <a:rPr lang="ru-RU" sz="2000" dirty="0" err="1" smtClean="0"/>
              <a:t>з</a:t>
            </a:r>
            <a:r>
              <a:rPr lang="ru-RU" sz="2000" dirty="0" smtClean="0"/>
              <a:t> рук земля </a:t>
            </a:r>
            <a:r>
              <a:rPr lang="ru-RU" sz="2000" dirty="0" err="1" smtClean="0"/>
              <a:t>Смоквинова</a:t>
            </a:r>
            <a:r>
              <a:rPr lang="ru-RU" sz="2000" dirty="0" smtClean="0"/>
              <a:t>, яку </a:t>
            </a:r>
            <a:r>
              <a:rPr lang="ru-RU" sz="2000" dirty="0" err="1" smtClean="0"/>
              <a:t>збирався</a:t>
            </a:r>
            <a:r>
              <a:rPr lang="ru-RU" sz="2000" dirty="0" smtClean="0"/>
              <a:t> </a:t>
            </a:r>
            <a:r>
              <a:rPr lang="ru-RU" sz="2000" dirty="0" err="1" smtClean="0"/>
              <a:t>придбати</a:t>
            </a:r>
            <a:r>
              <a:rPr lang="ru-RU" sz="2000" dirty="0" smtClean="0"/>
              <a:t>. </a:t>
            </a:r>
            <a:endParaRPr lang="uk-UA" sz="2000" dirty="0"/>
          </a:p>
        </p:txBody>
      </p:sp>
      <p:sp>
        <p:nvSpPr>
          <p:cNvPr id="7" name="Прямоугольник 6"/>
          <p:cNvSpPr/>
          <p:nvPr/>
        </p:nvSpPr>
        <p:spPr>
          <a:xfrm>
            <a:off x="2590800" y="2551837"/>
            <a:ext cx="6096000" cy="1015663"/>
          </a:xfrm>
          <a:prstGeom prst="rect">
            <a:avLst/>
          </a:prstGeom>
        </p:spPr>
        <p:txBody>
          <a:bodyPr wrap="square">
            <a:spAutoFit/>
          </a:bodyPr>
          <a:lstStyle/>
          <a:p>
            <a:r>
              <a:rPr lang="ru-RU" sz="2000" dirty="0" smtClean="0"/>
              <a:t>Образ Калитки </a:t>
            </a:r>
            <a:r>
              <a:rPr lang="ru-RU" sz="2000" dirty="0" err="1" smtClean="0"/>
              <a:t>наскрізь</a:t>
            </a:r>
            <a:r>
              <a:rPr lang="ru-RU" sz="2000" dirty="0" smtClean="0"/>
              <a:t> </a:t>
            </a:r>
            <a:r>
              <a:rPr lang="ru-RU" sz="2000" dirty="0" err="1" smtClean="0"/>
              <a:t>сатиричний</a:t>
            </a:r>
            <a:r>
              <a:rPr lang="ru-RU" sz="2000" dirty="0" smtClean="0"/>
              <a:t>. Уже </a:t>
            </a:r>
            <a:r>
              <a:rPr lang="ru-RU" sz="2000" dirty="0" err="1" smtClean="0"/>
              <a:t>саме</a:t>
            </a:r>
            <a:r>
              <a:rPr lang="ru-RU" sz="2000" dirty="0" smtClean="0"/>
              <a:t> </a:t>
            </a:r>
            <a:r>
              <a:rPr lang="ru-RU" sz="2000" dirty="0" err="1" smtClean="0"/>
              <a:t>прізвище</a:t>
            </a:r>
            <a:r>
              <a:rPr lang="ru-RU" sz="2000" dirty="0" smtClean="0"/>
              <a:t> «Калитка» (гамак, </a:t>
            </a:r>
            <a:r>
              <a:rPr lang="ru-RU" sz="2000" dirty="0" err="1" smtClean="0"/>
              <a:t>шкіряна</a:t>
            </a:r>
            <a:r>
              <a:rPr lang="ru-RU" sz="2000" dirty="0" smtClean="0"/>
              <a:t> сумка для грошей) </a:t>
            </a:r>
            <a:r>
              <a:rPr lang="ru-RU" sz="2000" dirty="0" err="1" smtClean="0"/>
              <a:t>відповідає</a:t>
            </a:r>
            <a:r>
              <a:rPr lang="ru-RU" sz="2000" dirty="0" smtClean="0"/>
              <a:t> </a:t>
            </a:r>
            <a:r>
              <a:rPr lang="ru-RU" sz="2000" dirty="0" err="1" smtClean="0"/>
              <a:t>його</a:t>
            </a:r>
            <a:r>
              <a:rPr lang="ru-RU" sz="2000" dirty="0" smtClean="0"/>
              <a:t> </a:t>
            </a:r>
            <a:r>
              <a:rPr lang="ru-RU" sz="2000" dirty="0" err="1" smtClean="0"/>
              <a:t>суті</a:t>
            </a:r>
            <a:r>
              <a:rPr lang="ru-RU" sz="2000" dirty="0" smtClean="0"/>
              <a:t> </a:t>
            </a:r>
            <a:r>
              <a:rPr lang="ru-RU" sz="2000" dirty="0" err="1" smtClean="0"/>
              <a:t>користолюбця</a:t>
            </a:r>
            <a:r>
              <a:rPr lang="ru-RU" sz="2000" dirty="0" smtClean="0"/>
              <a:t>, </a:t>
            </a:r>
            <a:r>
              <a:rPr lang="ru-RU" sz="2000" dirty="0" err="1" smtClean="0"/>
              <a:t>власника</a:t>
            </a:r>
            <a:r>
              <a:rPr lang="ru-RU" sz="2000" dirty="0" smtClean="0"/>
              <a:t>.  </a:t>
            </a:r>
            <a:endParaRPr lang="uk-UA" sz="2000" dirty="0"/>
          </a:p>
        </p:txBody>
      </p:sp>
      <p:pic>
        <p:nvPicPr>
          <p:cNvPr id="8" name="Рисунок 7" descr="калитка 2.jpg"/>
          <p:cNvPicPr>
            <a:picLocks noChangeAspect="1"/>
          </p:cNvPicPr>
          <p:nvPr/>
        </p:nvPicPr>
        <p:blipFill>
          <a:blip r:embed="rId3"/>
          <a:stretch>
            <a:fillRect/>
          </a:stretch>
        </p:blipFill>
        <p:spPr>
          <a:xfrm>
            <a:off x="2819400" y="4038600"/>
            <a:ext cx="2743200" cy="2209800"/>
          </a:xfrm>
          <a:prstGeom prst="rect">
            <a:avLst/>
          </a:prstGeom>
        </p:spPr>
      </p:pic>
      <p:pic>
        <p:nvPicPr>
          <p:cNvPr id="9" name="Рисунок 8" descr="калитка для грошей.jpg"/>
          <p:cNvPicPr>
            <a:picLocks noChangeAspect="1"/>
          </p:cNvPicPr>
          <p:nvPr/>
        </p:nvPicPr>
        <p:blipFill>
          <a:blip r:embed="rId4"/>
          <a:stretch>
            <a:fillRect/>
          </a:stretch>
        </p:blipFill>
        <p:spPr>
          <a:xfrm>
            <a:off x="6324600" y="4038600"/>
            <a:ext cx="2057400" cy="1905000"/>
          </a:xfrm>
          <a:prstGeom prst="rect">
            <a:avLst/>
          </a:prstGeom>
        </p:spPr>
      </p:pic>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Содержимое 3" descr="обрамлення.jpg"/>
          <p:cNvPicPr>
            <a:picLocks noGrp="1" noChangeAspect="1"/>
          </p:cNvPicPr>
          <p:nvPr>
            <p:ph idx="1"/>
          </p:nvPr>
        </p:nvPicPr>
        <p:blipFill>
          <a:blip r:embed="rId2"/>
          <a:stretch>
            <a:fillRect/>
          </a:stretch>
        </p:blipFill>
        <p:spPr>
          <a:xfrm>
            <a:off x="304800" y="228600"/>
            <a:ext cx="8458200" cy="6324600"/>
          </a:xfrm>
          <a:ln w="76200">
            <a:solidFill>
              <a:srgbClr val="00B050"/>
            </a:solidFill>
          </a:ln>
        </p:spPr>
      </p:pic>
      <p:sp>
        <p:nvSpPr>
          <p:cNvPr id="6" name="Прямоугольник 5"/>
          <p:cNvSpPr/>
          <p:nvPr/>
        </p:nvSpPr>
        <p:spPr>
          <a:xfrm>
            <a:off x="2667000" y="533401"/>
            <a:ext cx="5867400" cy="3785652"/>
          </a:xfrm>
          <a:prstGeom prst="rect">
            <a:avLst/>
          </a:prstGeom>
        </p:spPr>
        <p:txBody>
          <a:bodyPr wrap="square">
            <a:spAutoFit/>
          </a:bodyPr>
          <a:lstStyle/>
          <a:p>
            <a:pPr algn="ctr"/>
            <a:r>
              <a:rPr lang="ru-RU" sz="6000" b="1" dirty="0" err="1" smtClean="0">
                <a:solidFill>
                  <a:srgbClr val="C00000"/>
                </a:solidFill>
              </a:rPr>
              <a:t>Чи</a:t>
            </a:r>
            <a:r>
              <a:rPr lang="ru-RU" sz="6000" b="1" dirty="0" smtClean="0">
                <a:solidFill>
                  <a:srgbClr val="C00000"/>
                </a:solidFill>
              </a:rPr>
              <a:t> </a:t>
            </a:r>
            <a:r>
              <a:rPr lang="ru-RU" sz="6000" b="1" dirty="0" err="1" smtClean="0">
                <a:solidFill>
                  <a:srgbClr val="C00000"/>
                </a:solidFill>
              </a:rPr>
              <a:t>актуальний</a:t>
            </a:r>
            <a:r>
              <a:rPr lang="ru-RU" sz="6000" b="1" dirty="0" smtClean="0">
                <a:solidFill>
                  <a:srgbClr val="C00000"/>
                </a:solidFill>
              </a:rPr>
              <a:t>  образ Герасима Калитки в наш час?</a:t>
            </a:r>
            <a:endParaRPr lang="uk-UA" sz="6000" b="1" dirty="0">
              <a:solidFill>
                <a:srgbClr val="C00000"/>
              </a:solidFill>
            </a:endParaRPr>
          </a:p>
        </p:txBody>
      </p:sp>
    </p:spTree>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Содержимое 3" descr="обрамлення.jpg"/>
          <p:cNvPicPr>
            <a:picLocks noGrp="1" noChangeAspect="1"/>
          </p:cNvPicPr>
          <p:nvPr>
            <p:ph idx="1"/>
          </p:nvPr>
        </p:nvPicPr>
        <p:blipFill>
          <a:blip r:embed="rId2"/>
          <a:stretch>
            <a:fillRect/>
          </a:stretch>
        </p:blipFill>
        <p:spPr>
          <a:xfrm>
            <a:off x="304800" y="228600"/>
            <a:ext cx="8458200" cy="6324600"/>
          </a:xfrm>
          <a:ln w="76200">
            <a:solidFill>
              <a:srgbClr val="00B050"/>
            </a:solidFill>
          </a:ln>
        </p:spPr>
      </p:pic>
      <p:sp>
        <p:nvSpPr>
          <p:cNvPr id="6" name="Прямоугольник 5"/>
          <p:cNvSpPr/>
          <p:nvPr/>
        </p:nvSpPr>
        <p:spPr>
          <a:xfrm>
            <a:off x="2667000" y="533401"/>
            <a:ext cx="5867400" cy="3785652"/>
          </a:xfrm>
          <a:prstGeom prst="rect">
            <a:avLst/>
          </a:prstGeom>
        </p:spPr>
        <p:txBody>
          <a:bodyPr wrap="square">
            <a:spAutoFit/>
          </a:bodyPr>
          <a:lstStyle/>
          <a:p>
            <a:pPr algn="ctr"/>
            <a:r>
              <a:rPr lang="ru-RU" sz="6000" b="1" dirty="0" err="1" smtClean="0">
                <a:solidFill>
                  <a:srgbClr val="C00000"/>
                </a:solidFill>
              </a:rPr>
              <a:t>Складіть</a:t>
            </a:r>
            <a:r>
              <a:rPr lang="ru-RU" sz="6000" b="1" dirty="0" smtClean="0">
                <a:solidFill>
                  <a:srgbClr val="C00000"/>
                </a:solidFill>
              </a:rPr>
              <a:t> </a:t>
            </a:r>
            <a:r>
              <a:rPr lang="ru-RU" sz="6000" b="1" dirty="0" err="1" smtClean="0">
                <a:solidFill>
                  <a:srgbClr val="C00000"/>
                </a:solidFill>
              </a:rPr>
              <a:t>сенкан</a:t>
            </a:r>
            <a:r>
              <a:rPr lang="ru-RU" sz="6000" b="1" dirty="0" smtClean="0">
                <a:solidFill>
                  <a:srgbClr val="C00000"/>
                </a:solidFill>
              </a:rPr>
              <a:t> до образу Герасима Калитки.</a:t>
            </a:r>
            <a:endParaRPr lang="uk-UA" sz="6000" b="1" dirty="0">
              <a:solidFill>
                <a:srgbClr val="C00000"/>
              </a:solidFill>
            </a:endParaRPr>
          </a:p>
        </p:txBody>
      </p:sp>
    </p:spTree>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Содержимое 3" descr="обрамлення.jpg"/>
          <p:cNvPicPr>
            <a:picLocks noGrp="1" noChangeAspect="1"/>
          </p:cNvPicPr>
          <p:nvPr>
            <p:ph idx="1"/>
          </p:nvPr>
        </p:nvPicPr>
        <p:blipFill>
          <a:blip r:embed="rId2"/>
          <a:stretch>
            <a:fillRect/>
          </a:stretch>
        </p:blipFill>
        <p:spPr>
          <a:xfrm>
            <a:off x="304800" y="228600"/>
            <a:ext cx="8458200" cy="6324600"/>
          </a:xfrm>
          <a:ln w="76200">
            <a:solidFill>
              <a:srgbClr val="00B050"/>
            </a:solidFill>
          </a:ln>
        </p:spPr>
      </p:pic>
      <p:sp>
        <p:nvSpPr>
          <p:cNvPr id="6" name="Прямоугольник 5"/>
          <p:cNvSpPr/>
          <p:nvPr/>
        </p:nvSpPr>
        <p:spPr>
          <a:xfrm>
            <a:off x="2971800" y="533401"/>
            <a:ext cx="5791200" cy="7109639"/>
          </a:xfrm>
          <a:prstGeom prst="rect">
            <a:avLst/>
          </a:prstGeom>
        </p:spPr>
        <p:txBody>
          <a:bodyPr wrap="square">
            <a:spAutoFit/>
          </a:bodyPr>
          <a:lstStyle/>
          <a:p>
            <a:pPr algn="ctr"/>
            <a:r>
              <a:rPr lang="ru-RU" sz="3600" b="1" dirty="0" smtClean="0">
                <a:solidFill>
                  <a:srgbClr val="C00000"/>
                </a:solidFill>
              </a:rPr>
              <a:t>Калитка</a:t>
            </a:r>
          </a:p>
          <a:p>
            <a:pPr algn="ctr"/>
            <a:endParaRPr lang="ru-RU" sz="3600" b="1" dirty="0" smtClean="0">
              <a:solidFill>
                <a:srgbClr val="C00000"/>
              </a:solidFill>
            </a:endParaRPr>
          </a:p>
          <a:p>
            <a:pPr algn="ctr"/>
            <a:r>
              <a:rPr lang="ru-RU" sz="3600" b="1" dirty="0" err="1" smtClean="0">
                <a:solidFill>
                  <a:srgbClr val="C00000"/>
                </a:solidFill>
              </a:rPr>
              <a:t>Грубий</a:t>
            </a:r>
            <a:r>
              <a:rPr lang="ru-RU" sz="3600" b="1" dirty="0" smtClean="0">
                <a:solidFill>
                  <a:srgbClr val="C00000"/>
                </a:solidFill>
              </a:rPr>
              <a:t>, </a:t>
            </a:r>
            <a:r>
              <a:rPr lang="ru-RU" sz="3600" b="1" dirty="0" err="1" smtClean="0">
                <a:solidFill>
                  <a:srgbClr val="C00000"/>
                </a:solidFill>
              </a:rPr>
              <a:t>скупий</a:t>
            </a:r>
            <a:r>
              <a:rPr lang="ru-RU" sz="3600" b="1" dirty="0" smtClean="0">
                <a:solidFill>
                  <a:srgbClr val="C00000"/>
                </a:solidFill>
              </a:rPr>
              <a:t>.</a:t>
            </a:r>
          </a:p>
          <a:p>
            <a:pPr algn="ctr"/>
            <a:endParaRPr lang="ru-RU" sz="3600" b="1" dirty="0" smtClean="0">
              <a:solidFill>
                <a:srgbClr val="C00000"/>
              </a:solidFill>
            </a:endParaRPr>
          </a:p>
          <a:p>
            <a:pPr algn="ctr"/>
            <a:r>
              <a:rPr lang="ru-RU" sz="3600" b="1" dirty="0" err="1" smtClean="0">
                <a:solidFill>
                  <a:srgbClr val="C00000"/>
                </a:solidFill>
              </a:rPr>
              <a:t>Хазяйнує</a:t>
            </a:r>
            <a:r>
              <a:rPr lang="ru-RU" sz="3600" b="1" dirty="0" smtClean="0">
                <a:solidFill>
                  <a:srgbClr val="C00000"/>
                </a:solidFill>
              </a:rPr>
              <a:t>, </a:t>
            </a:r>
            <a:r>
              <a:rPr lang="ru-RU" sz="3600" b="1" dirty="0" err="1" smtClean="0">
                <a:solidFill>
                  <a:srgbClr val="C00000"/>
                </a:solidFill>
              </a:rPr>
              <a:t>збирає</a:t>
            </a:r>
            <a:r>
              <a:rPr lang="ru-RU" sz="3600" b="1" dirty="0" smtClean="0">
                <a:solidFill>
                  <a:srgbClr val="C00000"/>
                </a:solidFill>
              </a:rPr>
              <a:t>, </a:t>
            </a:r>
            <a:r>
              <a:rPr lang="ru-RU" sz="3600" b="1" dirty="0" err="1" smtClean="0">
                <a:solidFill>
                  <a:srgbClr val="C00000"/>
                </a:solidFill>
              </a:rPr>
              <a:t>обманює</a:t>
            </a:r>
            <a:r>
              <a:rPr lang="ru-RU" sz="3600" b="1" dirty="0" smtClean="0">
                <a:solidFill>
                  <a:srgbClr val="C00000"/>
                </a:solidFill>
              </a:rPr>
              <a:t>.</a:t>
            </a:r>
          </a:p>
          <a:p>
            <a:pPr algn="ctr"/>
            <a:endParaRPr lang="ru-RU" sz="3600" b="1" dirty="0" smtClean="0">
              <a:solidFill>
                <a:srgbClr val="C00000"/>
              </a:solidFill>
            </a:endParaRPr>
          </a:p>
          <a:p>
            <a:pPr algn="ctr"/>
            <a:r>
              <a:rPr lang="ru-RU" sz="3600" b="1" dirty="0" smtClean="0">
                <a:solidFill>
                  <a:srgbClr val="C00000"/>
                </a:solidFill>
              </a:rPr>
              <a:t>Герасим </a:t>
            </a:r>
            <a:r>
              <a:rPr lang="ru-RU" sz="3600" b="1" dirty="0" err="1" smtClean="0">
                <a:solidFill>
                  <a:srgbClr val="C00000"/>
                </a:solidFill>
              </a:rPr>
              <a:t>засліплений</a:t>
            </a:r>
            <a:r>
              <a:rPr lang="ru-RU" sz="3600" b="1" dirty="0" smtClean="0">
                <a:solidFill>
                  <a:srgbClr val="C00000"/>
                </a:solidFill>
              </a:rPr>
              <a:t> жадобою до наживи</a:t>
            </a:r>
            <a:r>
              <a:rPr lang="ru-RU" sz="3600" b="1" dirty="0" smtClean="0">
                <a:solidFill>
                  <a:srgbClr val="C00000"/>
                </a:solidFill>
              </a:rPr>
              <a:t>.</a:t>
            </a:r>
          </a:p>
          <a:p>
            <a:pPr algn="ctr"/>
            <a:endParaRPr lang="ru-RU" sz="3600" b="1" dirty="0" smtClean="0">
              <a:solidFill>
                <a:srgbClr val="C00000"/>
              </a:solidFill>
            </a:endParaRPr>
          </a:p>
          <a:p>
            <a:pPr algn="ctr"/>
            <a:r>
              <a:rPr lang="ru-RU" sz="3600" b="1" dirty="0" err="1" smtClean="0">
                <a:solidFill>
                  <a:srgbClr val="C00000"/>
                </a:solidFill>
              </a:rPr>
              <a:t>Гроші</a:t>
            </a:r>
            <a:r>
              <a:rPr lang="ru-RU" sz="3600" b="1" dirty="0" smtClean="0">
                <a:solidFill>
                  <a:srgbClr val="C00000"/>
                </a:solidFill>
              </a:rPr>
              <a:t>.</a:t>
            </a:r>
          </a:p>
          <a:p>
            <a:pPr algn="ctr"/>
            <a:endParaRPr lang="ru-RU" sz="3600" b="1" dirty="0" smtClean="0">
              <a:solidFill>
                <a:srgbClr val="C00000"/>
              </a:solidFill>
            </a:endParaRPr>
          </a:p>
          <a:p>
            <a:pPr algn="ctr"/>
            <a:endParaRPr lang="uk-UA" sz="6000" b="1" dirty="0">
              <a:solidFill>
                <a:srgbClr val="C00000"/>
              </a:solidFill>
            </a:endParaRPr>
          </a:p>
        </p:txBody>
      </p:sp>
    </p:spTree>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Содержимое 3" descr="обрамлення.jpg"/>
          <p:cNvPicPr>
            <a:picLocks noGrp="1" noChangeAspect="1"/>
          </p:cNvPicPr>
          <p:nvPr>
            <p:ph idx="1"/>
          </p:nvPr>
        </p:nvPicPr>
        <p:blipFill>
          <a:blip r:embed="rId2"/>
          <a:stretch>
            <a:fillRect/>
          </a:stretch>
        </p:blipFill>
        <p:spPr>
          <a:xfrm>
            <a:off x="304800" y="228600"/>
            <a:ext cx="8458200" cy="6324600"/>
          </a:xfrm>
          <a:ln w="76200">
            <a:solidFill>
              <a:srgbClr val="00B050"/>
            </a:solidFill>
          </a:ln>
        </p:spPr>
      </p:pic>
      <p:sp>
        <p:nvSpPr>
          <p:cNvPr id="5" name="Прямоугольник 4"/>
          <p:cNvSpPr/>
          <p:nvPr/>
        </p:nvSpPr>
        <p:spPr>
          <a:xfrm>
            <a:off x="2590800" y="304800"/>
            <a:ext cx="6096000" cy="5201424"/>
          </a:xfrm>
          <a:prstGeom prst="rect">
            <a:avLst/>
          </a:prstGeom>
        </p:spPr>
        <p:txBody>
          <a:bodyPr wrap="square">
            <a:spAutoFit/>
          </a:bodyPr>
          <a:lstStyle/>
          <a:p>
            <a:pPr algn="ctr"/>
            <a:r>
              <a:rPr lang="uk-UA" sz="4400" b="1" dirty="0" smtClean="0">
                <a:solidFill>
                  <a:srgbClr val="C00000"/>
                </a:solidFill>
              </a:rPr>
              <a:t>Підсумок</a:t>
            </a:r>
          </a:p>
          <a:p>
            <a:r>
              <a:rPr lang="uk-UA" sz="2400" dirty="0" smtClean="0"/>
              <a:t>У п’єсі «Сто тисяч». І. Карпенко-Карий висміює шахраїв, їх ненаситну жадобу до наживи, духовну обмеженість; утверджує ідею духовності як основи людського життя, адже однією з біблійних заповідей є: «Не збирайте скарбів на землі»</a:t>
            </a:r>
          </a:p>
          <a:p>
            <a:r>
              <a:rPr lang="uk-UA" sz="2400" dirty="0" smtClean="0"/>
              <a:t>Звичайно, </a:t>
            </a:r>
            <a:r>
              <a:rPr lang="ru-RU" sz="2400" dirty="0" err="1" smtClean="0"/>
              <a:t>ідеальних</a:t>
            </a:r>
            <a:r>
              <a:rPr lang="ru-RU" sz="2400" dirty="0" smtClean="0"/>
              <a:t> людей </a:t>
            </a:r>
            <a:r>
              <a:rPr lang="ru-RU" sz="2400" dirty="0" err="1" smtClean="0"/>
              <a:t>немає</a:t>
            </a:r>
            <a:r>
              <a:rPr lang="ru-RU" sz="2400" dirty="0" smtClean="0"/>
              <a:t>, </a:t>
            </a:r>
            <a:r>
              <a:rPr lang="ru-RU" sz="2400" dirty="0" err="1" smtClean="0"/>
              <a:t>але</a:t>
            </a:r>
            <a:r>
              <a:rPr lang="ru-RU" sz="2400" dirty="0" smtClean="0"/>
              <a:t> </a:t>
            </a:r>
            <a:r>
              <a:rPr lang="ru-RU" sz="2400" dirty="0" err="1" smtClean="0"/>
              <a:t>є</a:t>
            </a:r>
            <a:r>
              <a:rPr lang="ru-RU" sz="2400" dirty="0" smtClean="0"/>
              <a:t> </a:t>
            </a:r>
            <a:r>
              <a:rPr lang="ru-RU" sz="2400" dirty="0" err="1" smtClean="0"/>
              <a:t>людські</a:t>
            </a:r>
            <a:r>
              <a:rPr lang="ru-RU" sz="2400" dirty="0" smtClean="0"/>
              <a:t> </a:t>
            </a:r>
            <a:r>
              <a:rPr lang="ru-RU" sz="2400" dirty="0" err="1" smtClean="0"/>
              <a:t>гріхи</a:t>
            </a:r>
            <a:r>
              <a:rPr lang="ru-RU" sz="2400" dirty="0" smtClean="0"/>
              <a:t>, </a:t>
            </a:r>
            <a:r>
              <a:rPr lang="ru-RU" sz="2400" dirty="0" err="1" smtClean="0"/>
              <a:t>з</a:t>
            </a:r>
            <a:r>
              <a:rPr lang="ru-RU" sz="2400" dirty="0" smtClean="0"/>
              <a:t> </a:t>
            </a:r>
            <a:r>
              <a:rPr lang="ru-RU" sz="2400" dirty="0" err="1" smtClean="0"/>
              <a:t>якими</a:t>
            </a:r>
            <a:r>
              <a:rPr lang="ru-RU" sz="2400" dirty="0" smtClean="0"/>
              <a:t> не </a:t>
            </a:r>
            <a:r>
              <a:rPr lang="ru-RU" sz="2400" dirty="0" err="1" smtClean="0"/>
              <a:t>можна</a:t>
            </a:r>
            <a:r>
              <a:rPr lang="ru-RU" sz="2400" dirty="0" smtClean="0"/>
              <a:t> </a:t>
            </a:r>
            <a:r>
              <a:rPr lang="ru-RU" sz="2400" dirty="0" err="1" smtClean="0"/>
              <a:t>миритися</a:t>
            </a:r>
            <a:r>
              <a:rPr lang="ru-RU" sz="2400" dirty="0" smtClean="0"/>
              <a:t>, </a:t>
            </a:r>
            <a:r>
              <a:rPr lang="ru-RU" sz="2400" dirty="0" err="1" smtClean="0"/>
              <a:t>не</a:t>
            </a:r>
            <a:r>
              <a:rPr lang="ru-RU" sz="2400" dirty="0" smtClean="0"/>
              <a:t> </a:t>
            </a:r>
            <a:r>
              <a:rPr lang="ru-RU" sz="2400" dirty="0" err="1" smtClean="0"/>
              <a:t>можна</a:t>
            </a:r>
            <a:r>
              <a:rPr lang="ru-RU" sz="2400" dirty="0" smtClean="0"/>
              <a:t> </a:t>
            </a:r>
            <a:r>
              <a:rPr lang="ru-RU" sz="2400" dirty="0" err="1" smtClean="0"/>
              <a:t>прощати</a:t>
            </a:r>
            <a:r>
              <a:rPr lang="ru-RU" sz="2400" dirty="0" smtClean="0"/>
              <a:t> (</a:t>
            </a:r>
            <a:r>
              <a:rPr lang="ru-RU" sz="2400" dirty="0" err="1" smtClean="0"/>
              <a:t>наприклад</a:t>
            </a:r>
            <a:r>
              <a:rPr lang="ru-RU" sz="2400" dirty="0" smtClean="0"/>
              <a:t>, </a:t>
            </a:r>
            <a:r>
              <a:rPr lang="ru-RU" sz="2400" dirty="0" err="1" smtClean="0"/>
              <a:t>самогубство</a:t>
            </a:r>
            <a:r>
              <a:rPr lang="ru-RU" sz="2400" dirty="0" smtClean="0"/>
              <a:t>) </a:t>
            </a:r>
            <a:r>
              <a:rPr lang="ru-RU" sz="2400" dirty="0" err="1" smtClean="0"/>
              <a:t>і</a:t>
            </a:r>
            <a:r>
              <a:rPr lang="ru-RU" sz="2400" dirty="0" smtClean="0"/>
              <a:t> </a:t>
            </a:r>
            <a:r>
              <a:rPr lang="ru-RU" sz="2400" dirty="0" err="1" smtClean="0"/>
              <a:t>є</a:t>
            </a:r>
            <a:r>
              <a:rPr lang="ru-RU" sz="2400" dirty="0" smtClean="0"/>
              <a:t> вади характеру, </a:t>
            </a:r>
            <a:r>
              <a:rPr lang="ru-RU" sz="2400" dirty="0" err="1" smtClean="0"/>
              <a:t>які</a:t>
            </a:r>
            <a:r>
              <a:rPr lang="ru-RU" sz="2400" dirty="0" smtClean="0"/>
              <a:t> </a:t>
            </a:r>
            <a:r>
              <a:rPr lang="ru-RU" sz="2400" dirty="0" err="1" smtClean="0"/>
              <a:t>можна</a:t>
            </a:r>
            <a:r>
              <a:rPr lang="ru-RU" sz="2400" dirty="0" smtClean="0"/>
              <a:t> </a:t>
            </a:r>
            <a:r>
              <a:rPr lang="ru-RU" sz="2400" dirty="0" err="1" smtClean="0"/>
              <a:t>осуджувати</a:t>
            </a:r>
            <a:r>
              <a:rPr lang="ru-RU" sz="2400" dirty="0" smtClean="0"/>
              <a:t>, </a:t>
            </a:r>
            <a:r>
              <a:rPr lang="ru-RU" sz="2400" dirty="0" err="1" smtClean="0"/>
              <a:t>осміювати</a:t>
            </a:r>
            <a:r>
              <a:rPr lang="ru-RU" sz="2400" dirty="0" smtClean="0"/>
              <a:t>, </a:t>
            </a:r>
            <a:r>
              <a:rPr lang="ru-RU" sz="2400" dirty="0" err="1" smtClean="0"/>
              <a:t>але</a:t>
            </a:r>
            <a:r>
              <a:rPr lang="ru-RU" sz="2400" dirty="0" smtClean="0"/>
              <a:t> </a:t>
            </a:r>
            <a:r>
              <a:rPr lang="ru-RU" sz="2400" dirty="0" err="1" smtClean="0"/>
              <a:t>прощати</a:t>
            </a:r>
            <a:r>
              <a:rPr lang="ru-RU" sz="2400" dirty="0" smtClean="0"/>
              <a:t>, </a:t>
            </a:r>
            <a:r>
              <a:rPr lang="ru-RU" sz="2400" dirty="0" err="1" smtClean="0"/>
              <a:t>розуміти</a:t>
            </a:r>
            <a:r>
              <a:rPr lang="ru-RU" sz="2400" dirty="0" smtClean="0"/>
              <a:t> причини </a:t>
            </a:r>
            <a:r>
              <a:rPr lang="ru-RU" sz="2400" dirty="0" err="1" smtClean="0"/>
              <a:t>їхнього</a:t>
            </a:r>
            <a:r>
              <a:rPr lang="ru-RU" sz="2400" dirty="0" smtClean="0"/>
              <a:t> </a:t>
            </a:r>
            <a:r>
              <a:rPr lang="ru-RU" sz="2400" dirty="0" err="1" smtClean="0"/>
              <a:t>виникнення</a:t>
            </a:r>
            <a:r>
              <a:rPr lang="ru-RU" sz="2400" dirty="0" smtClean="0"/>
              <a:t>.</a:t>
            </a:r>
            <a:endParaRPr lang="uk-UA" sz="2400" dirty="0"/>
          </a:p>
        </p:txBody>
      </p:sp>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Содержимое 3" descr="обрамлення.jpg"/>
          <p:cNvPicPr>
            <a:picLocks noGrp="1" noChangeAspect="1"/>
          </p:cNvPicPr>
          <p:nvPr>
            <p:ph idx="1"/>
          </p:nvPr>
        </p:nvPicPr>
        <p:blipFill>
          <a:blip r:embed="rId2"/>
          <a:stretch>
            <a:fillRect/>
          </a:stretch>
        </p:blipFill>
        <p:spPr>
          <a:xfrm>
            <a:off x="381000" y="228600"/>
            <a:ext cx="8458200" cy="6324600"/>
          </a:xfrm>
          <a:ln w="76200">
            <a:solidFill>
              <a:srgbClr val="00B050"/>
            </a:solidFill>
          </a:ln>
        </p:spPr>
      </p:pic>
      <p:sp>
        <p:nvSpPr>
          <p:cNvPr id="5" name="Прямоугольник 4"/>
          <p:cNvSpPr/>
          <p:nvPr/>
        </p:nvSpPr>
        <p:spPr>
          <a:xfrm>
            <a:off x="3532612" y="381000"/>
            <a:ext cx="4239787" cy="646331"/>
          </a:xfrm>
          <a:prstGeom prst="rect">
            <a:avLst/>
          </a:prstGeom>
        </p:spPr>
        <p:txBody>
          <a:bodyPr wrap="square">
            <a:spAutoFit/>
          </a:bodyPr>
          <a:lstStyle/>
          <a:p>
            <a:pPr algn="ctr"/>
            <a:r>
              <a:rPr lang="uk-UA" sz="3600" b="1" dirty="0" smtClean="0">
                <a:solidFill>
                  <a:srgbClr val="C00000"/>
                </a:solidFill>
              </a:rPr>
              <a:t>Домашнє завдання</a:t>
            </a:r>
            <a:endParaRPr lang="uk-UA" sz="3600" b="1" dirty="0">
              <a:solidFill>
                <a:srgbClr val="C00000"/>
              </a:solidFill>
            </a:endParaRPr>
          </a:p>
        </p:txBody>
      </p:sp>
      <p:sp>
        <p:nvSpPr>
          <p:cNvPr id="6" name="Прямоугольник 5"/>
          <p:cNvSpPr/>
          <p:nvPr/>
        </p:nvSpPr>
        <p:spPr>
          <a:xfrm>
            <a:off x="4267200" y="1143000"/>
            <a:ext cx="4495800" cy="954107"/>
          </a:xfrm>
          <a:prstGeom prst="rect">
            <a:avLst/>
          </a:prstGeom>
        </p:spPr>
        <p:txBody>
          <a:bodyPr wrap="square">
            <a:spAutoFit/>
          </a:bodyPr>
          <a:lstStyle/>
          <a:p>
            <a:r>
              <a:rPr lang="ru-RU" sz="2800" dirty="0" err="1" smtClean="0">
                <a:solidFill>
                  <a:srgbClr val="00B050"/>
                </a:solidFill>
              </a:rPr>
              <a:t>Написати</a:t>
            </a:r>
            <a:r>
              <a:rPr lang="ru-RU" sz="2800" dirty="0" smtClean="0">
                <a:solidFill>
                  <a:srgbClr val="00B050"/>
                </a:solidFill>
              </a:rPr>
              <a:t> характеристику образу Герасима Калитки</a:t>
            </a:r>
            <a:endParaRPr lang="uk-UA" sz="2800" dirty="0">
              <a:solidFill>
                <a:srgbClr val="00B050"/>
              </a:solidFill>
            </a:endParaRPr>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Содержимое 3" descr="обрамлення.jpg"/>
          <p:cNvPicPr>
            <a:picLocks noGrp="1" noChangeAspect="1"/>
          </p:cNvPicPr>
          <p:nvPr>
            <p:ph idx="1"/>
          </p:nvPr>
        </p:nvPicPr>
        <p:blipFill>
          <a:blip r:embed="rId2"/>
          <a:stretch>
            <a:fillRect/>
          </a:stretch>
        </p:blipFill>
        <p:spPr>
          <a:xfrm>
            <a:off x="228600" y="228600"/>
            <a:ext cx="8534400" cy="6400800"/>
          </a:xfrm>
          <a:ln w="76200">
            <a:solidFill>
              <a:srgbClr val="00B050"/>
            </a:solidFill>
          </a:ln>
        </p:spPr>
      </p:pic>
      <p:sp>
        <p:nvSpPr>
          <p:cNvPr id="5" name="Прямоугольник 4"/>
          <p:cNvSpPr/>
          <p:nvPr/>
        </p:nvSpPr>
        <p:spPr>
          <a:xfrm>
            <a:off x="2286000" y="609600"/>
            <a:ext cx="6400800" cy="4955203"/>
          </a:xfrm>
          <a:prstGeom prst="rect">
            <a:avLst/>
          </a:prstGeom>
        </p:spPr>
        <p:txBody>
          <a:bodyPr wrap="square">
            <a:spAutoFit/>
          </a:bodyPr>
          <a:lstStyle/>
          <a:p>
            <a:pPr algn="ctr"/>
            <a:r>
              <a:rPr lang="uk-UA" sz="3600" dirty="0" smtClean="0">
                <a:solidFill>
                  <a:srgbClr val="FF0000"/>
                </a:solidFill>
              </a:rPr>
              <a:t>Теорія літератури:</a:t>
            </a:r>
          </a:p>
          <a:p>
            <a:pPr algn="ctr"/>
            <a:r>
              <a:rPr lang="vi-VN" sz="3600" b="1" dirty="0" smtClean="0"/>
              <a:t>Іро́нія</a:t>
            </a:r>
            <a:r>
              <a:rPr lang="vi-VN" sz="3600" dirty="0" smtClean="0"/>
              <a:t> — художній </a:t>
            </a:r>
            <a:r>
              <a:rPr lang="vi-VN" sz="3600" dirty="0" smtClean="0">
                <a:hlinkClick r:id="rId3" tooltip="Троп"/>
              </a:rPr>
              <a:t>троп</a:t>
            </a:r>
            <a:r>
              <a:rPr lang="vi-VN" sz="3600" dirty="0" smtClean="0"/>
              <a:t>, який виражає глузливо-критичне ставлення митця до предмета зображення. Іронія — це </a:t>
            </a:r>
            <a:r>
              <a:rPr lang="vi-VN" sz="3600" i="1" dirty="0" smtClean="0"/>
              <a:t>насмішка</a:t>
            </a:r>
            <a:r>
              <a:rPr lang="vi-VN" sz="3600" dirty="0" smtClean="0"/>
              <a:t>, замаскована зовнішньою серйозністю.</a:t>
            </a:r>
            <a:r>
              <a:rPr lang="uk-UA" sz="3600" b="1" dirty="0" smtClean="0"/>
              <a:t> </a:t>
            </a:r>
            <a:endParaRPr lang="uk-UA" sz="3600" dirty="0" smtClean="0"/>
          </a:p>
          <a:p>
            <a:pPr algn="ctr"/>
            <a:endParaRPr lang="uk-UA" sz="2800" dirty="0"/>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Содержимое 3" descr="обрамлення.jpg"/>
          <p:cNvPicPr>
            <a:picLocks noGrp="1" noChangeAspect="1"/>
          </p:cNvPicPr>
          <p:nvPr>
            <p:ph idx="1"/>
          </p:nvPr>
        </p:nvPicPr>
        <p:blipFill>
          <a:blip r:embed="rId2"/>
          <a:stretch>
            <a:fillRect/>
          </a:stretch>
        </p:blipFill>
        <p:spPr>
          <a:xfrm>
            <a:off x="228600" y="228600"/>
            <a:ext cx="8534400" cy="6400800"/>
          </a:xfrm>
          <a:ln w="76200">
            <a:solidFill>
              <a:srgbClr val="00B050"/>
            </a:solidFill>
          </a:ln>
        </p:spPr>
      </p:pic>
      <p:sp>
        <p:nvSpPr>
          <p:cNvPr id="5" name="Прямоугольник 4"/>
          <p:cNvSpPr/>
          <p:nvPr/>
        </p:nvSpPr>
        <p:spPr>
          <a:xfrm>
            <a:off x="2286000" y="609600"/>
            <a:ext cx="6400800" cy="1077218"/>
          </a:xfrm>
          <a:prstGeom prst="rect">
            <a:avLst/>
          </a:prstGeom>
        </p:spPr>
        <p:txBody>
          <a:bodyPr wrap="square">
            <a:spAutoFit/>
          </a:bodyPr>
          <a:lstStyle/>
          <a:p>
            <a:pPr algn="ctr"/>
            <a:r>
              <a:rPr lang="uk-UA" sz="3600" dirty="0" smtClean="0">
                <a:solidFill>
                  <a:srgbClr val="FF0000"/>
                </a:solidFill>
              </a:rPr>
              <a:t>Теорія літератури:</a:t>
            </a:r>
          </a:p>
          <a:p>
            <a:pPr algn="ctr"/>
            <a:endParaRPr lang="uk-UA" sz="2800" dirty="0"/>
          </a:p>
        </p:txBody>
      </p:sp>
      <p:sp>
        <p:nvSpPr>
          <p:cNvPr id="6" name="Прямоугольник 5"/>
          <p:cNvSpPr/>
          <p:nvPr/>
        </p:nvSpPr>
        <p:spPr>
          <a:xfrm>
            <a:off x="2819400" y="1447800"/>
            <a:ext cx="5943600" cy="4031873"/>
          </a:xfrm>
          <a:prstGeom prst="rect">
            <a:avLst/>
          </a:prstGeom>
        </p:spPr>
        <p:txBody>
          <a:bodyPr wrap="square">
            <a:spAutoFit/>
          </a:bodyPr>
          <a:lstStyle/>
          <a:p>
            <a:r>
              <a:rPr lang="uk-UA" sz="3200" b="1" dirty="0" smtClean="0"/>
              <a:t>Сатира</a:t>
            </a:r>
            <a:r>
              <a:rPr lang="uk-UA" sz="3200" dirty="0" smtClean="0"/>
              <a:t> — вид художньої літератури в прозі чи віршах, у якому зображення здійснюється через різке осміювання, критику всього негативного. Об’єкт висміювання часто малюється в перебільшено смішному чи комічному вигляді.</a:t>
            </a:r>
            <a:endParaRPr lang="uk-UA" sz="3200" dirty="0"/>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Содержимое 3" descr="обрамлення.jpg"/>
          <p:cNvPicPr>
            <a:picLocks noGrp="1" noChangeAspect="1"/>
          </p:cNvPicPr>
          <p:nvPr>
            <p:ph idx="1"/>
          </p:nvPr>
        </p:nvPicPr>
        <p:blipFill>
          <a:blip r:embed="rId2"/>
          <a:stretch>
            <a:fillRect/>
          </a:stretch>
        </p:blipFill>
        <p:spPr>
          <a:xfrm>
            <a:off x="228600" y="228600"/>
            <a:ext cx="8610600" cy="6248400"/>
          </a:xfrm>
          <a:ln w="76200">
            <a:solidFill>
              <a:srgbClr val="00B050"/>
            </a:solidFill>
          </a:ln>
        </p:spPr>
      </p:pic>
      <p:sp>
        <p:nvSpPr>
          <p:cNvPr id="5" name="Прямоугольник 4"/>
          <p:cNvSpPr/>
          <p:nvPr/>
        </p:nvSpPr>
        <p:spPr>
          <a:xfrm>
            <a:off x="2895600" y="609600"/>
            <a:ext cx="5791200" cy="461665"/>
          </a:xfrm>
          <a:prstGeom prst="rect">
            <a:avLst/>
          </a:prstGeom>
        </p:spPr>
        <p:txBody>
          <a:bodyPr wrap="square">
            <a:spAutoFit/>
          </a:bodyPr>
          <a:lstStyle/>
          <a:p>
            <a:r>
              <a:rPr lang="uk-UA" sz="2400" dirty="0" smtClean="0"/>
              <a:t> </a:t>
            </a:r>
            <a:endParaRPr lang="uk-UA" sz="2400" dirty="0"/>
          </a:p>
        </p:txBody>
      </p:sp>
      <p:sp>
        <p:nvSpPr>
          <p:cNvPr id="7" name="Прямоугольник 6"/>
          <p:cNvSpPr/>
          <p:nvPr/>
        </p:nvSpPr>
        <p:spPr>
          <a:xfrm>
            <a:off x="2514600" y="304800"/>
            <a:ext cx="6096000" cy="4524315"/>
          </a:xfrm>
          <a:prstGeom prst="rect">
            <a:avLst/>
          </a:prstGeom>
        </p:spPr>
        <p:txBody>
          <a:bodyPr wrap="square">
            <a:spAutoFit/>
          </a:bodyPr>
          <a:lstStyle/>
          <a:p>
            <a:r>
              <a:rPr lang="uk-UA" sz="3200" b="1" dirty="0" smtClean="0"/>
              <a:t>Сарказм </a:t>
            </a:r>
            <a:r>
              <a:rPr lang="uk-UA" sz="3200" dirty="0" smtClean="0"/>
              <a:t>— глузування над людиною, державою, діяльністю організацій, що ґрунтується на почутті переваги мовця над тим, про кого або що він пише, говорить чи до кого він звертається. Буває їдким, викривальним, гірким. Сарказм близький до гнівної іронії.</a:t>
            </a:r>
            <a:endParaRPr lang="uk-UA" sz="3200" dirty="0"/>
          </a:p>
        </p:txBody>
      </p:sp>
    </p:spTree>
  </p:cSld>
  <p:clrMapOvr>
    <a:masterClrMapping/>
  </p:clrMapOvr>
  <p:transition>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Содержимое 3" descr="обрамлення.jpg"/>
          <p:cNvPicPr>
            <a:picLocks noGrp="1" noChangeAspect="1"/>
          </p:cNvPicPr>
          <p:nvPr>
            <p:ph idx="1"/>
          </p:nvPr>
        </p:nvPicPr>
        <p:blipFill>
          <a:blip r:embed="rId2"/>
          <a:stretch>
            <a:fillRect/>
          </a:stretch>
        </p:blipFill>
        <p:spPr>
          <a:xfrm>
            <a:off x="228600" y="228600"/>
            <a:ext cx="8610600" cy="6400800"/>
          </a:xfrm>
          <a:ln w="76200">
            <a:solidFill>
              <a:srgbClr val="00B050"/>
            </a:solidFill>
          </a:ln>
        </p:spPr>
      </p:pic>
      <p:sp>
        <p:nvSpPr>
          <p:cNvPr id="6" name="Прямоугольник 5"/>
          <p:cNvSpPr/>
          <p:nvPr/>
        </p:nvSpPr>
        <p:spPr>
          <a:xfrm>
            <a:off x="2590800" y="609600"/>
            <a:ext cx="6172200" cy="4524315"/>
          </a:xfrm>
          <a:prstGeom prst="rect">
            <a:avLst/>
          </a:prstGeom>
        </p:spPr>
        <p:txBody>
          <a:bodyPr wrap="square">
            <a:spAutoFit/>
          </a:bodyPr>
          <a:lstStyle/>
          <a:p>
            <a:r>
              <a:rPr lang="uk-UA" sz="3600" b="1" dirty="0" smtClean="0"/>
              <a:t>Гротеск </a:t>
            </a:r>
            <a:r>
              <a:rPr lang="uk-UA" sz="3600" dirty="0" smtClean="0"/>
              <a:t>— художній засіб, прийом, що ґрунтується на свідомому перебільшенні, контрастах трагічного й комічного, де реальне в житті переплітається з фантастичним, страшне — із незвичайно смішним.</a:t>
            </a:r>
            <a:endParaRPr lang="uk-UA" sz="3600" dirty="0"/>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Содержимое 3" descr="обрамлення.jpg"/>
          <p:cNvPicPr>
            <a:picLocks noGrp="1" noChangeAspect="1"/>
          </p:cNvPicPr>
          <p:nvPr>
            <p:ph idx="1"/>
          </p:nvPr>
        </p:nvPicPr>
        <p:blipFill>
          <a:blip r:embed="rId2"/>
          <a:stretch>
            <a:fillRect/>
          </a:stretch>
        </p:blipFill>
        <p:spPr>
          <a:xfrm>
            <a:off x="228600" y="228600"/>
            <a:ext cx="8686800" cy="6477000"/>
          </a:xfrm>
          <a:ln w="76200">
            <a:solidFill>
              <a:srgbClr val="00B050"/>
            </a:solidFill>
          </a:ln>
        </p:spPr>
      </p:pic>
      <p:sp>
        <p:nvSpPr>
          <p:cNvPr id="5" name="Прямоугольник 4"/>
          <p:cNvSpPr/>
          <p:nvPr/>
        </p:nvSpPr>
        <p:spPr>
          <a:xfrm>
            <a:off x="2895600" y="685800"/>
            <a:ext cx="5715000" cy="4647426"/>
          </a:xfrm>
          <a:prstGeom prst="rect">
            <a:avLst/>
          </a:prstGeom>
        </p:spPr>
        <p:txBody>
          <a:bodyPr wrap="square">
            <a:spAutoFit/>
          </a:bodyPr>
          <a:lstStyle/>
          <a:p>
            <a:pPr algn="ctr"/>
            <a:r>
              <a:rPr lang="ru-RU" sz="3200" dirty="0" err="1" smtClean="0">
                <a:solidFill>
                  <a:srgbClr val="FF0000"/>
                </a:solidFill>
              </a:rPr>
              <a:t>Гумор</a:t>
            </a:r>
            <a:endParaRPr lang="ru-RU" sz="3200" dirty="0" smtClean="0">
              <a:solidFill>
                <a:srgbClr val="FF0000"/>
              </a:solidFill>
            </a:endParaRPr>
          </a:p>
          <a:p>
            <a:r>
              <a:rPr lang="ru-RU" sz="2400" dirty="0" smtClean="0"/>
              <a:t>Слово «</a:t>
            </a:r>
            <a:r>
              <a:rPr lang="ru-RU" sz="2400" dirty="0" err="1" smtClean="0"/>
              <a:t>гумор</a:t>
            </a:r>
            <a:r>
              <a:rPr lang="ru-RU" sz="2400" dirty="0" smtClean="0"/>
              <a:t>» в </a:t>
            </a:r>
            <a:r>
              <a:rPr lang="ru-RU" sz="2400" dirty="0" err="1" smtClean="0"/>
              <a:t>українській</a:t>
            </a:r>
            <a:r>
              <a:rPr lang="ru-RU" sz="2400" dirty="0" smtClean="0"/>
              <a:t> </a:t>
            </a:r>
            <a:r>
              <a:rPr lang="ru-RU" sz="2400" dirty="0" err="1" smtClean="0"/>
              <a:t>мові</a:t>
            </a:r>
            <a:r>
              <a:rPr lang="ru-RU" sz="2400" dirty="0" smtClean="0"/>
              <a:t> </a:t>
            </a:r>
            <a:r>
              <a:rPr lang="ru-RU" sz="2400" dirty="0" err="1" smtClean="0"/>
              <a:t>вживається</a:t>
            </a:r>
            <a:r>
              <a:rPr lang="ru-RU" sz="2400" dirty="0" smtClean="0"/>
              <a:t> </a:t>
            </a:r>
            <a:r>
              <a:rPr lang="ru-RU" sz="2400" dirty="0" err="1" smtClean="0"/>
              <a:t>в</a:t>
            </a:r>
            <a:r>
              <a:rPr lang="ru-RU" sz="2400" dirty="0" smtClean="0"/>
              <a:t> таких </a:t>
            </a:r>
            <a:r>
              <a:rPr lang="ru-RU" sz="2400" dirty="0" err="1" smtClean="0"/>
              <a:t>значеннях</a:t>
            </a:r>
            <a:r>
              <a:rPr lang="ru-RU" sz="2400" dirty="0" smtClean="0"/>
              <a:t>:</a:t>
            </a:r>
          </a:p>
          <a:p>
            <a:r>
              <a:rPr lang="ru-RU" sz="2400" dirty="0" smtClean="0"/>
              <a:t>- </a:t>
            </a:r>
            <a:r>
              <a:rPr lang="ru-RU" sz="2400" dirty="0" err="1" smtClean="0"/>
              <a:t>Доброзичливо-глузливе</a:t>
            </a:r>
            <a:r>
              <a:rPr lang="ru-RU" sz="2400" dirty="0" smtClean="0"/>
              <a:t> </a:t>
            </a:r>
            <a:r>
              <a:rPr lang="ru-RU" sz="2400" dirty="0" err="1" smtClean="0"/>
              <a:t>ставлення</a:t>
            </a:r>
            <a:r>
              <a:rPr lang="ru-RU" sz="2400" dirty="0" smtClean="0"/>
              <a:t> до </a:t>
            </a:r>
            <a:r>
              <a:rPr lang="ru-RU" sz="2400" dirty="0" err="1" smtClean="0"/>
              <a:t>чого-небудь</a:t>
            </a:r>
            <a:r>
              <a:rPr lang="ru-RU" sz="2400" dirty="0" smtClean="0"/>
              <a:t>, </a:t>
            </a:r>
            <a:r>
              <a:rPr lang="ru-RU" sz="2400" dirty="0" err="1" smtClean="0"/>
              <a:t>спрямоване</a:t>
            </a:r>
            <a:r>
              <a:rPr lang="ru-RU" sz="2400" dirty="0" smtClean="0"/>
              <a:t> на </a:t>
            </a:r>
            <a:r>
              <a:rPr lang="ru-RU" sz="2400" dirty="0" err="1" smtClean="0"/>
              <a:t>викриття</a:t>
            </a:r>
            <a:r>
              <a:rPr lang="ru-RU" sz="2400" dirty="0" smtClean="0"/>
              <a:t> </a:t>
            </a:r>
            <a:r>
              <a:rPr lang="ru-RU" sz="2400" dirty="0" err="1" smtClean="0"/>
              <a:t>недоліків</a:t>
            </a:r>
            <a:r>
              <a:rPr lang="ru-RU" sz="2400" dirty="0" smtClean="0"/>
              <a:t>; </a:t>
            </a:r>
            <a:r>
              <a:rPr lang="ru-RU" sz="2400" dirty="0" err="1" smtClean="0"/>
              <a:t>уміння</a:t>
            </a:r>
            <a:r>
              <a:rPr lang="ru-RU" sz="2400" dirty="0" smtClean="0"/>
              <a:t> подати, </a:t>
            </a:r>
            <a:r>
              <a:rPr lang="ru-RU" sz="2400" dirty="0" err="1" smtClean="0"/>
              <a:t>зобразити</a:t>
            </a:r>
            <a:r>
              <a:rPr lang="ru-RU" sz="2400" dirty="0" smtClean="0"/>
              <a:t> </a:t>
            </a:r>
            <a:r>
              <a:rPr lang="ru-RU" sz="2400" dirty="0" err="1" smtClean="0"/>
              <a:t>щось</a:t>
            </a:r>
            <a:r>
              <a:rPr lang="ru-RU" sz="2400" dirty="0" smtClean="0"/>
              <a:t> у </a:t>
            </a:r>
            <a:r>
              <a:rPr lang="ru-RU" sz="2400" dirty="0" err="1" smtClean="0"/>
              <a:t>комічному</a:t>
            </a:r>
            <a:r>
              <a:rPr lang="ru-RU" sz="2400" dirty="0" smtClean="0"/>
              <a:t> </a:t>
            </a:r>
            <a:r>
              <a:rPr lang="ru-RU" sz="2400" dirty="0" err="1" smtClean="0"/>
              <a:t>вигляді</a:t>
            </a:r>
            <a:r>
              <a:rPr lang="ru-RU" sz="2400" dirty="0" smtClean="0"/>
              <a:t>.</a:t>
            </a:r>
          </a:p>
          <a:p>
            <a:r>
              <a:rPr lang="ru-RU" sz="2400" dirty="0" smtClean="0"/>
              <a:t>-</a:t>
            </a:r>
            <a:r>
              <a:rPr lang="ru-RU" sz="2400" dirty="0" err="1" smtClean="0"/>
              <a:t>Художній</a:t>
            </a:r>
            <a:r>
              <a:rPr lang="ru-RU" sz="2400" dirty="0" smtClean="0"/>
              <a:t> </a:t>
            </a:r>
            <a:r>
              <a:rPr lang="ru-RU" sz="2400" dirty="0" err="1" smtClean="0"/>
              <a:t>прийом</a:t>
            </a:r>
            <a:r>
              <a:rPr lang="ru-RU" sz="2400" dirty="0" smtClean="0"/>
              <a:t> у </a:t>
            </a:r>
            <a:r>
              <a:rPr lang="ru-RU" sz="2400" dirty="0" err="1" smtClean="0"/>
              <a:t>творах</a:t>
            </a:r>
            <a:r>
              <a:rPr lang="ru-RU" sz="2400" dirty="0" smtClean="0"/>
              <a:t> </a:t>
            </a:r>
            <a:r>
              <a:rPr lang="ru-RU" sz="2400" dirty="0" err="1" smtClean="0"/>
              <a:t>літератури</a:t>
            </a:r>
            <a:r>
              <a:rPr lang="ru-RU" sz="2400" dirty="0" smtClean="0"/>
              <a:t> </a:t>
            </a:r>
            <a:r>
              <a:rPr lang="ru-RU" sz="2400" dirty="0" err="1" smtClean="0"/>
              <a:t>або</a:t>
            </a:r>
            <a:r>
              <a:rPr lang="ru-RU" sz="2400" dirty="0" smtClean="0"/>
              <a:t> </a:t>
            </a:r>
            <a:r>
              <a:rPr lang="ru-RU" sz="2400" dirty="0" err="1" smtClean="0"/>
              <a:t>мистецтва</a:t>
            </a:r>
            <a:r>
              <a:rPr lang="ru-RU" sz="2400" dirty="0" smtClean="0"/>
              <a:t>, </a:t>
            </a:r>
            <a:r>
              <a:rPr lang="ru-RU" sz="2400" dirty="0" err="1" smtClean="0"/>
              <a:t>заснований</a:t>
            </a:r>
            <a:r>
              <a:rPr lang="ru-RU" sz="2400" dirty="0" smtClean="0"/>
              <a:t> на </a:t>
            </a:r>
            <a:r>
              <a:rPr lang="ru-RU" sz="2400" dirty="0" err="1" smtClean="0"/>
              <a:t>зображенні</a:t>
            </a:r>
            <a:r>
              <a:rPr lang="ru-RU" sz="2400" dirty="0" smtClean="0"/>
              <a:t> </a:t>
            </a:r>
            <a:r>
              <a:rPr lang="ru-RU" sz="2400" dirty="0" err="1" smtClean="0"/>
              <a:t>чого-небудь</a:t>
            </a:r>
            <a:r>
              <a:rPr lang="ru-RU" sz="2400" dirty="0" smtClean="0"/>
              <a:t> у </a:t>
            </a:r>
            <a:r>
              <a:rPr lang="ru-RU" sz="2400" dirty="0" err="1" smtClean="0"/>
              <a:t>комічному</a:t>
            </a:r>
            <a:r>
              <a:rPr lang="ru-RU" sz="2400" dirty="0" smtClean="0"/>
              <a:t> </a:t>
            </a:r>
            <a:r>
              <a:rPr lang="ru-RU" sz="2400" dirty="0" err="1" smtClean="0"/>
              <a:t>вигляді</a:t>
            </a:r>
            <a:r>
              <a:rPr lang="ru-RU" sz="2400" dirty="0" smtClean="0"/>
              <a:t>, а </a:t>
            </a:r>
            <a:r>
              <a:rPr lang="ru-RU" sz="2400" dirty="0" err="1" smtClean="0"/>
              <a:t>також</a:t>
            </a:r>
            <a:r>
              <a:rPr lang="ru-RU" sz="2400" dirty="0" smtClean="0"/>
              <a:t> </a:t>
            </a:r>
            <a:r>
              <a:rPr lang="ru-RU" sz="2400" dirty="0" err="1" smtClean="0"/>
              <a:t>твір</a:t>
            </a:r>
            <a:r>
              <a:rPr lang="ru-RU" sz="2400" dirty="0" smtClean="0"/>
              <a:t> </a:t>
            </a:r>
            <a:r>
              <a:rPr lang="ru-RU" sz="2400" dirty="0" err="1" smtClean="0"/>
              <a:t>літератури</a:t>
            </a:r>
            <a:r>
              <a:rPr lang="ru-RU" sz="2400" dirty="0" smtClean="0"/>
              <a:t>, </a:t>
            </a:r>
            <a:r>
              <a:rPr lang="ru-RU" sz="2400" dirty="0" err="1" smtClean="0"/>
              <a:t>або</a:t>
            </a:r>
            <a:r>
              <a:rPr lang="ru-RU" sz="2400" dirty="0" smtClean="0"/>
              <a:t> </a:t>
            </a:r>
            <a:r>
              <a:rPr lang="ru-RU" sz="2400" dirty="0" err="1" smtClean="0"/>
              <a:t>мистецтва</a:t>
            </a:r>
            <a:r>
              <a:rPr lang="ru-RU" sz="2400" dirty="0" smtClean="0"/>
              <a:t>, </a:t>
            </a:r>
            <a:r>
              <a:rPr lang="ru-RU" sz="2400" dirty="0" err="1" smtClean="0"/>
              <a:t>що</a:t>
            </a:r>
            <a:r>
              <a:rPr lang="ru-RU" sz="2400" dirty="0" smtClean="0"/>
              <a:t> </a:t>
            </a:r>
            <a:r>
              <a:rPr lang="ru-RU" sz="2400" dirty="0" err="1" smtClean="0"/>
              <a:t>використовує</a:t>
            </a:r>
            <a:r>
              <a:rPr lang="ru-RU" sz="2400" dirty="0" smtClean="0"/>
              <a:t> </a:t>
            </a:r>
            <a:r>
              <a:rPr lang="ru-RU" sz="2400" dirty="0" err="1" smtClean="0"/>
              <a:t>цей</a:t>
            </a:r>
            <a:r>
              <a:rPr lang="ru-RU" sz="2400" dirty="0" smtClean="0"/>
              <a:t> </a:t>
            </a:r>
            <a:r>
              <a:rPr lang="ru-RU" sz="2400" dirty="0" err="1" smtClean="0"/>
              <a:t>прийом</a:t>
            </a:r>
            <a:r>
              <a:rPr lang="ru-RU" sz="2400" dirty="0" smtClean="0"/>
              <a:t>.</a:t>
            </a:r>
            <a:endParaRPr lang="ru-RU" sz="2400" dirty="0"/>
          </a:p>
        </p:txBody>
      </p:sp>
    </p:spTree>
  </p:cSld>
  <p:clrMapOvr>
    <a:masterClrMapping/>
  </p:clrMapOvr>
  <p:transition>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uk-UA"/>
          </a:p>
        </p:txBody>
      </p:sp>
      <p:pic>
        <p:nvPicPr>
          <p:cNvPr id="4" name="Содержимое 3" descr="обрамлення.jpg"/>
          <p:cNvPicPr>
            <a:picLocks noGrp="1" noChangeAspect="1"/>
          </p:cNvPicPr>
          <p:nvPr>
            <p:ph idx="1"/>
          </p:nvPr>
        </p:nvPicPr>
        <p:blipFill>
          <a:blip r:embed="rId2"/>
          <a:stretch>
            <a:fillRect/>
          </a:stretch>
        </p:blipFill>
        <p:spPr>
          <a:xfrm>
            <a:off x="228600" y="228600"/>
            <a:ext cx="8686800" cy="6477000"/>
          </a:xfrm>
          <a:ln w="76200">
            <a:solidFill>
              <a:srgbClr val="00B050"/>
            </a:solidFill>
          </a:ln>
        </p:spPr>
      </p:pic>
      <p:sp>
        <p:nvSpPr>
          <p:cNvPr id="6" name="Прямоугольник 5"/>
          <p:cNvSpPr/>
          <p:nvPr/>
        </p:nvSpPr>
        <p:spPr>
          <a:xfrm>
            <a:off x="2438400" y="609600"/>
            <a:ext cx="6096000" cy="4401205"/>
          </a:xfrm>
          <a:prstGeom prst="rect">
            <a:avLst/>
          </a:prstGeom>
        </p:spPr>
        <p:txBody>
          <a:bodyPr wrap="square">
            <a:spAutoFit/>
          </a:bodyPr>
          <a:lstStyle/>
          <a:p>
            <a:r>
              <a:rPr lang="uk-UA" sz="2800" dirty="0" smtClean="0"/>
              <a:t>Комічне </a:t>
            </a:r>
            <a:r>
              <a:rPr lang="uk-UA" sz="2800" dirty="0" err="1" smtClean="0"/>
              <a:t>змальовується</a:t>
            </a:r>
            <a:r>
              <a:rPr lang="uk-UA" sz="2800" dirty="0" smtClean="0"/>
              <a:t> за допомогою комічних ситуацій, змішання стилів, жартівливих та іронічних фразеологізмів, прислів’їв і приказок, </a:t>
            </a:r>
            <a:r>
              <a:rPr lang="uk-UA" sz="2800" dirty="0" smtClean="0">
                <a:solidFill>
                  <a:schemeClr val="accent1">
                    <a:lumMod val="75000"/>
                  </a:schemeClr>
                </a:solidFill>
              </a:rPr>
              <a:t>макаронічної мови </a:t>
            </a:r>
            <a:r>
              <a:rPr lang="uk-UA" sz="2800" dirty="0" smtClean="0"/>
              <a:t>(</a:t>
            </a:r>
            <a:r>
              <a:rPr lang="uk-UA" sz="2800" dirty="0" err="1" smtClean="0">
                <a:solidFill>
                  <a:srgbClr val="C00000"/>
                </a:solidFill>
              </a:rPr>
              <a:t>мови</a:t>
            </a:r>
            <a:r>
              <a:rPr lang="uk-UA" sz="2800" dirty="0" smtClean="0">
                <a:solidFill>
                  <a:srgbClr val="C00000"/>
                </a:solidFill>
              </a:rPr>
              <a:t>, дуже засміченої іншомовними словами або лексемами, зміненими на зразок іншомовних</a:t>
            </a:r>
            <a:r>
              <a:rPr lang="uk-UA" sz="2800" dirty="0" smtClean="0"/>
              <a:t>), гіпербол, «</a:t>
            </a:r>
            <a:r>
              <a:rPr lang="uk-UA" sz="2800" dirty="0" err="1" smtClean="0"/>
              <a:t>промовляючих</a:t>
            </a:r>
            <a:r>
              <a:rPr lang="uk-UA" sz="2800" dirty="0" smtClean="0"/>
              <a:t>». прізвиськ і прізвищ та ін.</a:t>
            </a:r>
            <a:endParaRPr lang="uk-UA" sz="2800" dirty="0"/>
          </a:p>
        </p:txBody>
      </p:sp>
      <p:pic>
        <p:nvPicPr>
          <p:cNvPr id="7" name="Рисунок 6" descr="калитка.jpg"/>
          <p:cNvPicPr>
            <a:picLocks noChangeAspect="1"/>
          </p:cNvPicPr>
          <p:nvPr/>
        </p:nvPicPr>
        <p:blipFill>
          <a:blip r:embed="rId3"/>
          <a:stretch>
            <a:fillRect/>
          </a:stretch>
        </p:blipFill>
        <p:spPr>
          <a:xfrm>
            <a:off x="6172200" y="4724400"/>
            <a:ext cx="1885950" cy="1079500"/>
          </a:xfrm>
          <a:prstGeom prst="rect">
            <a:avLst/>
          </a:prstGeom>
          <a:ln w="76200">
            <a:solidFill>
              <a:srgbClr val="00B050"/>
            </a:solidFill>
          </a:ln>
        </p:spPr>
      </p:pic>
    </p:spTree>
  </p:cSld>
  <p:clrMapOvr>
    <a:masterClrMapping/>
  </p:clrMapOvr>
  <p:transition>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ln w="76200">
            <a:solidFill>
              <a:srgbClr val="00B050"/>
            </a:solidFill>
          </a:ln>
        </p:spPr>
        <p:txBody>
          <a:bodyPr/>
          <a:lstStyle/>
          <a:p>
            <a:endParaRPr lang="uk-UA" dirty="0"/>
          </a:p>
        </p:txBody>
      </p:sp>
      <p:pic>
        <p:nvPicPr>
          <p:cNvPr id="4" name="Содержимое 3" descr="обрамлення.jpg"/>
          <p:cNvPicPr>
            <a:picLocks noGrp="1" noChangeAspect="1"/>
          </p:cNvPicPr>
          <p:nvPr>
            <p:ph idx="1"/>
          </p:nvPr>
        </p:nvPicPr>
        <p:blipFill>
          <a:blip r:embed="rId2"/>
          <a:stretch>
            <a:fillRect/>
          </a:stretch>
        </p:blipFill>
        <p:spPr>
          <a:xfrm>
            <a:off x="457200" y="381000"/>
            <a:ext cx="8686800" cy="6324600"/>
          </a:xfrm>
        </p:spPr>
      </p:pic>
      <p:sp>
        <p:nvSpPr>
          <p:cNvPr id="6" name="Прямоугольник 5"/>
          <p:cNvSpPr/>
          <p:nvPr/>
        </p:nvSpPr>
        <p:spPr>
          <a:xfrm>
            <a:off x="2286000" y="152400"/>
            <a:ext cx="4572000" cy="523220"/>
          </a:xfrm>
          <a:prstGeom prst="rect">
            <a:avLst/>
          </a:prstGeom>
        </p:spPr>
        <p:txBody>
          <a:bodyPr wrap="square">
            <a:spAutoFit/>
          </a:bodyPr>
          <a:lstStyle/>
          <a:p>
            <a:pPr algn="ctr"/>
            <a:r>
              <a:rPr lang="ru-RU" sz="2800" dirty="0" smtClean="0">
                <a:solidFill>
                  <a:srgbClr val="FF0000"/>
                </a:solidFill>
              </a:rPr>
              <a:t>Анкета головного героя</a:t>
            </a:r>
            <a:endParaRPr lang="ru-RU" sz="2800" dirty="0">
              <a:solidFill>
                <a:srgbClr val="FF0000"/>
              </a:solidFill>
            </a:endParaRPr>
          </a:p>
        </p:txBody>
      </p:sp>
      <p:graphicFrame>
        <p:nvGraphicFramePr>
          <p:cNvPr id="7" name="Таблица 6"/>
          <p:cNvGraphicFramePr>
            <a:graphicFrameLocks noGrp="1"/>
          </p:cNvGraphicFramePr>
          <p:nvPr/>
        </p:nvGraphicFramePr>
        <p:xfrm>
          <a:off x="2667000" y="762002"/>
          <a:ext cx="5943600" cy="4944290"/>
        </p:xfrm>
        <a:graphic>
          <a:graphicData uri="http://schemas.openxmlformats.org/drawingml/2006/table">
            <a:tbl>
              <a:tblPr firstRow="1" bandRow="1">
                <a:tableStyleId>{5C22544A-7EE6-4342-B048-85BDC9FD1C3A}</a:tableStyleId>
              </a:tblPr>
              <a:tblGrid>
                <a:gridCol w="2743200"/>
                <a:gridCol w="3200400"/>
              </a:tblGrid>
              <a:tr h="751114">
                <a:tc>
                  <a:txBody>
                    <a:bodyPr/>
                    <a:lstStyle/>
                    <a:p>
                      <a:pPr algn="ctr"/>
                      <a:r>
                        <a:rPr lang="uk-UA" dirty="0" smtClean="0"/>
                        <a:t>ПІБ</a:t>
                      </a:r>
                      <a:endParaRPr lang="uk-UA" dirty="0"/>
                    </a:p>
                  </a:txBody>
                  <a:tcPr/>
                </a:tc>
                <a:tc>
                  <a:txBody>
                    <a:bodyPr/>
                    <a:lstStyle/>
                    <a:p>
                      <a:r>
                        <a:rPr lang="uk-UA" dirty="0" smtClean="0"/>
                        <a:t>Герасим Никодимович Калитка</a:t>
                      </a:r>
                      <a:endParaRPr lang="uk-UA" dirty="0"/>
                    </a:p>
                  </a:txBody>
                  <a:tcPr/>
                </a:tc>
              </a:tr>
              <a:tr h="751114">
                <a:tc>
                  <a:txBody>
                    <a:bodyPr/>
                    <a:lstStyle/>
                    <a:p>
                      <a:pPr algn="ctr"/>
                      <a:r>
                        <a:rPr lang="uk-UA" dirty="0" smtClean="0"/>
                        <a:t>Соціальний стан</a:t>
                      </a:r>
                      <a:endParaRPr lang="uk-UA" dirty="0"/>
                    </a:p>
                  </a:txBody>
                  <a:tcPr/>
                </a:tc>
                <a:tc>
                  <a:txBody>
                    <a:bodyPr/>
                    <a:lstStyle/>
                    <a:p>
                      <a:pPr algn="ctr"/>
                      <a:r>
                        <a:rPr lang="uk-UA" dirty="0" smtClean="0"/>
                        <a:t>Багатий селянин</a:t>
                      </a:r>
                      <a:endParaRPr lang="uk-UA" dirty="0"/>
                    </a:p>
                  </a:txBody>
                  <a:tcPr/>
                </a:tc>
              </a:tr>
              <a:tr h="751114">
                <a:tc>
                  <a:txBody>
                    <a:bodyPr/>
                    <a:lstStyle/>
                    <a:p>
                      <a:pPr algn="ctr"/>
                      <a:r>
                        <a:rPr lang="uk-UA" dirty="0" smtClean="0"/>
                        <a:t>Матеріальне становище</a:t>
                      </a:r>
                      <a:endParaRPr lang="uk-UA" dirty="0"/>
                    </a:p>
                  </a:txBody>
                  <a:tcPr/>
                </a:tc>
                <a:tc>
                  <a:txBody>
                    <a:bodyPr/>
                    <a:lstStyle/>
                    <a:p>
                      <a:r>
                        <a:rPr lang="uk-UA" dirty="0" smtClean="0"/>
                        <a:t>Двісті десятин землі,</a:t>
                      </a:r>
                      <a:r>
                        <a:rPr lang="uk-UA" baseline="0" dirty="0" smtClean="0"/>
                        <a:t> п’ять тисяч карбованців</a:t>
                      </a:r>
                      <a:endParaRPr lang="uk-UA" dirty="0"/>
                    </a:p>
                  </a:txBody>
                  <a:tcPr/>
                </a:tc>
              </a:tr>
              <a:tr h="751114">
                <a:tc>
                  <a:txBody>
                    <a:bodyPr/>
                    <a:lstStyle/>
                    <a:p>
                      <a:pPr algn="ctr"/>
                      <a:r>
                        <a:rPr lang="uk-UA" dirty="0" smtClean="0"/>
                        <a:t>Сімейний стан</a:t>
                      </a:r>
                      <a:endParaRPr lang="uk-UA" dirty="0"/>
                    </a:p>
                  </a:txBody>
                  <a:tcPr/>
                </a:tc>
                <a:tc>
                  <a:txBody>
                    <a:bodyPr/>
                    <a:lstStyle/>
                    <a:p>
                      <a:r>
                        <a:rPr lang="uk-UA" dirty="0" smtClean="0"/>
                        <a:t>Одружений, має дорослого сина і дочку</a:t>
                      </a:r>
                      <a:endParaRPr lang="uk-UA" dirty="0"/>
                    </a:p>
                  </a:txBody>
                  <a:tcPr/>
                </a:tc>
              </a:tr>
              <a:tr h="751114">
                <a:tc>
                  <a:txBody>
                    <a:bodyPr/>
                    <a:lstStyle/>
                    <a:p>
                      <a:pPr algn="ctr"/>
                      <a:r>
                        <a:rPr lang="uk-UA" dirty="0" smtClean="0"/>
                        <a:t>Риси вдачі</a:t>
                      </a:r>
                      <a:endParaRPr lang="uk-UA" dirty="0"/>
                    </a:p>
                  </a:txBody>
                  <a:tcPr/>
                </a:tc>
                <a:tc>
                  <a:txBody>
                    <a:bodyPr/>
                    <a:lstStyle/>
                    <a:p>
                      <a:r>
                        <a:rPr lang="uk-UA" dirty="0" smtClean="0"/>
                        <a:t>Працьовитий, економний, хазяйновитий, любить землю, жадібний, заздрісний, грубий, жорстокий</a:t>
                      </a:r>
                      <a:endParaRPr lang="uk-UA" dirty="0"/>
                    </a:p>
                  </a:txBody>
                  <a:tcPr/>
                </a:tc>
              </a:tr>
              <a:tr h="751114">
                <a:tc>
                  <a:txBody>
                    <a:bodyPr/>
                    <a:lstStyle/>
                    <a:p>
                      <a:pPr algn="ctr"/>
                      <a:r>
                        <a:rPr lang="uk-UA" dirty="0" smtClean="0"/>
                        <a:t>Життєва мета</a:t>
                      </a:r>
                      <a:endParaRPr lang="uk-UA" dirty="0"/>
                    </a:p>
                  </a:txBody>
                  <a:tcPr/>
                </a:tc>
                <a:tc>
                  <a:txBody>
                    <a:bodyPr/>
                    <a:lstStyle/>
                    <a:p>
                      <a:r>
                        <a:rPr lang="uk-UA" dirty="0" smtClean="0"/>
                        <a:t>Стати багатшим від Пузиря</a:t>
                      </a:r>
                      <a:endParaRPr lang="uk-UA" dirty="0"/>
                    </a:p>
                  </a:txBody>
                  <a:tcPr/>
                </a:tc>
              </a:tr>
            </a:tbl>
          </a:graphicData>
        </a:graphic>
      </p:graphicFrame>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1524</Words>
  <PresentationFormat>Экран (4:3)</PresentationFormat>
  <Paragraphs>119</Paragraphs>
  <Slides>25</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25</vt:i4>
      </vt:variant>
    </vt:vector>
  </HeadingPairs>
  <TitlesOfParts>
    <vt:vector size="26" baseType="lpstr">
      <vt:lpstr>Office Theme</vt:lpstr>
      <vt:lpstr>Слайд 1</vt:lpstr>
      <vt:lpstr>Слайд 2</vt:lpstr>
      <vt:lpstr>Слайд 3</vt:lpstr>
      <vt:lpstr>Слайд 4</vt:lpstr>
      <vt:lpstr>Слайд 5</vt:lpstr>
      <vt:lpstr>Слайд 6</vt:lpstr>
      <vt:lpstr>Слайд 7</vt:lpstr>
      <vt:lpstr>Слайд 8</vt:lpstr>
      <vt:lpstr>Слайд 9</vt:lpstr>
      <vt:lpstr>Слайд 10</vt:lpstr>
      <vt:lpstr>Слайд 11</vt:lpstr>
      <vt:lpstr>Слайд 12</vt:lpstr>
      <vt:lpstr>Слайд 13</vt:lpstr>
      <vt:lpstr>Слайд 14</vt:lpstr>
      <vt:lpstr>Слайд 15</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Буц НМ</dc:creator>
  <cp:lastModifiedBy>Пользователь</cp:lastModifiedBy>
  <cp:revision>24</cp:revision>
  <dcterms:created xsi:type="dcterms:W3CDTF">2023-01-19T08:01:50Z</dcterms:created>
  <dcterms:modified xsi:type="dcterms:W3CDTF">2025-01-30T17:17:06Z</dcterms:modified>
</cp:coreProperties>
</file>