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  <p:transition>
    <p:pull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18EBD-F55F-4CBA-B98D-12809CD8C525}" type="datetimeFigureOut">
              <a:rPr lang="uk-UA" smtClean="0"/>
              <a:pPr/>
              <a:t>22.04.2025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DC1F4-6D92-4700-B7BF-C70491DE49D6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ll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1027" name="Picture 3" descr="C:\Users\Юрий\Desktop\Новая папка\images (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0" y="0"/>
            <a:ext cx="6725239" cy="23083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7 клас</a:t>
            </a:r>
          </a:p>
          <a:p>
            <a:endParaRPr lang="uk-UA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Вигук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як особлива частина мови.</a:t>
            </a:r>
          </a:p>
          <a:p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uk-UA" sz="3600" dirty="0" err="1" smtClean="0">
                <a:latin typeface="Times New Roman" pitchFamily="18" charset="0"/>
                <a:cs typeface="Times New Roman" pitchFamily="18" charset="0"/>
              </a:rPr>
              <a:t>Стрембицька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 Л.А.</a:t>
            </a:r>
            <a:endParaRPr lang="uk-UA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Творче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Добрати вигуки до зображень</a:t>
            </a:r>
            <a:endParaRPr lang="uk-UA" dirty="0"/>
          </a:p>
        </p:txBody>
      </p:sp>
      <p:pic>
        <p:nvPicPr>
          <p:cNvPr id="5122" name="Picture 2" descr="C:\Users\Юрий\Desktop\Новая папка\images (1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2470598" cy="1270819"/>
          </a:xfrm>
          <a:prstGeom prst="rect">
            <a:avLst/>
          </a:prstGeom>
          <a:noFill/>
        </p:spPr>
      </p:pic>
      <p:pic>
        <p:nvPicPr>
          <p:cNvPr id="5123" name="Picture 3" descr="C:\Users\Юрий\Desktop\Новая папка\images (1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221088"/>
            <a:ext cx="2466975" cy="1847850"/>
          </a:xfrm>
          <a:prstGeom prst="rect">
            <a:avLst/>
          </a:prstGeom>
          <a:noFill/>
        </p:spPr>
      </p:pic>
      <p:pic>
        <p:nvPicPr>
          <p:cNvPr id="5124" name="Picture 4" descr="C:\Users\Юрий\Desktop\Новая папка\Без названия (2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5856" y="3356992"/>
            <a:ext cx="2371725" cy="1924050"/>
          </a:xfrm>
          <a:prstGeom prst="rect">
            <a:avLst/>
          </a:prstGeom>
          <a:noFill/>
        </p:spPr>
      </p:pic>
      <p:pic>
        <p:nvPicPr>
          <p:cNvPr id="5125" name="Picture 5" descr="C:\Users\Юрий\Desktop\Новая папка\images (3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2060848"/>
            <a:ext cx="2714625" cy="16859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126" name="Picture 6" descr="C:\Users\Юрий\Desktop\Новая папка\Без названия (1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221088"/>
            <a:ext cx="2619375" cy="1743075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555776" y="2564904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/>
              <a:t>1</a:t>
            </a:r>
            <a:endParaRPr lang="uk-UA" dirty="0"/>
          </a:p>
        </p:txBody>
      </p:sp>
      <p:sp>
        <p:nvSpPr>
          <p:cNvPr id="10" name="TextBox 9"/>
          <p:cNvSpPr txBox="1"/>
          <p:nvPr/>
        </p:nvSpPr>
        <p:spPr>
          <a:xfrm>
            <a:off x="2555776" y="4437112"/>
            <a:ext cx="28803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2</a:t>
            </a:r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3563888" y="3573016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/>
              <a:t>3</a:t>
            </a:r>
            <a:endParaRPr lang="uk-UA" dirty="0"/>
          </a:p>
        </p:txBody>
      </p:sp>
      <p:sp>
        <p:nvSpPr>
          <p:cNvPr id="12" name="TextBox 11"/>
          <p:cNvSpPr txBox="1"/>
          <p:nvPr/>
        </p:nvSpPr>
        <p:spPr>
          <a:xfrm>
            <a:off x="6084168" y="2348880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/>
              <a:t>4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6084168" y="4077072"/>
            <a:ext cx="30168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/>
              <a:t>5</a:t>
            </a:r>
            <a:endParaRPr lang="uk-UA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96944" cy="1143000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Пошукове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99715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Випишіть номери речень, в яких вжито вигук.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Ой, що це?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Ой м’яко ти стелеш!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Ну як ви там?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Ну, що сказав лікар?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Ой і набрид же цей дощ!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Ой , вибач, я ненавмисно.</a:t>
            </a:r>
          </a:p>
          <a:p>
            <a:pPr marL="514350" indent="-514350">
              <a:buFont typeface="+mj-lt"/>
              <a:buAutoNum type="arabicPeriod"/>
            </a:pPr>
            <a:r>
              <a:rPr lang="uk-UA" dirty="0" smtClean="0"/>
              <a:t>Ну ти і красень!</a:t>
            </a:r>
          </a:p>
          <a:p>
            <a:pPr marL="514350" indent="-514350">
              <a:buNone/>
            </a:pPr>
            <a:endParaRPr lang="uk-UA" dirty="0"/>
          </a:p>
        </p:txBody>
      </p:sp>
      <p:sp>
        <p:nvSpPr>
          <p:cNvPr id="4" name="Вертикальный свиток 3"/>
          <p:cNvSpPr/>
          <p:nvPr/>
        </p:nvSpPr>
        <p:spPr>
          <a:xfrm>
            <a:off x="6156176" y="2780928"/>
            <a:ext cx="2160240" cy="2592288"/>
          </a:xfrm>
          <a:prstGeom prst="vertic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uk-UA" sz="32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Самоперевірка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268760"/>
            <a:ext cx="8712968" cy="525658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Яке значення передають вигуки?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Назвіть групи вигуків за значенням.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Якими розділовими знаками відокремлюємо вигуки? 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За яких умов вигук в реченні не</a:t>
            </a:r>
          </a:p>
          <a:p>
            <a:pPr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   відокремлюємо?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 розрізнити вигуки і частки?</a:t>
            </a:r>
          </a:p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Які вигуки напишемо через дефіс?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Юрий\Desktop\Новая папка\Без названия (10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3212975"/>
            <a:ext cx="2024680" cy="31784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661648" cy="99412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32859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2800" smtClean="0">
                <a:latin typeface="Times New Roman" pitchFamily="18" charset="0"/>
                <a:cs typeface="Times New Roman" pitchFamily="18" charset="0"/>
              </a:rPr>
              <a:t>Виконати впр.389</a:t>
            </a: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Юрий\Desktop\Новая папка\R1cGipd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7" y="3933056"/>
            <a:ext cx="4542757" cy="25579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</p:spTree>
  </p:cSld>
  <p:clrMapOvr>
    <a:masterClrMapping/>
  </p:clrMapOvr>
  <p:transition spd="med">
    <p:pull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 чому особливість?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25658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Які почуття ви бачите на зображеннях?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Юрий\Desktop\Новая папка\images (4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92896"/>
            <a:ext cx="3048000" cy="15049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1" name="Picture 3" descr="C:\Users\Юрий\Desktop\Новая папка\images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653136"/>
            <a:ext cx="2524125" cy="18097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2" name="Picture 4" descr="C:\Users\Юрий\Desktop\Новая папка\images (8)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526228">
            <a:off x="5724128" y="4437112"/>
            <a:ext cx="2895600" cy="158115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054" name="Picture 6" descr="C:\Users\Юрий\Desktop\Новая папка\Без названия (8)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12160" y="2420888"/>
            <a:ext cx="2552700" cy="179070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056" name="Picture 8" descr="C:\Users\Юрий\Desktop\Новая папка\Без названия (4)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21111683">
            <a:off x="539552" y="4365104"/>
            <a:ext cx="2619375" cy="17430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  <p:pic>
        <p:nvPicPr>
          <p:cNvPr id="2057" name="Picture 9" descr="C:\Users\Юрий\Desktop\Новая папка\images (14)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7864" y="2348880"/>
            <a:ext cx="2619375" cy="174307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2" name="TextBox 11"/>
          <p:cNvSpPr txBox="1"/>
          <p:nvPr/>
        </p:nvSpPr>
        <p:spPr>
          <a:xfrm>
            <a:off x="539552" y="2564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</a:t>
            </a:r>
            <a:endParaRPr lang="uk-UA" dirty="0"/>
          </a:p>
        </p:txBody>
      </p:sp>
      <p:sp>
        <p:nvSpPr>
          <p:cNvPr id="13" name="TextBox 12"/>
          <p:cNvSpPr txBox="1"/>
          <p:nvPr/>
        </p:nvSpPr>
        <p:spPr>
          <a:xfrm>
            <a:off x="3419872" y="2420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2</a:t>
            </a:r>
            <a:endParaRPr lang="uk-UA" dirty="0"/>
          </a:p>
        </p:txBody>
      </p:sp>
      <p:sp>
        <p:nvSpPr>
          <p:cNvPr id="14" name="TextBox 13"/>
          <p:cNvSpPr txBox="1"/>
          <p:nvPr/>
        </p:nvSpPr>
        <p:spPr>
          <a:xfrm>
            <a:off x="6156176" y="2636912"/>
            <a:ext cx="2880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dirty="0" smtClean="0"/>
              <a:t>3</a:t>
            </a:r>
            <a:endParaRPr lang="uk-UA" dirty="0"/>
          </a:p>
        </p:txBody>
      </p:sp>
      <p:sp>
        <p:nvSpPr>
          <p:cNvPr id="15" name="TextBox 14"/>
          <p:cNvSpPr txBox="1"/>
          <p:nvPr/>
        </p:nvSpPr>
        <p:spPr>
          <a:xfrm>
            <a:off x="683568" y="4653136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4</a:t>
            </a:r>
            <a:endParaRPr lang="uk-UA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3347862" y="4797152"/>
            <a:ext cx="3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5</a:t>
            </a:r>
            <a:endParaRPr lang="uk-UA" dirty="0"/>
          </a:p>
        </p:txBody>
      </p:sp>
      <p:sp>
        <p:nvSpPr>
          <p:cNvPr id="17" name="TextBox 16"/>
          <p:cNvSpPr txBox="1"/>
          <p:nvPr/>
        </p:nvSpPr>
        <p:spPr>
          <a:xfrm>
            <a:off x="5868144" y="4509120"/>
            <a:ext cx="301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uk-UA" dirty="0" smtClean="0"/>
              <a:t>6</a:t>
            </a:r>
            <a:endParaRPr lang="uk-UA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77809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Порівняймо!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66124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uk-UA" dirty="0" smtClean="0"/>
              <a:t>1.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2.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 smtClean="0"/>
              <a:t>3.  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4.</a:t>
            </a:r>
          </a:p>
          <a:p>
            <a:pPr>
              <a:buNone/>
            </a:pPr>
            <a:endParaRPr lang="uk-UA" dirty="0"/>
          </a:p>
          <a:p>
            <a:pPr>
              <a:buNone/>
            </a:pPr>
            <a:r>
              <a:rPr lang="uk-UA" dirty="0" smtClean="0"/>
              <a:t>5.</a:t>
            </a:r>
          </a:p>
          <a:p>
            <a:pPr>
              <a:buNone/>
            </a:pPr>
            <a:endParaRPr lang="uk-UA" dirty="0" smtClean="0"/>
          </a:p>
          <a:p>
            <a:pPr>
              <a:buNone/>
            </a:pPr>
            <a:r>
              <a:rPr lang="uk-UA" dirty="0" smtClean="0"/>
              <a:t>6. </a:t>
            </a:r>
            <a:endParaRPr lang="uk-UA" dirty="0"/>
          </a:p>
        </p:txBody>
      </p:sp>
      <p:sp>
        <p:nvSpPr>
          <p:cNvPr id="4" name="Стрелка влево 3"/>
          <p:cNvSpPr/>
          <p:nvPr/>
        </p:nvSpPr>
        <p:spPr>
          <a:xfrm>
            <a:off x="1043608" y="1340768"/>
            <a:ext cx="309634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Щастя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трелка влево 4"/>
          <p:cNvSpPr/>
          <p:nvPr/>
        </p:nvSpPr>
        <p:spPr>
          <a:xfrm>
            <a:off x="1043608" y="2204864"/>
            <a:ext cx="338437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Не можна визначити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трелка влево 5"/>
          <p:cNvSpPr/>
          <p:nvPr/>
        </p:nvSpPr>
        <p:spPr>
          <a:xfrm>
            <a:off x="1115616" y="3068960"/>
            <a:ext cx="151216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Відчай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трелка влево 6"/>
          <p:cNvSpPr/>
          <p:nvPr/>
        </p:nvSpPr>
        <p:spPr>
          <a:xfrm>
            <a:off x="1115616" y="4077072"/>
            <a:ext cx="144016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Сумнів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трелка влево 7"/>
          <p:cNvSpPr/>
          <p:nvPr/>
        </p:nvSpPr>
        <p:spPr>
          <a:xfrm>
            <a:off x="1115616" y="6093296"/>
            <a:ext cx="194421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Сум, туга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трелка влево 8"/>
          <p:cNvSpPr/>
          <p:nvPr/>
        </p:nvSpPr>
        <p:spPr>
          <a:xfrm>
            <a:off x="1115616" y="5085184"/>
            <a:ext cx="158417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dirty="0" smtClean="0">
                <a:latin typeface="Times New Roman" pitchFamily="18" charset="0"/>
                <a:cs typeface="Times New Roman" pitchFamily="18" charset="0"/>
              </a:rPr>
              <a:t>Радість</a:t>
            </a:r>
            <a:endParaRPr lang="uk-UA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Юрий\Desktop\Новая папка\images (15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556792"/>
            <a:ext cx="3387723" cy="2664651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3419872" y="4725144"/>
            <a:ext cx="5095265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Це все наші почуття та емоції.</a:t>
            </a:r>
          </a:p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Їх можна намалювати, а можна озвучити, не називаючи… Як?...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850106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Важливо!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340768"/>
            <a:ext cx="8496944" cy="5328592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Вигук – це особлива частина мови, що виражає почуття, емоції, волевиявлення мовця, не називаючи їх.</a:t>
            </a:r>
          </a:p>
          <a:p>
            <a:pPr>
              <a:buNone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Наприклад: </a:t>
            </a:r>
            <a:r>
              <a:rPr lang="uk-UA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, у тебе новий телефон! </a:t>
            </a:r>
            <a:r>
              <a:rPr lang="uk-UA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Годі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, припинімо сваритися!</a:t>
            </a:r>
            <a:endParaRPr lang="uk-UA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755576" y="3789040"/>
            <a:ext cx="7488832" cy="2808312"/>
          </a:xfrm>
          <a:prstGeom prst="horizontalScroll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Вигуки не належать  ні до самостійних, ні до службових частин мови. Вигуки не мають лексичного значення, не змінюються, не виступають членами речення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12968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Групи вигуків за значенням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196752"/>
            <a:ext cx="8928992" cy="55446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Прочитайте інформацію, розміщену в таблиці</a:t>
            </a:r>
          </a:p>
          <a:p>
            <a:endParaRPr lang="uk-UA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323528" y="2060848"/>
          <a:ext cx="8424938" cy="4320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443"/>
                <a:gridCol w="1991998"/>
                <a:gridCol w="2259840"/>
                <a:gridCol w="2204657"/>
              </a:tblGrid>
              <a:tr h="718512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Емоційні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Волевиявлення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Звуконаслідувальні слова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Форми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етикету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858729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Виражають почуття, 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емоції людини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(гнів,радість…)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Виражають наказ,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спонукання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до дії,звернення </a:t>
                      </a:r>
                    </a:p>
                    <a:p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до тварин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Відтворюють звуки природи, шуми, сигнали, голоси тварин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Виражають привітання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43240"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О, ой, ах, ай, пхе, тьху, овва, лишенько, ой Боже, матінко…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Нумо, тс –с, агов, гей, киш, марш, киць-киць, цить…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Ку-ку,  трісь, дзень, няв-няв, хрясь,  м у-у,</a:t>
                      </a:r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r>
                        <a:rPr lang="uk-UA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кахи-кахи…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Прощай,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добраніч,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до побачення,</a:t>
                      </a:r>
                    </a:p>
                    <a:p>
                      <a:r>
                        <a:rPr lang="uk-UA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будь ласка…</a:t>
                      </a:r>
                      <a:endParaRPr lang="uk-UA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96944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Тренувальна вправа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12568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Визначити групу за значенням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Еге ж, цікаво!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Швидше виконуй, нумо!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Ой лишенько, що ти накоїв…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Киць-киць, Мурко, ти де?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Очі кліп-кліп.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Будь ласка! Послухай мене, прошу…</a:t>
            </a:r>
          </a:p>
          <a:p>
            <a:pPr marL="514350" indent="-51435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Горизонтальный свиток 3"/>
          <p:cNvSpPr/>
          <p:nvPr/>
        </p:nvSpPr>
        <p:spPr>
          <a:xfrm>
            <a:off x="899592" y="5013176"/>
            <a:ext cx="7128792" cy="1249296"/>
          </a:xfrm>
          <a:prstGeom prst="horizontalScroll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latin typeface="Times New Roman" pitchFamily="18" charset="0"/>
                <a:cs typeface="Times New Roman" pitchFamily="18" charset="0"/>
              </a:rPr>
              <a:t>Зверніть увагу на розділові знаки</a:t>
            </a:r>
            <a:endParaRPr lang="uk-UA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68952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Важливо!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525658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Після вигуків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, які стоять на початку речення, 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ставимо кому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, а при окличній інтонації – </a:t>
            </a:r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знак оклику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 У середині речення вигук відокремлюємо з обох боків.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Ти, нумо, не поспішай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uk-UA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 відокремлюємо вигуки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На початку речення перед особовим займенником, після якого йде звертання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: Ех ти, Дмитрику, запізнився…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Якщо вигук виступає в ролі члена речення: 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У вухах дзень-дзень.</a:t>
            </a:r>
          </a:p>
          <a:p>
            <a:pPr marL="514350" indent="-514350">
              <a:buNone/>
            </a:pP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uk-UA" sz="28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922114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Тренувальна вправа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412776"/>
            <a:ext cx="8568952" cy="518457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Спишіть. Поставте розділові знаки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Гей удармо в струни браття у золотії.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Ой веснянко біла звідки ти прибігла?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Трембіта Туру-рай-ра…</a:t>
            </a:r>
            <a:r>
              <a:rPr lang="uk-UA" sz="2800" i="1" dirty="0" err="1" smtClean="0">
                <a:latin typeface="Times New Roman" pitchFamily="18" charset="0"/>
                <a:cs typeface="Times New Roman" pitchFamily="18" charset="0"/>
              </a:rPr>
              <a:t>Туру-рай-ра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Овва не вихоплюйся синку.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Ах так добре захоплює дух…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Людей і долю проклинать не варт їй-Богу.</a:t>
            </a:r>
          </a:p>
          <a:p>
            <a:pPr marL="514350" indent="-514350">
              <a:buFont typeface="+mj-lt"/>
              <a:buAutoNum type="arabicPeriod"/>
            </a:pP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Ага то ти?</a:t>
            </a:r>
          </a:p>
          <a:p>
            <a:pPr marL="514350" indent="-514350">
              <a:buNone/>
            </a:pPr>
            <a:endParaRPr lang="uk-UA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uk-UA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Юрий\Desktop\Новая папка\imag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56176" y="5085184"/>
            <a:ext cx="2160240" cy="1437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85010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Важливо!</a:t>
            </a:r>
            <a:endParaRPr lang="uk-UA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340768"/>
            <a:ext cx="8640960" cy="518457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uk-UA" dirty="0" smtClean="0"/>
              <a:t>Вигук може вживатися в значенні самостійних частин мови, тоді вони будуть виконувати синтаксичну роль.</a:t>
            </a:r>
          </a:p>
          <a:p>
            <a:pPr>
              <a:buNone/>
            </a:pPr>
            <a:r>
              <a:rPr lang="uk-UA" i="1" dirty="0" smtClean="0"/>
              <a:t>Твоє </a:t>
            </a:r>
            <a:r>
              <a:rPr lang="uk-UA" i="1" u="sng" dirty="0" smtClean="0">
                <a:solidFill>
                  <a:schemeClr val="tx1"/>
                </a:solidFill>
              </a:rPr>
              <a:t>“ ау ” </a:t>
            </a:r>
            <a:r>
              <a:rPr lang="uk-UA" i="1" dirty="0" smtClean="0"/>
              <a:t>мене налякало</a:t>
            </a:r>
            <a:r>
              <a:rPr lang="uk-UA" dirty="0" smtClean="0"/>
              <a:t>. ( підмет).</a:t>
            </a:r>
          </a:p>
          <a:p>
            <a:r>
              <a:rPr lang="uk-UA" dirty="0" smtClean="0"/>
              <a:t>Вигуки </a:t>
            </a:r>
            <a:r>
              <a:rPr lang="uk-UA" dirty="0" smtClean="0">
                <a:solidFill>
                  <a:schemeClr val="tx1"/>
                </a:solidFill>
              </a:rPr>
              <a:t>ой, ну </a:t>
            </a:r>
            <a:r>
              <a:rPr lang="uk-UA" dirty="0" smtClean="0"/>
              <a:t>треба відрізняти від однозвучних часток.</a:t>
            </a:r>
          </a:p>
          <a:p>
            <a:pPr>
              <a:buNone/>
            </a:pPr>
            <a:r>
              <a:rPr lang="uk-UA" i="1" dirty="0" smtClean="0"/>
              <a:t>Ой! Це вийшло раптово</a:t>
            </a:r>
            <a:r>
              <a:rPr lang="uk-UA" dirty="0" smtClean="0"/>
              <a:t>!( емоція, вигук)</a:t>
            </a:r>
          </a:p>
          <a:p>
            <a:pPr>
              <a:buNone/>
            </a:pPr>
            <a:r>
              <a:rPr lang="uk-UA" i="1" dirty="0" smtClean="0"/>
              <a:t>Ой наступала орда-навала. </a:t>
            </a:r>
            <a:r>
              <a:rPr lang="uk-UA" dirty="0" smtClean="0"/>
              <a:t>( підсилювальна частка)</a:t>
            </a:r>
            <a:endParaRPr lang="uk-UA" dirty="0"/>
          </a:p>
        </p:txBody>
      </p:sp>
    </p:spTree>
  </p:cSld>
  <p:clrMapOvr>
    <a:masterClrMapping/>
  </p:clrMapOvr>
  <p:transition>
    <p:pull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578</Words>
  <Application>Microsoft Office PowerPoint</Application>
  <PresentationFormat>Экран (4:3)</PresentationFormat>
  <Paragraphs>118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У чому особливість?</vt:lpstr>
      <vt:lpstr>Порівняймо!</vt:lpstr>
      <vt:lpstr>Важливо!</vt:lpstr>
      <vt:lpstr>Групи вигуків за значенням</vt:lpstr>
      <vt:lpstr>Тренувальна вправа</vt:lpstr>
      <vt:lpstr>Важливо!</vt:lpstr>
      <vt:lpstr>Тренувальна вправа</vt:lpstr>
      <vt:lpstr>Важливо!</vt:lpstr>
      <vt:lpstr>Творче завдання</vt:lpstr>
      <vt:lpstr>Пошукове завдання</vt:lpstr>
      <vt:lpstr>Самоперевірка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Юрий</dc:creator>
  <cp:lastModifiedBy>Пользователь</cp:lastModifiedBy>
  <cp:revision>39</cp:revision>
  <dcterms:created xsi:type="dcterms:W3CDTF">2020-05-13T05:02:10Z</dcterms:created>
  <dcterms:modified xsi:type="dcterms:W3CDTF">2025-04-22T15:39:30Z</dcterms:modified>
</cp:coreProperties>
</file>