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8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07D6-C6F6-4B91-A624-BE73A532378B}" type="datetimeFigureOut">
              <a:rPr lang="ru-RU" smtClean="0"/>
              <a:pPr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5DF6-50C2-4DCC-9D09-71528C817C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0351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07D6-C6F6-4B91-A624-BE73A532378B}" type="datetimeFigureOut">
              <a:rPr lang="ru-RU" smtClean="0"/>
              <a:pPr/>
              <a:t>22.04.2025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5DF6-50C2-4DCC-9D09-71528C817C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093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07D6-C6F6-4B91-A624-BE73A532378B}" type="datetimeFigureOut">
              <a:rPr lang="ru-RU" smtClean="0"/>
              <a:pPr/>
              <a:t>22.04.2025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5DF6-50C2-4DCC-9D09-71528C817C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27833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07D6-C6F6-4B91-A624-BE73A532378B}" type="datetimeFigureOut">
              <a:rPr lang="ru-RU" smtClean="0"/>
              <a:pPr/>
              <a:t>22.04.2025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5DF6-50C2-4DCC-9D09-71528C817C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117195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07D6-C6F6-4B91-A624-BE73A532378B}" type="datetimeFigureOut">
              <a:rPr lang="ru-RU" smtClean="0"/>
              <a:pPr/>
              <a:t>22.04.2025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5DF6-50C2-4DCC-9D09-71528C817C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89718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07D6-C6F6-4B91-A624-BE73A532378B}" type="datetimeFigureOut">
              <a:rPr lang="ru-RU" smtClean="0"/>
              <a:pPr/>
              <a:t>22.04.2025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5DF6-50C2-4DCC-9D09-71528C817C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1196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07D6-C6F6-4B91-A624-BE73A532378B}" type="datetimeFigureOut">
              <a:rPr lang="ru-RU" smtClean="0"/>
              <a:pPr/>
              <a:t>22.04.2025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5DF6-50C2-4DCC-9D09-71528C817C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50217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07D6-C6F6-4B91-A624-BE73A532378B}" type="datetimeFigureOut">
              <a:rPr lang="ru-RU" smtClean="0"/>
              <a:pPr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5DF6-50C2-4DCC-9D09-71528C817C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02949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07D6-C6F6-4B91-A624-BE73A532378B}" type="datetimeFigureOut">
              <a:rPr lang="ru-RU" smtClean="0"/>
              <a:pPr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5DF6-50C2-4DCC-9D09-71528C817C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069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35F4185-8895-4A14-99E6-AE1AFEB1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4166342-4BA9-4DCE-9F8F-F2B6A180D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4D14000-A8D3-4ABE-9345-F56517FE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07D6-C6F6-4B91-A624-BE73A532378B}" type="datetimeFigureOut">
              <a:rPr lang="ru-RU" smtClean="0"/>
              <a:pPr/>
              <a:t>22.04.2025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7B6487A-9F0C-4C88-BCE3-4BE0E1EB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2BDF90C-E7BF-42E5-A26E-307AED70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5DF6-50C2-4DCC-9D09-71528C817C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1255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07D6-C6F6-4B91-A624-BE73A532378B}" type="datetimeFigureOut">
              <a:rPr lang="ru-RU" smtClean="0"/>
              <a:pPr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5DF6-50C2-4DCC-9D09-71528C817C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3999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07D6-C6F6-4B91-A624-BE73A532378B}" type="datetimeFigureOut">
              <a:rPr lang="ru-RU" smtClean="0"/>
              <a:pPr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5DF6-50C2-4DCC-9D09-71528C817C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4991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07D6-C6F6-4B91-A624-BE73A532378B}" type="datetimeFigureOut">
              <a:rPr lang="ru-RU" smtClean="0"/>
              <a:pPr/>
              <a:t>22.04.2025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5DF6-50C2-4DCC-9D09-71528C817C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761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07D6-C6F6-4B91-A624-BE73A532378B}" type="datetimeFigureOut">
              <a:rPr lang="ru-RU" smtClean="0"/>
              <a:pPr/>
              <a:t>22.04.2025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5DF6-50C2-4DCC-9D09-71528C817C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0818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07D6-C6F6-4B91-A624-BE73A532378B}" type="datetimeFigureOut">
              <a:rPr lang="ru-RU" smtClean="0"/>
              <a:pPr/>
              <a:t>22.04.2025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5DF6-50C2-4DCC-9D09-71528C817C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3450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07D6-C6F6-4B91-A624-BE73A532378B}" type="datetimeFigureOut">
              <a:rPr lang="ru-RU" smtClean="0"/>
              <a:pPr/>
              <a:t>22.04.2025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5DF6-50C2-4DCC-9D09-71528C817C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7339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07D6-C6F6-4B91-A624-BE73A532378B}" type="datetimeFigureOut">
              <a:rPr lang="ru-RU" smtClean="0"/>
              <a:pPr/>
              <a:t>22.04.2025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5DF6-50C2-4DCC-9D09-71528C817C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9997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07D6-C6F6-4B91-A624-BE73A532378B}" type="datetimeFigureOut">
              <a:rPr lang="ru-RU" smtClean="0"/>
              <a:pPr/>
              <a:t>22.04.2025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5DF6-50C2-4DCC-9D09-71528C817C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9366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92107D6-C6F6-4B91-A624-BE73A532378B}" type="datetimeFigureOut">
              <a:rPr lang="ru-RU" smtClean="0"/>
              <a:pPr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AF15DF6-50C2-4DCC-9D09-71528C817C6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1371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C9CDA5D-8676-41A8-BC5C-8C6847125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705" y="895546"/>
            <a:ext cx="10510887" cy="3497345"/>
          </a:xfrm>
        </p:spPr>
        <p:txBody>
          <a:bodyPr>
            <a:normAutofit/>
          </a:bodyPr>
          <a:lstStyle/>
          <a:p>
            <a:r>
              <a:rPr lang="uk-UA" sz="4400" b="1" dirty="0">
                <a:solidFill>
                  <a:srgbClr val="CC00FF"/>
                </a:solidFill>
              </a:rPr>
              <a:t>Оксана </a:t>
            </a:r>
            <a:r>
              <a:rPr lang="uk-UA" sz="4400" b="1" dirty="0" err="1">
                <a:solidFill>
                  <a:srgbClr val="CC00FF"/>
                </a:solidFill>
              </a:rPr>
              <a:t>Думанська</a:t>
            </a:r>
            <a:r>
              <a:rPr lang="uk-UA" sz="4400" b="1" dirty="0"/>
              <a:t>. </a:t>
            </a:r>
            <a:br>
              <a:rPr lang="uk-UA" sz="4400" b="1" dirty="0"/>
            </a:br>
            <a:r>
              <a:rPr lang="uk-UA" sz="4400" b="1" dirty="0"/>
              <a:t>Життя та творчість. </a:t>
            </a:r>
            <a:br>
              <a:rPr lang="uk-UA" sz="4400" b="1" dirty="0"/>
            </a:br>
            <a:r>
              <a:rPr lang="uk-UA" sz="4400" b="1" dirty="0"/>
              <a:t>«</a:t>
            </a:r>
            <a:r>
              <a:rPr lang="uk-UA" sz="4400" b="1" dirty="0">
                <a:solidFill>
                  <a:srgbClr val="FF0000"/>
                </a:solidFill>
              </a:rPr>
              <a:t>Школярка з передмістя</a:t>
            </a:r>
            <a:r>
              <a:rPr lang="uk-UA" sz="4400" b="1" dirty="0"/>
              <a:t>»</a:t>
            </a:r>
            <a:br>
              <a:rPr lang="uk-UA" sz="4400" b="1" dirty="0"/>
            </a:br>
            <a:r>
              <a:rPr lang="uk-UA" sz="4400" b="1" dirty="0"/>
              <a:t>8 клас</a:t>
            </a:r>
            <a:endParaRPr lang="ru-RU" sz="44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7705C3CF-CDE0-49BE-9F07-3CAC67311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453" y="4986778"/>
            <a:ext cx="3412504" cy="1253765"/>
          </a:xfrm>
        </p:spPr>
        <p:txBody>
          <a:bodyPr>
            <a:normAutofit/>
          </a:bodyPr>
          <a:lstStyle/>
          <a:p>
            <a:r>
              <a:rPr lang="uk-UA" b="1" dirty="0">
                <a:solidFill>
                  <a:schemeClr val="tx1"/>
                </a:solidFill>
              </a:rPr>
              <a:t>Підготувала </a:t>
            </a:r>
          </a:p>
          <a:p>
            <a:r>
              <a:rPr lang="uk-UA" b="1" dirty="0" err="1" smtClean="0">
                <a:solidFill>
                  <a:schemeClr val="tx1"/>
                </a:solidFill>
              </a:rPr>
              <a:t>Стрембицька</a:t>
            </a:r>
            <a:r>
              <a:rPr lang="uk-UA" b="1" dirty="0" smtClean="0">
                <a:solidFill>
                  <a:schemeClr val="tx1"/>
                </a:solidFill>
              </a:rPr>
              <a:t> Л.А.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0223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2B730C5-D6A3-44B8-BE08-3A1F78A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42638"/>
          </a:xfrm>
        </p:spPr>
        <p:txBody>
          <a:bodyPr/>
          <a:lstStyle/>
          <a:p>
            <a:r>
              <a:rPr lang="uk-UA" b="1" dirty="0">
                <a:solidFill>
                  <a:srgbClr val="CC00FF"/>
                </a:solidFill>
              </a:rPr>
              <a:t>ЖИТТЯ І ТВОРЧІСТЬ</a:t>
            </a:r>
            <a:endParaRPr lang="ru-RU" b="1" dirty="0">
              <a:solidFill>
                <a:srgbClr val="CC00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E1E3B7D-F57F-4926-9696-393DB8E7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1461156"/>
            <a:ext cx="11189616" cy="4986777"/>
          </a:xfrm>
        </p:spPr>
        <p:txBody>
          <a:bodyPr>
            <a:normAutofit/>
          </a:bodyPr>
          <a:lstStyle/>
          <a:p>
            <a:pPr algn="just"/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Цікаво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спілкується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пані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Оксана у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творах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з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найменшим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читачем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Вона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переконана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: "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Дітей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треба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любити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в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міру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…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Якщо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любити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то не до фанатизму.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Якщо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карати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то не до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істерики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", —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адже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є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щасливою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бабусею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чотирьох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прекрасних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онуків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мамою,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порадницею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і подругою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трьох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дорослих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вже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дітей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pPr algn="just"/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Оксана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Іванівна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вміє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писати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граючись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зацікавлюючи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дітей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реально-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вигаданими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історіями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героями-тваринами,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що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вміють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розмовляти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поетичною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мовою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Свідченням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цьому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є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розповідь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про "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Собаче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життя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кота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Хитруна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 (2011),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який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либонь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став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найвідомішим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котом у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Львові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його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портрет авторства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Мар'яни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Петрів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зображено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на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горнятках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97344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873F66C-A0FA-4CD6-B7A1-3D9BF6B2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57796"/>
          </a:xfrm>
        </p:spPr>
        <p:txBody>
          <a:bodyPr/>
          <a:lstStyle/>
          <a:p>
            <a:r>
              <a:rPr lang="uk-UA" b="1" dirty="0">
                <a:solidFill>
                  <a:srgbClr val="CC00FF"/>
                </a:solidFill>
              </a:rPr>
              <a:t>ЖИТТЯ І ТВОРЧІСТЬ</a:t>
            </a:r>
            <a:endParaRPr lang="ru-RU" b="1" dirty="0">
              <a:solidFill>
                <a:srgbClr val="CC00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5184587-785B-436D-BD08-99718C4A7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7" y="1376315"/>
            <a:ext cx="11246177" cy="5109326"/>
          </a:xfrm>
        </p:spPr>
        <p:txBody>
          <a:bodyPr/>
          <a:lstStyle/>
          <a:p>
            <a:pPr algn="just"/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У 2013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році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побачили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світ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книги "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Принцеса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Горошинка" і "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Попелюшка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в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домашніх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капцях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". Редактор журналу "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Світ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Дитини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 Наталя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Скосарева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розповіла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що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ці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казки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спочатку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були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надруковані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у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дитячому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журналі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а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потім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як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окремі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видання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стали початком проекту "Казки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від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Світика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".</a:t>
            </a:r>
          </a:p>
          <a:p>
            <a:pPr algn="just"/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2015 року у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Видавництві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Старого Лева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вийшло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з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друку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нове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видання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письменниці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"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Марійчині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пригоди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 про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життя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маленької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дівчинки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для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якої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кожна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подія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стає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визначною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30079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DD6D49F-9FDF-4B5F-835E-44B9DBCC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86077"/>
          </a:xfrm>
        </p:spPr>
        <p:txBody>
          <a:bodyPr/>
          <a:lstStyle/>
          <a:p>
            <a:r>
              <a:rPr lang="uk-UA" b="1" dirty="0">
                <a:solidFill>
                  <a:srgbClr val="CC00FF"/>
                </a:solidFill>
              </a:rPr>
              <a:t>ЖИТТЯ І ТВОРЧІСТЬ</a:t>
            </a:r>
            <a:endParaRPr lang="ru-RU" b="1" dirty="0">
              <a:solidFill>
                <a:srgbClr val="CC00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B1CD283-08E3-4775-9D1F-A62D6634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8" y="1404594"/>
            <a:ext cx="11576115" cy="509047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Як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перекладач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Оксана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Думанська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багато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років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співпрацює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з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видавництвами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"Махаон-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Україна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", "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Свічадо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 та "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Світ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Дитини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".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Серед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найбільш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відомих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її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робіт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переклад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повісті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Миколи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Гоголя "Тарас Бульба". </a:t>
            </a:r>
          </a:p>
          <a:p>
            <a:pPr algn="just"/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Також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український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читач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завдяки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Думанській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має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тепер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нагоду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познайомитися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світовою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знаменитістю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Люком Бессоном,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який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написав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казку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"Артур" про 10-літнього хлопчика,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що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потрапив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у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паралельний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світ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</a:t>
            </a:r>
          </a:p>
          <a:p>
            <a:pPr algn="just"/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А з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російської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мови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Оксана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Іванівна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переклала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ряд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оповідань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історій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казок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за мотивами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яких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були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зняті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улюблені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мультики для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дітей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pPr algn="just"/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літературному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опрацюванні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письменниці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вийшли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: </a:t>
            </a:r>
          </a:p>
          <a:p>
            <a:pPr algn="just"/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в 2008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році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історична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повість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Зінаїди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Левицької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"При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битій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дорозі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", </a:t>
            </a:r>
          </a:p>
          <a:p>
            <a:pPr algn="just"/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2010 – роман для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юнацтва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Василя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Короліва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-Старого "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Чмелик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", </a:t>
            </a:r>
          </a:p>
          <a:p>
            <a:pPr algn="just"/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2014 – переклад книги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сучасниці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Зої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Казанжи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"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Якби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я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була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 —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це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"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подорож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історіями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багатьох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людей,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яких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знаєте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чи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не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знаєте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про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яких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чули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з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випадкових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розмов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яких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бачили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по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телевізору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деякі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історії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навіть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можуть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виявитися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вашими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власними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Бо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таке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життя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…"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18690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A1F6F2A-D05C-424A-868D-BD923779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01236"/>
          </a:xfrm>
        </p:spPr>
        <p:txBody>
          <a:bodyPr/>
          <a:lstStyle/>
          <a:p>
            <a:r>
              <a:rPr lang="uk-UA" b="1" dirty="0">
                <a:solidFill>
                  <a:srgbClr val="CC00FF"/>
                </a:solidFill>
              </a:rPr>
              <a:t>ЖИТТЯ І ТВОРЧІСТЬ</a:t>
            </a:r>
            <a:endParaRPr lang="ru-RU" b="1" dirty="0">
              <a:solidFill>
                <a:srgbClr val="CC00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3CF800E-B62B-46E3-AE68-09BC8994C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04" y="1442302"/>
            <a:ext cx="11660957" cy="4920792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Науковці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Львова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знають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пані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Оксану як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керівника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авторського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колективу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монографій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"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Іван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Тиктор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Талан і талант" (2007) –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першої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розвідки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про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найзнаменитішого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українського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видавця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та "Я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сіяв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те,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що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Бог послав..." (2009) — про Павла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Чубинського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pPr algn="just"/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2014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рік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У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видавництві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"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Піраміда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вийшла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нова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антологія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"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Львів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львів’янки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любов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". Як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упорядник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видання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Оксана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Думанська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зазначила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: "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Усі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авторки, де б вони зараз не мешкали, так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чи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інакше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пов’язані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Львовом. </a:t>
            </a:r>
          </a:p>
          <a:p>
            <a:pPr algn="just"/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Тексти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третини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із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них –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взагалі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дебют... "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Львів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львів’янки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любов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 –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це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якраз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та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жіноча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і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жіночна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проза, яка зараз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потрібна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аби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про наше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місто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знали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якомога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більше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– не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тільки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по Форуму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видавців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а й по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автурі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котра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тут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присутня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і на яку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потрібно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звертати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увагу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видавцям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16569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58BC2D7-4355-4FE0-9A8F-DE6ECF8B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23784"/>
          </a:xfrm>
        </p:spPr>
        <p:txBody>
          <a:bodyPr/>
          <a:lstStyle/>
          <a:p>
            <a:r>
              <a:rPr lang="uk-UA" b="1" dirty="0">
                <a:solidFill>
                  <a:srgbClr val="CC00FF"/>
                </a:solidFill>
              </a:rPr>
              <a:t>ЖИТТЯ І ТВОРЧІСТЬ</a:t>
            </a:r>
            <a:endParaRPr lang="ru-RU" b="1" dirty="0">
              <a:solidFill>
                <a:srgbClr val="CC00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98669CE-BEC7-408D-BAAA-ACD170BC2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8" y="1442303"/>
            <a:ext cx="11519554" cy="5062192"/>
          </a:xfrm>
        </p:spPr>
        <p:txBody>
          <a:bodyPr>
            <a:norm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Червень 2015 року.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Відомі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львівські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екскурсоводи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Петро та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Іван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Радковці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презентували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свою книгу "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Таємниці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львівських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левів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".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Літературний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редактор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видання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Оксана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Думанська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зазначила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: "Я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бажаю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щастя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цій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книзі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…, тому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що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розумію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–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кожен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хто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має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в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сім’ї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дітей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повинен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мати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цю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книгу, для того,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щоб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читати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її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вранці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в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обід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ввечері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чи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коли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дитина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попросить. Я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більш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ніж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впевнена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що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в тих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сім’ях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де є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діти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ці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казки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та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легенди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переповідатимуть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дорослим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". </a:t>
            </a:r>
          </a:p>
          <a:p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відкриттям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посвятою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2015 року і ХХІІ Форуму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видавців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у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Львові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стала книга "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Шептицький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від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А до Я" (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Видавництво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Старого Лева).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Серед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колективу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авторів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які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працювали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над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виданням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і Оксана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Думанська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  <a:endParaRPr lang="ru-RU" b="1" dirty="0"/>
          </a:p>
        </p:txBody>
      </p:sp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5" name="Ссылка на слайд 4">
                <a:extLst>
                  <a:ext uri="{FF2B5EF4-FFF2-40B4-BE49-F238E27FC236}">
                    <a16:creationId xmlns:a16="http://schemas.microsoft.com/office/drawing/2014/main" id="{511ADE51-38C0-49FF-819B-419744F8598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12203721"/>
                  </p:ext>
                </p:extLst>
              </p:nvPr>
            </p:nvGraphicFramePr>
            <p:xfrm>
              <a:off x="-2448065" y="4983354"/>
              <a:ext cx="3048000" cy="1714500"/>
            </p:xfrm>
            <a:graphic>
              <a:graphicData uri="http://schemas.microsoft.com/office/powerpoint/2016/slidezoom">
                <pslz:sldZm>
                  <pslz:sldZmObj sldId="270" cId="1435883535">
                    <pslz:zmPr id="{5BB53E55-6C17-421A-AAFC-AFE410D996C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Ссылка на слайд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id="{511ADE51-38C0-49FF-819B-419744F859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448065" y="498335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689745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737032E-20C6-4396-8F2D-3F608F056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57796"/>
          </a:xfrm>
        </p:spPr>
        <p:txBody>
          <a:bodyPr/>
          <a:lstStyle/>
          <a:p>
            <a:r>
              <a:rPr lang="uk-UA" b="1" dirty="0">
                <a:solidFill>
                  <a:srgbClr val="CC00FF"/>
                </a:solidFill>
              </a:rPr>
              <a:t>ЖИТТЯ І ТВОРЧІСТЬ</a:t>
            </a:r>
            <a:endParaRPr lang="ru-RU" b="1" dirty="0">
              <a:solidFill>
                <a:srgbClr val="CC00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E5DDAD7-A325-4BC9-8DF9-34E948C61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6" y="1376314"/>
            <a:ext cx="11123628" cy="5071619"/>
          </a:xfrm>
        </p:spPr>
        <p:txBody>
          <a:bodyPr>
            <a:normAutofit/>
          </a:bodyPr>
          <a:lstStyle/>
          <a:p>
            <a:r>
              <a:rPr lang="ru-RU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У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неї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багато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задумів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багато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проектів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</a:t>
            </a:r>
          </a:p>
          <a:p>
            <a:r>
              <a:rPr lang="ru-RU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"Час –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це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коли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працюю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перекладаю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Відпочинок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– коли пишу те,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що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відклалося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у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голові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,—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якось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відмітила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в одному з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останніх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інтерв'ю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письменниця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— Себе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вважаю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жабою, яка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вигулькнула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на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грудці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масла.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Ніколи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не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ображаюся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Я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вже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склала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собі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ціну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Не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захмарну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1435883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4B877D0-E78C-4021-A8C8-AA80A9F0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“</a:t>
            </a:r>
            <a:r>
              <a:rPr lang="ru-RU" b="1" dirty="0" err="1">
                <a:solidFill>
                  <a:srgbClr val="FF0000"/>
                </a:solidFill>
              </a:rPr>
              <a:t>Школярка</a:t>
            </a:r>
            <a:r>
              <a:rPr lang="ru-RU" b="1" dirty="0">
                <a:solidFill>
                  <a:srgbClr val="FF0000"/>
                </a:solidFill>
              </a:rPr>
              <a:t> з </a:t>
            </a:r>
            <a:r>
              <a:rPr lang="ru-RU" b="1" dirty="0" err="1">
                <a:solidFill>
                  <a:srgbClr val="FF0000"/>
                </a:solidFill>
              </a:rPr>
              <a:t>передмістя</a:t>
            </a:r>
            <a:r>
              <a:rPr lang="ru-RU" dirty="0"/>
              <a:t>” </a:t>
            </a:r>
            <a:r>
              <a:rPr lang="ru-RU" dirty="0" err="1"/>
              <a:t>аналіз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035DD60-4006-4699-9ABD-6BB36D3D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1593130"/>
            <a:ext cx="11434713" cy="4854804"/>
          </a:xfrm>
        </p:spPr>
        <p:txBody>
          <a:bodyPr>
            <a:normAutofit/>
          </a:bodyPr>
          <a:lstStyle/>
          <a:p>
            <a:r>
              <a:rPr lang="ru-RU" b="1" dirty="0"/>
              <a:t>Автор:</a:t>
            </a:r>
            <a:r>
              <a:rPr lang="ru-RU" dirty="0"/>
              <a:t> Оксана </a:t>
            </a:r>
            <a:r>
              <a:rPr lang="ru-RU" dirty="0" err="1"/>
              <a:t>Іванівна</a:t>
            </a:r>
            <a:r>
              <a:rPr lang="ru-RU" dirty="0"/>
              <a:t> </a:t>
            </a:r>
            <a:r>
              <a:rPr lang="ru-RU" dirty="0" err="1"/>
              <a:t>Думанська</a:t>
            </a:r>
            <a:r>
              <a:rPr lang="ru-RU" dirty="0"/>
              <a:t>.</a:t>
            </a:r>
          </a:p>
          <a:p>
            <a:r>
              <a:rPr lang="ru-RU" b="1" dirty="0" err="1"/>
              <a:t>Рік</a:t>
            </a:r>
            <a:r>
              <a:rPr lang="ru-RU" b="1" dirty="0"/>
              <a:t> </a:t>
            </a:r>
            <a:r>
              <a:rPr lang="ru-RU" b="1" dirty="0" err="1"/>
              <a:t>написання</a:t>
            </a:r>
            <a:r>
              <a:rPr lang="ru-RU" b="1" dirty="0"/>
              <a:t>: </a:t>
            </a:r>
            <a:r>
              <a:rPr lang="ru-RU" dirty="0"/>
              <a:t>2008.</a:t>
            </a:r>
          </a:p>
          <a:p>
            <a:r>
              <a:rPr lang="ru-RU" b="1" dirty="0"/>
              <a:t>Жанр:</a:t>
            </a:r>
            <a:r>
              <a:rPr lang="ru-RU" dirty="0"/>
              <a:t> </a:t>
            </a:r>
            <a:r>
              <a:rPr lang="ru-RU" dirty="0" err="1"/>
              <a:t>повість</a:t>
            </a:r>
            <a:r>
              <a:rPr lang="ru-RU" dirty="0"/>
              <a:t>, </a:t>
            </a:r>
            <a:r>
              <a:rPr lang="ru-RU" dirty="0" err="1"/>
              <a:t>щоденник</a:t>
            </a:r>
            <a:r>
              <a:rPr lang="ru-RU" dirty="0"/>
              <a:t>.</a:t>
            </a:r>
          </a:p>
          <a:p>
            <a:r>
              <a:rPr lang="ru-RU" b="1" dirty="0" err="1"/>
              <a:t>Літературний</a:t>
            </a:r>
            <a:r>
              <a:rPr lang="ru-RU" b="1" dirty="0"/>
              <a:t> </a:t>
            </a:r>
            <a:r>
              <a:rPr lang="ru-RU" b="1" dirty="0" err="1"/>
              <a:t>рід</a:t>
            </a:r>
            <a:r>
              <a:rPr lang="ru-RU" b="1" dirty="0"/>
              <a:t>: </a:t>
            </a:r>
            <a:r>
              <a:rPr lang="ru-RU" dirty="0" err="1"/>
              <a:t>епос</a:t>
            </a:r>
            <a:r>
              <a:rPr lang="ru-RU" dirty="0"/>
              <a:t>.</a:t>
            </a:r>
          </a:p>
          <a:p>
            <a:r>
              <a:rPr lang="ru-RU" b="1" dirty="0"/>
              <a:t>Тема:</a:t>
            </a:r>
            <a:r>
              <a:rPr lang="ru-RU" dirty="0"/>
              <a:t> </a:t>
            </a:r>
            <a:r>
              <a:rPr lang="ru-RU" dirty="0" err="1">
                <a:solidFill>
                  <a:srgbClr val="CC00FF"/>
                </a:solidFill>
              </a:rPr>
              <a:t>Зображення</a:t>
            </a:r>
            <a:r>
              <a:rPr lang="ru-RU" dirty="0">
                <a:solidFill>
                  <a:srgbClr val="CC00FF"/>
                </a:solidFill>
              </a:rPr>
              <a:t> </a:t>
            </a:r>
            <a:r>
              <a:rPr lang="ru-RU" dirty="0" err="1">
                <a:solidFill>
                  <a:srgbClr val="CC00FF"/>
                </a:solidFill>
              </a:rPr>
              <a:t>життя</a:t>
            </a:r>
            <a:r>
              <a:rPr lang="ru-RU" dirty="0">
                <a:solidFill>
                  <a:srgbClr val="CC00FF"/>
                </a:solidFill>
              </a:rPr>
              <a:t> </a:t>
            </a:r>
            <a:r>
              <a:rPr lang="ru-RU" dirty="0" err="1">
                <a:solidFill>
                  <a:srgbClr val="CC00FF"/>
                </a:solidFill>
              </a:rPr>
              <a:t>звичайної</a:t>
            </a:r>
            <a:r>
              <a:rPr lang="ru-RU" dirty="0">
                <a:solidFill>
                  <a:srgbClr val="CC00FF"/>
                </a:solidFill>
              </a:rPr>
              <a:t> </a:t>
            </a:r>
            <a:r>
              <a:rPr lang="ru-RU" dirty="0" err="1">
                <a:solidFill>
                  <a:srgbClr val="CC00FF"/>
                </a:solidFill>
              </a:rPr>
              <a:t>дівчини-підлітка</a:t>
            </a:r>
            <a:r>
              <a:rPr lang="ru-RU" dirty="0">
                <a:solidFill>
                  <a:srgbClr val="CC00FF"/>
                </a:solidFill>
              </a:rPr>
              <a:t> з </a:t>
            </a:r>
            <a:r>
              <a:rPr lang="ru-RU" dirty="0" err="1">
                <a:solidFill>
                  <a:srgbClr val="CC00FF"/>
                </a:solidFill>
              </a:rPr>
              <a:t>усіма</a:t>
            </a:r>
            <a:r>
              <a:rPr lang="ru-RU" dirty="0">
                <a:solidFill>
                  <a:srgbClr val="CC00FF"/>
                </a:solidFill>
              </a:rPr>
              <a:t> </a:t>
            </a:r>
            <a:r>
              <a:rPr lang="ru-RU" dirty="0" err="1">
                <a:solidFill>
                  <a:srgbClr val="CC00FF"/>
                </a:solidFill>
              </a:rPr>
              <a:t>його</a:t>
            </a:r>
            <a:r>
              <a:rPr lang="ru-RU" dirty="0">
                <a:solidFill>
                  <a:srgbClr val="CC00FF"/>
                </a:solidFill>
              </a:rPr>
              <a:t> </a:t>
            </a:r>
            <a:r>
              <a:rPr lang="ru-RU" dirty="0" err="1">
                <a:solidFill>
                  <a:srgbClr val="CC00FF"/>
                </a:solidFill>
              </a:rPr>
              <a:t>радощами</a:t>
            </a:r>
            <a:r>
              <a:rPr lang="ru-RU" dirty="0">
                <a:solidFill>
                  <a:srgbClr val="CC00FF"/>
                </a:solidFill>
              </a:rPr>
              <a:t> і </a:t>
            </a:r>
            <a:r>
              <a:rPr lang="ru-RU" dirty="0" err="1">
                <a:solidFill>
                  <a:srgbClr val="CC00FF"/>
                </a:solidFill>
              </a:rPr>
              <a:t>бідами</a:t>
            </a:r>
            <a:r>
              <a:rPr lang="ru-RU" dirty="0">
                <a:solidFill>
                  <a:srgbClr val="CC00FF"/>
                </a:solidFill>
              </a:rPr>
              <a:t>.</a:t>
            </a:r>
          </a:p>
          <a:p>
            <a:r>
              <a:rPr lang="ru-RU" b="1" dirty="0" err="1"/>
              <a:t>Ідея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>
                <a:solidFill>
                  <a:srgbClr val="0070C0"/>
                </a:solidFill>
              </a:rPr>
              <a:t>Допомогти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підліткам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зрозуміти</a:t>
            </a:r>
            <a:r>
              <a:rPr lang="ru-RU" dirty="0">
                <a:solidFill>
                  <a:srgbClr val="0070C0"/>
                </a:solidFill>
              </a:rPr>
              <a:t>, </a:t>
            </a:r>
            <a:r>
              <a:rPr lang="ru-RU" dirty="0" err="1">
                <a:solidFill>
                  <a:srgbClr val="0070C0"/>
                </a:solidFill>
              </a:rPr>
              <a:t>що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останній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рік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їхнього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навчального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життя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дуже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швидкоплинний</a:t>
            </a:r>
            <a:r>
              <a:rPr lang="ru-RU" dirty="0">
                <a:solidFill>
                  <a:srgbClr val="0070C0"/>
                </a:solidFill>
              </a:rPr>
              <a:t> і тому </a:t>
            </a:r>
            <a:r>
              <a:rPr lang="ru-RU" dirty="0" err="1">
                <a:solidFill>
                  <a:srgbClr val="0070C0"/>
                </a:solidFill>
              </a:rPr>
              <a:t>його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rgbClr val="0070C0"/>
                </a:solidFill>
              </a:rPr>
              <a:t>потрібно</a:t>
            </a:r>
            <a:r>
              <a:rPr lang="ru-RU" dirty="0">
                <a:solidFill>
                  <a:srgbClr val="0070C0"/>
                </a:solidFill>
              </a:rPr>
              <a:t> особливо </a:t>
            </a:r>
            <a:r>
              <a:rPr lang="ru-RU" dirty="0" err="1">
                <a:solidFill>
                  <a:srgbClr val="0070C0"/>
                </a:solidFill>
              </a:rPr>
              <a:t>цінувати</a:t>
            </a:r>
            <a:r>
              <a:rPr lang="ru-RU" dirty="0">
                <a:solidFill>
                  <a:srgbClr val="0070C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1093651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406D2F1-5F74-4273-8E6A-25CA738E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67223"/>
          </a:xfrm>
        </p:spPr>
        <p:txBody>
          <a:bodyPr/>
          <a:lstStyle/>
          <a:p>
            <a:r>
              <a:rPr lang="ru-RU" b="1" dirty="0">
                <a:solidFill>
                  <a:srgbClr val="CC00FF"/>
                </a:solidFill>
              </a:rPr>
              <a:t>проблематика: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68DEFE7-A83E-4A10-9501-B137BFB4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40" y="1480008"/>
            <a:ext cx="11368726" cy="4949071"/>
          </a:xfrm>
        </p:spPr>
        <p:txBody>
          <a:bodyPr>
            <a:normAutofit lnSpcReduction="10000"/>
          </a:bodyPr>
          <a:lstStyle/>
          <a:p>
            <a:r>
              <a:rPr lang="ru-RU" sz="2800" b="1" dirty="0"/>
              <a:t>проблема </a:t>
            </a:r>
            <a:r>
              <a:rPr lang="ru-RU" sz="2800" b="1" dirty="0" err="1"/>
              <a:t>порозуміння</a:t>
            </a:r>
            <a:r>
              <a:rPr lang="ru-RU" sz="2800" b="1" dirty="0"/>
              <a:t> </a:t>
            </a:r>
            <a:r>
              <a:rPr lang="ru-RU" sz="2800" b="1" dirty="0" err="1"/>
              <a:t>батьків</a:t>
            </a:r>
            <a:r>
              <a:rPr lang="ru-RU" sz="2800" b="1" dirty="0"/>
              <a:t> і </a:t>
            </a:r>
            <a:r>
              <a:rPr lang="ru-RU" sz="2800" b="1" dirty="0" err="1"/>
              <a:t>дітей</a:t>
            </a:r>
            <a:r>
              <a:rPr lang="ru-RU" sz="2800" b="1" dirty="0"/>
              <a:t>;</a:t>
            </a:r>
          </a:p>
          <a:p>
            <a:r>
              <a:rPr lang="ru-RU" sz="2800" b="1" dirty="0"/>
              <a:t>проблема </a:t>
            </a:r>
            <a:r>
              <a:rPr lang="ru-RU" sz="2800" b="1" dirty="0" err="1"/>
              <a:t>кохання</a:t>
            </a:r>
            <a:r>
              <a:rPr lang="ru-RU" sz="2800" b="1" dirty="0"/>
              <a:t> і </a:t>
            </a:r>
            <a:r>
              <a:rPr lang="ru-RU" sz="2800" b="1" dirty="0" err="1"/>
              <a:t>зради</a:t>
            </a:r>
            <a:r>
              <a:rPr lang="ru-RU" sz="2800" b="1" dirty="0"/>
              <a:t>, </a:t>
            </a:r>
            <a:r>
              <a:rPr lang="ru-RU" sz="2800" b="1" dirty="0" err="1"/>
              <a:t>вірності</a:t>
            </a:r>
            <a:r>
              <a:rPr lang="ru-RU" sz="2800" b="1" dirty="0"/>
              <a:t>;</a:t>
            </a:r>
          </a:p>
          <a:p>
            <a:r>
              <a:rPr lang="ru-RU" sz="2800" b="1" dirty="0"/>
              <a:t>проблема </a:t>
            </a:r>
            <a:r>
              <a:rPr lang="ru-RU" sz="2800" b="1" dirty="0" err="1"/>
              <a:t>самотності</a:t>
            </a:r>
            <a:r>
              <a:rPr lang="ru-RU" sz="2800" b="1" dirty="0"/>
              <a:t> </a:t>
            </a:r>
            <a:r>
              <a:rPr lang="ru-RU" sz="2800" b="1" dirty="0" err="1"/>
              <a:t>підлітка</a:t>
            </a:r>
            <a:r>
              <a:rPr lang="ru-RU" sz="2800" b="1" dirty="0"/>
              <a:t>;</a:t>
            </a:r>
          </a:p>
          <a:p>
            <a:r>
              <a:rPr lang="ru-RU" sz="2800" b="1" dirty="0"/>
              <a:t>проблема </a:t>
            </a:r>
            <a:r>
              <a:rPr lang="ru-RU" sz="2800" b="1" dirty="0" err="1"/>
              <a:t>стосунків</a:t>
            </a:r>
            <a:r>
              <a:rPr lang="ru-RU" sz="2800" b="1" dirty="0"/>
              <a:t> з </a:t>
            </a:r>
            <a:r>
              <a:rPr lang="ru-RU" sz="2800" b="1" dirty="0" err="1"/>
              <a:t>друзями</a:t>
            </a:r>
            <a:r>
              <a:rPr lang="ru-RU" sz="2800" b="1" dirty="0"/>
              <a:t> та </a:t>
            </a:r>
            <a:r>
              <a:rPr lang="ru-RU" sz="2800" b="1" dirty="0" err="1"/>
              <a:t>однокласниками</a:t>
            </a:r>
            <a:r>
              <a:rPr lang="ru-RU" sz="2800" b="1" dirty="0"/>
              <a:t>;</a:t>
            </a:r>
          </a:p>
          <a:p>
            <a:r>
              <a:rPr lang="ru-RU" sz="2800" b="1" dirty="0"/>
              <a:t>проблема </a:t>
            </a:r>
            <a:r>
              <a:rPr lang="ru-RU" sz="2800" b="1" dirty="0" err="1"/>
              <a:t>сприйняття</a:t>
            </a:r>
            <a:r>
              <a:rPr lang="ru-RU" sz="2800" b="1" dirty="0"/>
              <a:t> нового, </a:t>
            </a:r>
            <a:r>
              <a:rPr lang="ru-RU" sz="2800" b="1" dirty="0" err="1"/>
              <a:t>готовності</a:t>
            </a:r>
            <a:r>
              <a:rPr lang="ru-RU" sz="2800" b="1" dirty="0"/>
              <a:t> до </a:t>
            </a:r>
            <a:r>
              <a:rPr lang="ru-RU" sz="2800" b="1" dirty="0" err="1"/>
              <a:t>змін</a:t>
            </a:r>
            <a:r>
              <a:rPr lang="ru-RU" sz="2800" b="1" dirty="0"/>
              <a:t>;</a:t>
            </a:r>
          </a:p>
          <a:p>
            <a:r>
              <a:rPr lang="ru-RU" sz="2800" b="1" dirty="0"/>
              <a:t>проблема </a:t>
            </a:r>
            <a:r>
              <a:rPr lang="ru-RU" sz="2800" b="1" dirty="0" err="1"/>
              <a:t>успішності</a:t>
            </a:r>
            <a:r>
              <a:rPr lang="ru-RU" sz="2800" b="1" dirty="0"/>
              <a:t> в </a:t>
            </a:r>
            <a:r>
              <a:rPr lang="ru-RU" sz="2800" b="1" dirty="0" err="1"/>
              <a:t>школі</a:t>
            </a:r>
            <a:r>
              <a:rPr lang="ru-RU" sz="2800" b="1" dirty="0"/>
              <a:t> і </a:t>
            </a:r>
            <a:r>
              <a:rPr lang="ru-RU" sz="2800" b="1" dirty="0" err="1"/>
              <a:t>важливості</a:t>
            </a:r>
            <a:r>
              <a:rPr lang="ru-RU" sz="2800" b="1" dirty="0"/>
              <a:t> </a:t>
            </a:r>
            <a:r>
              <a:rPr lang="ru-RU" sz="2800" b="1" dirty="0" err="1"/>
              <a:t>шкільного</a:t>
            </a:r>
            <a:r>
              <a:rPr lang="ru-RU" sz="2800" b="1" dirty="0"/>
              <a:t> </a:t>
            </a:r>
            <a:r>
              <a:rPr lang="ru-RU" sz="2800" b="1" dirty="0" err="1"/>
              <a:t>навчання</a:t>
            </a:r>
            <a:r>
              <a:rPr lang="ru-RU" sz="2800" b="1" dirty="0"/>
              <a:t>;</a:t>
            </a:r>
          </a:p>
          <a:p>
            <a:r>
              <a:rPr lang="ru-RU" sz="2800" b="1" dirty="0"/>
              <a:t>проблема </a:t>
            </a:r>
            <a:r>
              <a:rPr lang="ru-RU" sz="2800" b="1" dirty="0" err="1"/>
              <a:t>дорослішання</a:t>
            </a:r>
            <a:r>
              <a:rPr lang="ru-RU" sz="28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253083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DCEB657-9D4B-4F0E-8E8B-8A72018A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01236"/>
          </a:xfrm>
        </p:spPr>
        <p:txBody>
          <a:bodyPr>
            <a:normAutofit fontScale="90000"/>
          </a:bodyPr>
          <a:lstStyle/>
          <a:p>
            <a:r>
              <a:rPr lang="ru-RU" dirty="0"/>
              <a:t>“</a:t>
            </a:r>
            <a:r>
              <a:rPr lang="ru-RU" b="1" dirty="0" err="1">
                <a:solidFill>
                  <a:srgbClr val="CC00FF"/>
                </a:solidFill>
              </a:rPr>
              <a:t>Школярка</a:t>
            </a:r>
            <a:r>
              <a:rPr lang="ru-RU" b="1" dirty="0">
                <a:solidFill>
                  <a:srgbClr val="CC00FF"/>
                </a:solidFill>
              </a:rPr>
              <a:t> з </a:t>
            </a:r>
            <a:r>
              <a:rPr lang="ru-RU" b="1" dirty="0" err="1">
                <a:solidFill>
                  <a:srgbClr val="CC00FF"/>
                </a:solidFill>
              </a:rPr>
              <a:t>передмістя</a:t>
            </a:r>
            <a:r>
              <a:rPr lang="ru-RU" dirty="0"/>
              <a:t>”.  </a:t>
            </a:r>
            <a:r>
              <a:rPr lang="ru-RU" dirty="0" err="1"/>
              <a:t>головні</a:t>
            </a:r>
            <a:r>
              <a:rPr lang="ru-RU" dirty="0"/>
              <a:t> </a:t>
            </a:r>
            <a:r>
              <a:rPr lang="ru-RU" dirty="0" err="1"/>
              <a:t>герої</a:t>
            </a:r>
            <a:r>
              <a:rPr lang="ru-RU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391FBB5-3DC0-44D1-8C72-F6B93CEE8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4" y="1470581"/>
            <a:ext cx="11500701" cy="4996207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(</a:t>
            </a:r>
            <a:r>
              <a:rPr lang="ru-RU" b="1" dirty="0" err="1"/>
              <a:t>Усі</a:t>
            </a:r>
            <a:r>
              <a:rPr lang="ru-RU" b="1" dirty="0"/>
              <a:t> </a:t>
            </a:r>
            <a:r>
              <a:rPr lang="ru-RU" b="1" dirty="0" err="1"/>
              <a:t>герої</a:t>
            </a:r>
            <a:r>
              <a:rPr lang="ru-RU" b="1" dirty="0"/>
              <a:t> </a:t>
            </a:r>
            <a:r>
              <a:rPr lang="ru-RU" b="1" dirty="0" err="1"/>
              <a:t>твору</a:t>
            </a:r>
            <a:r>
              <a:rPr lang="ru-RU" b="1" dirty="0"/>
              <a:t> </a:t>
            </a:r>
            <a:r>
              <a:rPr lang="ru-RU" b="1" dirty="0" err="1"/>
              <a:t>безіменні</a:t>
            </a:r>
            <a:r>
              <a:rPr lang="ru-RU" b="1" dirty="0"/>
              <a:t>)</a:t>
            </a:r>
          </a:p>
          <a:p>
            <a:r>
              <a:rPr lang="ru-RU" b="1" dirty="0" err="1"/>
              <a:t>Школярка</a:t>
            </a:r>
            <a:r>
              <a:rPr lang="ru-RU" b="1" dirty="0"/>
              <a:t>, вона ж </a:t>
            </a:r>
            <a:r>
              <a:rPr lang="ru-RU" b="1" dirty="0" err="1"/>
              <a:t>оповідачка</a:t>
            </a:r>
            <a:r>
              <a:rPr lang="ru-RU" b="1" dirty="0"/>
              <a:t>.</a:t>
            </a:r>
          </a:p>
          <a:p>
            <a:r>
              <a:rPr lang="ru-RU" b="1" dirty="0" err="1"/>
              <a:t>Її</a:t>
            </a:r>
            <a:r>
              <a:rPr lang="ru-RU" b="1" dirty="0"/>
              <a:t> </a:t>
            </a:r>
            <a:r>
              <a:rPr lang="ru-RU" b="1" dirty="0" err="1"/>
              <a:t>хлопець</a:t>
            </a:r>
            <a:r>
              <a:rPr lang="ru-RU" b="1" dirty="0"/>
              <a:t> (</a:t>
            </a:r>
            <a:r>
              <a:rPr lang="ru-RU" b="1" dirty="0" err="1"/>
              <a:t>колишній</a:t>
            </a:r>
            <a:r>
              <a:rPr lang="ru-RU" b="1" dirty="0"/>
              <a:t>).</a:t>
            </a:r>
          </a:p>
          <a:p>
            <a:r>
              <a:rPr lang="ru-RU" b="1" dirty="0" err="1"/>
              <a:t>Її</a:t>
            </a:r>
            <a:r>
              <a:rPr lang="ru-RU" b="1" dirty="0"/>
              <a:t> подруга.</a:t>
            </a:r>
          </a:p>
          <a:p>
            <a:r>
              <a:rPr lang="ru-RU" b="1" dirty="0" err="1"/>
              <a:t>Її</a:t>
            </a:r>
            <a:r>
              <a:rPr lang="ru-RU" b="1" dirty="0"/>
              <a:t> </a:t>
            </a:r>
            <a:r>
              <a:rPr lang="ru-RU" b="1" dirty="0" err="1"/>
              <a:t>сусід</a:t>
            </a:r>
            <a:r>
              <a:rPr lang="ru-RU" b="1" dirty="0"/>
              <a:t> (в </a:t>
            </a:r>
            <a:r>
              <a:rPr lang="ru-RU" b="1" dirty="0" err="1"/>
              <a:t>якого</a:t>
            </a:r>
            <a:r>
              <a:rPr lang="ru-RU" b="1" dirty="0"/>
              <a:t> </a:t>
            </a:r>
            <a:r>
              <a:rPr lang="ru-RU" b="1" dirty="0" err="1"/>
              <a:t>Школярка</a:t>
            </a:r>
            <a:r>
              <a:rPr lang="ru-RU" b="1" dirty="0"/>
              <a:t> </a:t>
            </a:r>
            <a:r>
              <a:rPr lang="ru-RU" b="1" dirty="0" err="1"/>
              <a:t>закохана</a:t>
            </a:r>
            <a:r>
              <a:rPr lang="ru-RU" b="1" dirty="0"/>
              <a:t>).</a:t>
            </a:r>
          </a:p>
          <a:p>
            <a:r>
              <a:rPr lang="ru-RU" b="1" dirty="0"/>
              <a:t>Бабуся.</a:t>
            </a:r>
          </a:p>
          <a:p>
            <a:r>
              <a:rPr lang="ru-RU" b="1" dirty="0"/>
              <a:t>Мама.</a:t>
            </a:r>
          </a:p>
          <a:p>
            <a:r>
              <a:rPr lang="ru-RU" b="1" dirty="0" err="1"/>
              <a:t>Тато</a:t>
            </a:r>
            <a:r>
              <a:rPr lang="ru-RU" b="1" dirty="0"/>
              <a:t>.</a:t>
            </a:r>
          </a:p>
          <a:p>
            <a:r>
              <a:rPr lang="ru-RU" b="1" dirty="0" err="1"/>
              <a:t>Татова</a:t>
            </a:r>
            <a:r>
              <a:rPr lang="ru-RU" b="1" dirty="0"/>
              <a:t> нова дружина.</a:t>
            </a:r>
          </a:p>
          <a:p>
            <a:r>
              <a:rPr lang="ru-RU" b="1" dirty="0" err="1"/>
              <a:t>Класний</a:t>
            </a:r>
            <a:r>
              <a:rPr lang="ru-RU" b="1" dirty="0"/>
              <a:t> </a:t>
            </a:r>
            <a:r>
              <a:rPr lang="ru-RU" b="1" dirty="0" err="1"/>
              <a:t>керівник</a:t>
            </a:r>
            <a:r>
              <a:rPr lang="ru-RU" b="1" dirty="0"/>
              <a:t> (</a:t>
            </a:r>
            <a:r>
              <a:rPr lang="ru-RU" b="1" dirty="0" err="1"/>
              <a:t>кєра</a:t>
            </a:r>
            <a:r>
              <a:rPr lang="ru-RU" b="1" dirty="0"/>
              <a:t>).</a:t>
            </a:r>
          </a:p>
          <a:p>
            <a:r>
              <a:rPr lang="ru-RU" b="1" dirty="0" err="1"/>
              <a:t>Однокласники</a:t>
            </a:r>
            <a:r>
              <a:rPr lang="ru-RU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3721003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B4BEFCA-C130-42BC-8402-A8F32A58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41" y="618517"/>
            <a:ext cx="11265030" cy="1144295"/>
          </a:xfrm>
        </p:spPr>
        <p:txBody>
          <a:bodyPr/>
          <a:lstStyle/>
          <a:p>
            <a:r>
              <a:rPr lang="ru-RU" dirty="0"/>
              <a:t>“</a:t>
            </a:r>
            <a:r>
              <a:rPr lang="ru-RU" b="1" dirty="0" err="1">
                <a:solidFill>
                  <a:srgbClr val="CC00FF"/>
                </a:solidFill>
              </a:rPr>
              <a:t>Школярка</a:t>
            </a:r>
            <a:r>
              <a:rPr lang="ru-RU" b="1" dirty="0">
                <a:solidFill>
                  <a:srgbClr val="CC00FF"/>
                </a:solidFill>
              </a:rPr>
              <a:t> з </a:t>
            </a:r>
            <a:r>
              <a:rPr lang="ru-RU" b="1" dirty="0" err="1">
                <a:solidFill>
                  <a:srgbClr val="CC00FF"/>
                </a:solidFill>
              </a:rPr>
              <a:t>передмістя</a:t>
            </a:r>
            <a:r>
              <a:rPr lang="ru-RU" dirty="0"/>
              <a:t>” </a:t>
            </a:r>
            <a:br>
              <a:rPr lang="ru-RU" dirty="0"/>
            </a:br>
            <a:r>
              <a:rPr lang="ru-RU" sz="2800" dirty="0"/>
              <a:t>сюжет та </a:t>
            </a:r>
            <a:r>
              <a:rPr lang="ru-RU" sz="2800" dirty="0" err="1"/>
              <a:t>композиція</a:t>
            </a:r>
            <a:r>
              <a:rPr lang="ru-RU" sz="4000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F1BB650-B969-4669-898B-7D3D87EDE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3" y="1989056"/>
            <a:ext cx="11604396" cy="4534291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 err="1"/>
              <a:t>Експозиція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Розділ</a:t>
            </a:r>
            <a:r>
              <a:rPr lang="ru-RU" dirty="0"/>
              <a:t> “</a:t>
            </a:r>
            <a:r>
              <a:rPr lang="ru-RU" dirty="0" err="1"/>
              <a:t>Насамперед</a:t>
            </a:r>
            <a:r>
              <a:rPr lang="ru-RU" dirty="0"/>
              <a:t>”, в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йдеться</a:t>
            </a:r>
            <a:r>
              <a:rPr lang="ru-RU" dirty="0"/>
              <a:t> про </a:t>
            </a:r>
            <a:r>
              <a:rPr lang="ru-RU" dirty="0" err="1"/>
              <a:t>теперішнє</a:t>
            </a:r>
            <a:r>
              <a:rPr lang="ru-RU" dirty="0"/>
              <a:t> </a:t>
            </a:r>
            <a:r>
              <a:rPr lang="ru-RU" dirty="0" err="1"/>
              <a:t>життя</a:t>
            </a:r>
            <a:r>
              <a:rPr lang="ru-RU" dirty="0"/>
              <a:t> </a:t>
            </a:r>
            <a:r>
              <a:rPr lang="ru-RU" dirty="0" err="1"/>
              <a:t>оповідачки</a:t>
            </a:r>
            <a:r>
              <a:rPr lang="ru-RU" dirty="0"/>
              <a:t> і як вона </a:t>
            </a:r>
            <a:r>
              <a:rPr lang="ru-RU" dirty="0" err="1"/>
              <a:t>знайшла</a:t>
            </a:r>
            <a:r>
              <a:rPr lang="ru-RU" dirty="0"/>
              <a:t> </a:t>
            </a:r>
            <a:r>
              <a:rPr lang="ru-RU" dirty="0" err="1"/>
              <a:t>щоденник</a:t>
            </a:r>
            <a:r>
              <a:rPr lang="ru-RU" dirty="0"/>
              <a:t>.</a:t>
            </a:r>
          </a:p>
          <a:p>
            <a:r>
              <a:rPr lang="ru-RU" b="1" dirty="0" err="1"/>
              <a:t>Зав’язка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Розділ</a:t>
            </a:r>
            <a:r>
              <a:rPr lang="ru-RU" dirty="0"/>
              <a:t> “Початок вересня”, в </a:t>
            </a:r>
            <a:r>
              <a:rPr lang="ru-RU" dirty="0" err="1"/>
              <a:t>якому</a:t>
            </a:r>
            <a:r>
              <a:rPr lang="ru-RU" dirty="0"/>
              <a:t> </a:t>
            </a:r>
            <a:r>
              <a:rPr lang="ru-RU" dirty="0" err="1"/>
              <a:t>Школярка</a:t>
            </a:r>
            <a:r>
              <a:rPr lang="ru-RU" dirty="0"/>
              <a:t> </a:t>
            </a:r>
            <a:r>
              <a:rPr lang="ru-RU" dirty="0" err="1"/>
              <a:t>розповідає</a:t>
            </a:r>
            <a:r>
              <a:rPr lang="ru-RU" dirty="0"/>
              <a:t> про </a:t>
            </a:r>
            <a:r>
              <a:rPr lang="ru-RU" dirty="0" err="1"/>
              <a:t>своє</a:t>
            </a:r>
            <a:r>
              <a:rPr lang="ru-RU" dirty="0"/>
              <a:t> </a:t>
            </a:r>
            <a:r>
              <a:rPr lang="ru-RU" dirty="0" err="1"/>
              <a:t>життя</a:t>
            </a:r>
            <a:r>
              <a:rPr lang="ru-RU" dirty="0"/>
              <a:t>, про свою </a:t>
            </a:r>
            <a:r>
              <a:rPr lang="ru-RU" dirty="0" err="1"/>
              <a:t>сім’ю</a:t>
            </a:r>
            <a:r>
              <a:rPr lang="ru-RU" dirty="0"/>
              <a:t>, </a:t>
            </a:r>
            <a:r>
              <a:rPr lang="ru-RU" dirty="0" err="1"/>
              <a:t>хлопця</a:t>
            </a:r>
            <a:r>
              <a:rPr lang="ru-RU" dirty="0"/>
              <a:t>, школу.</a:t>
            </a:r>
          </a:p>
          <a:p>
            <a:r>
              <a:rPr lang="ru-RU" b="1" dirty="0" err="1"/>
              <a:t>Розвиток</a:t>
            </a:r>
            <a:r>
              <a:rPr lang="ru-RU" b="1" dirty="0"/>
              <a:t> </a:t>
            </a:r>
            <a:r>
              <a:rPr lang="ru-RU" b="1" dirty="0" err="1"/>
              <a:t>дії</a:t>
            </a:r>
            <a:r>
              <a:rPr lang="ru-RU" b="1" dirty="0"/>
              <a:t>: </a:t>
            </a:r>
            <a:r>
              <a:rPr lang="ru-RU" dirty="0" err="1"/>
              <a:t>Усі</a:t>
            </a:r>
            <a:r>
              <a:rPr lang="ru-RU" dirty="0"/>
              <a:t> </a:t>
            </a:r>
            <a:r>
              <a:rPr lang="ru-RU" dirty="0" err="1"/>
              <a:t>розділи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“</a:t>
            </a:r>
            <a:r>
              <a:rPr lang="ru-RU" dirty="0" err="1"/>
              <a:t>Ще</a:t>
            </a:r>
            <a:r>
              <a:rPr lang="ru-RU" dirty="0"/>
              <a:t> початок вересня” і до “Листопад-</a:t>
            </a:r>
            <a:r>
              <a:rPr lang="ru-RU" dirty="0" err="1"/>
              <a:t>Грудень</a:t>
            </a:r>
            <a:r>
              <a:rPr lang="ru-RU" dirty="0"/>
              <a:t>”. </a:t>
            </a:r>
            <a:r>
              <a:rPr lang="ru-RU" dirty="0" err="1"/>
              <a:t>Розповідь</a:t>
            </a:r>
            <a:r>
              <a:rPr lang="ru-RU" dirty="0"/>
              <a:t> про </a:t>
            </a:r>
            <a:r>
              <a:rPr lang="ru-RU" dirty="0" err="1"/>
              <a:t>проблеми</a:t>
            </a:r>
            <a:r>
              <a:rPr lang="ru-RU" dirty="0"/>
              <a:t> </a:t>
            </a:r>
            <a:r>
              <a:rPr lang="ru-RU" dirty="0" err="1"/>
              <a:t>Школярки</a:t>
            </a:r>
            <a:r>
              <a:rPr lang="ru-RU" dirty="0"/>
              <a:t>,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вирішення</a:t>
            </a:r>
            <a:r>
              <a:rPr lang="ru-RU" dirty="0"/>
              <a:t>, </a:t>
            </a:r>
            <a:r>
              <a:rPr lang="ru-RU" dirty="0" err="1"/>
              <a:t>стосунки</a:t>
            </a:r>
            <a:r>
              <a:rPr lang="ru-RU" dirty="0"/>
              <a:t> з мамою і татом, </a:t>
            </a:r>
            <a:r>
              <a:rPr lang="ru-RU" dirty="0" err="1"/>
              <a:t>бабусею</a:t>
            </a:r>
            <a:r>
              <a:rPr lang="ru-RU" dirty="0"/>
              <a:t>, </a:t>
            </a:r>
            <a:r>
              <a:rPr lang="ru-RU" dirty="0" err="1"/>
              <a:t>сусідом</a:t>
            </a:r>
            <a:r>
              <a:rPr lang="ru-RU" dirty="0"/>
              <a:t>, </a:t>
            </a:r>
            <a:r>
              <a:rPr lang="ru-RU" dirty="0" err="1"/>
              <a:t>однокласниками</a:t>
            </a:r>
            <a:r>
              <a:rPr lang="ru-RU" dirty="0"/>
              <a:t>.</a:t>
            </a:r>
          </a:p>
          <a:p>
            <a:r>
              <a:rPr lang="ru-RU" b="1" dirty="0" err="1"/>
              <a:t>Кульмінація</a:t>
            </a:r>
            <a:r>
              <a:rPr lang="ru-RU" b="1" dirty="0"/>
              <a:t>: </a:t>
            </a:r>
            <a:r>
              <a:rPr lang="ru-RU" dirty="0" err="1"/>
              <a:t>Розділ</a:t>
            </a:r>
            <a:r>
              <a:rPr lang="ru-RU" dirty="0"/>
              <a:t> “</a:t>
            </a:r>
            <a:r>
              <a:rPr lang="ru-RU" dirty="0" err="1"/>
              <a:t>Січень-Лютий</a:t>
            </a:r>
            <a:r>
              <a:rPr lang="ru-RU" dirty="0"/>
              <a:t>”, де </a:t>
            </a:r>
            <a:r>
              <a:rPr lang="ru-RU" dirty="0" err="1"/>
              <a:t>Школярка</a:t>
            </a:r>
            <a:r>
              <a:rPr lang="ru-RU" dirty="0"/>
              <a:t> </a:t>
            </a:r>
            <a:r>
              <a:rPr lang="ru-RU" dirty="0" err="1"/>
              <a:t>дізнається</a:t>
            </a:r>
            <a:r>
              <a:rPr lang="ru-RU" dirty="0"/>
              <a:t> новину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бабусі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мама </a:t>
            </a:r>
            <a:r>
              <a:rPr lang="ru-RU" dirty="0" err="1"/>
              <a:t>планує</a:t>
            </a:r>
            <a:r>
              <a:rPr lang="ru-RU" dirty="0"/>
              <a:t> </a:t>
            </a:r>
            <a:r>
              <a:rPr lang="ru-RU" dirty="0" err="1"/>
              <a:t>забрати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закордон</a:t>
            </a:r>
            <a:r>
              <a:rPr lang="ru-RU" dirty="0"/>
              <a:t>.</a:t>
            </a:r>
          </a:p>
          <a:p>
            <a:r>
              <a:rPr lang="ru-RU" b="1" dirty="0" err="1"/>
              <a:t>Розв’язка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розділу</a:t>
            </a:r>
            <a:r>
              <a:rPr lang="ru-RU" dirty="0"/>
              <a:t> “</a:t>
            </a:r>
            <a:r>
              <a:rPr lang="ru-RU" dirty="0" err="1"/>
              <a:t>Березень</a:t>
            </a:r>
            <a:r>
              <a:rPr lang="ru-RU" dirty="0"/>
              <a:t>” до </a:t>
            </a:r>
            <a:r>
              <a:rPr lang="ru-RU" dirty="0" err="1"/>
              <a:t>розділу</a:t>
            </a:r>
            <a:r>
              <a:rPr lang="ru-RU" dirty="0"/>
              <a:t> “Червень”, де </a:t>
            </a:r>
            <a:r>
              <a:rPr lang="ru-RU" dirty="0" err="1"/>
              <a:t>навчання</a:t>
            </a:r>
            <a:r>
              <a:rPr lang="ru-RU" dirty="0"/>
              <a:t> </a:t>
            </a:r>
            <a:r>
              <a:rPr lang="ru-RU" dirty="0" err="1"/>
              <a:t>добігає</a:t>
            </a:r>
            <a:r>
              <a:rPr lang="ru-RU" dirty="0"/>
              <a:t> </a:t>
            </a:r>
            <a:r>
              <a:rPr lang="ru-RU" dirty="0" err="1"/>
              <a:t>свого</a:t>
            </a:r>
            <a:r>
              <a:rPr lang="ru-RU" dirty="0"/>
              <a:t> </a:t>
            </a:r>
            <a:r>
              <a:rPr lang="ru-RU" dirty="0" err="1"/>
              <a:t>кінця</a:t>
            </a:r>
            <a:r>
              <a:rPr lang="ru-RU" dirty="0"/>
              <a:t> і </a:t>
            </a:r>
            <a:r>
              <a:rPr lang="ru-RU" dirty="0" err="1"/>
              <a:t>Школярка</a:t>
            </a:r>
            <a:r>
              <a:rPr lang="ru-RU" dirty="0"/>
              <a:t>, </a:t>
            </a:r>
            <a:r>
              <a:rPr lang="ru-RU" dirty="0" err="1"/>
              <a:t>хоч</a:t>
            </a:r>
            <a:r>
              <a:rPr lang="ru-RU" dirty="0"/>
              <a:t> </a:t>
            </a:r>
            <a:r>
              <a:rPr lang="ru-RU" dirty="0" err="1"/>
              <a:t>спочатку</a:t>
            </a:r>
            <a:r>
              <a:rPr lang="ru-RU" dirty="0"/>
              <a:t> і не могла в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повірити</a:t>
            </a:r>
            <a:r>
              <a:rPr lang="ru-RU" dirty="0"/>
              <a:t>, </a:t>
            </a:r>
            <a:r>
              <a:rPr lang="ru-RU" dirty="0" err="1"/>
              <a:t>переїздить</a:t>
            </a:r>
            <a:r>
              <a:rPr lang="ru-RU" dirty="0"/>
              <a:t> </a:t>
            </a:r>
            <a:r>
              <a:rPr lang="ru-RU" dirty="0" err="1"/>
              <a:t>закордон</a:t>
            </a:r>
            <a:r>
              <a:rPr lang="ru-RU" dirty="0"/>
              <a:t>.</a:t>
            </a:r>
          </a:p>
          <a:p>
            <a:r>
              <a:rPr lang="ru-RU" b="1" dirty="0" err="1"/>
              <a:t>Замість</a:t>
            </a:r>
            <a:r>
              <a:rPr lang="ru-RU" b="1" dirty="0"/>
              <a:t> </a:t>
            </a:r>
            <a:r>
              <a:rPr lang="ru-RU" b="1" dirty="0" err="1"/>
              <a:t>епілогу</a:t>
            </a:r>
            <a:r>
              <a:rPr lang="ru-RU" b="1" dirty="0"/>
              <a:t> </a:t>
            </a:r>
            <a:r>
              <a:rPr lang="ru-RU" dirty="0" err="1"/>
              <a:t>розділ</a:t>
            </a:r>
            <a:r>
              <a:rPr lang="ru-RU" dirty="0"/>
              <a:t> “</a:t>
            </a:r>
            <a:r>
              <a:rPr lang="ru-RU" dirty="0" err="1"/>
              <a:t>Насамкінець</a:t>
            </a:r>
            <a:r>
              <a:rPr lang="ru-RU" dirty="0"/>
              <a:t>”, </a:t>
            </a:r>
            <a:r>
              <a:rPr lang="ru-RU" dirty="0" err="1"/>
              <a:t>який</a:t>
            </a:r>
            <a:r>
              <a:rPr lang="ru-RU" dirty="0"/>
              <a:t> разом з </a:t>
            </a:r>
            <a:r>
              <a:rPr lang="ru-RU" dirty="0" err="1"/>
              <a:t>розділом</a:t>
            </a:r>
            <a:r>
              <a:rPr lang="ru-RU" dirty="0"/>
              <a:t> “</a:t>
            </a:r>
            <a:r>
              <a:rPr lang="ru-RU" dirty="0" err="1"/>
              <a:t>Насамперед</a:t>
            </a:r>
            <a:r>
              <a:rPr lang="ru-RU" dirty="0"/>
              <a:t> </a:t>
            </a:r>
            <a:r>
              <a:rPr lang="ru-RU" dirty="0" err="1"/>
              <a:t>утворює</a:t>
            </a:r>
            <a:r>
              <a:rPr lang="ru-RU" dirty="0"/>
              <a:t> </a:t>
            </a:r>
            <a:r>
              <a:rPr lang="ru-RU" dirty="0" err="1"/>
              <a:t>своєрідне</a:t>
            </a:r>
            <a:r>
              <a:rPr lang="ru-RU" dirty="0"/>
              <a:t> </a:t>
            </a:r>
            <a:r>
              <a:rPr lang="ru-RU" dirty="0" err="1"/>
              <a:t>обрамлення</a:t>
            </a:r>
            <a:r>
              <a:rPr lang="ru-RU" dirty="0"/>
              <a:t> </a:t>
            </a:r>
            <a:r>
              <a:rPr lang="ru-RU" dirty="0" err="1"/>
              <a:t>твору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183399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476F1C67-1218-4BE1-99E5-60222CC9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08" y="1349211"/>
            <a:ext cx="2628998" cy="37318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ECC3F430-73FD-4530-9DB9-96BD59BBC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687" y="944939"/>
            <a:ext cx="2544157" cy="399470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E1FB6AF4-B8D5-4A52-96B9-B5B253776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867" y="2403835"/>
            <a:ext cx="2628998" cy="363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1436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uk-UA" dirty="0" smtClean="0"/>
              <a:t>Написати характеристику </a:t>
            </a:r>
            <a:r>
              <a:rPr lang="uk-UA" smtClean="0"/>
              <a:t>образу школярки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485481B-7759-404F-9840-1D382884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992439" cy="964054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CC00FF"/>
                </a:solidFill>
              </a:rPr>
              <a:t>ЖИТТЯ ТА ТВОРЧ</a:t>
            </a:r>
            <a:r>
              <a:rPr lang="uk-UA" b="1" dirty="0">
                <a:solidFill>
                  <a:srgbClr val="CC00FF"/>
                </a:solidFill>
              </a:rPr>
              <a:t>ІСТЬ</a:t>
            </a:r>
            <a:endParaRPr lang="ru-RU" b="1" dirty="0">
              <a:solidFill>
                <a:srgbClr val="CC00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1EA7810-3C70-4002-8C9D-DE05C6D09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67" y="1244338"/>
            <a:ext cx="11349871" cy="4932625"/>
          </a:xfrm>
        </p:spPr>
        <p:txBody>
          <a:bodyPr>
            <a:normAutofit/>
          </a:bodyPr>
          <a:lstStyle/>
          <a:p>
            <a:r>
              <a:rPr lang="ru-RU" sz="2400" b="1" dirty="0"/>
              <a:t>Оксана </a:t>
            </a:r>
            <a:r>
              <a:rPr lang="ru-RU" sz="2400" b="1" dirty="0" err="1"/>
              <a:t>Іванівна</a:t>
            </a:r>
            <a:r>
              <a:rPr lang="ru-RU" sz="2400" b="1" dirty="0"/>
              <a:t> </a:t>
            </a:r>
            <a:r>
              <a:rPr lang="ru-RU" sz="2400" b="1" dirty="0" err="1"/>
              <a:t>Думанська</a:t>
            </a:r>
            <a:r>
              <a:rPr lang="ru-RU" sz="2400" b="1" dirty="0"/>
              <a:t> народилась 25 </a:t>
            </a:r>
            <a:r>
              <a:rPr lang="ru-RU" sz="2400" b="1" dirty="0" err="1"/>
              <a:t>січня</a:t>
            </a:r>
            <a:r>
              <a:rPr lang="ru-RU" sz="2400" b="1" dirty="0"/>
              <a:t> 1951 року в с. Локня </a:t>
            </a:r>
            <a:r>
              <a:rPr lang="ru-RU" sz="2400" b="1" dirty="0" err="1"/>
              <a:t>Кролевецького</a:t>
            </a:r>
            <a:r>
              <a:rPr lang="ru-RU" sz="2400" b="1" dirty="0"/>
              <a:t> району </a:t>
            </a:r>
            <a:r>
              <a:rPr lang="ru-RU" sz="2400" b="1" dirty="0" err="1"/>
              <a:t>Сумської</a:t>
            </a:r>
            <a:r>
              <a:rPr lang="ru-RU" sz="2400" b="1" dirty="0"/>
              <a:t> </a:t>
            </a:r>
            <a:r>
              <a:rPr lang="ru-RU" sz="2400" b="1" dirty="0" err="1"/>
              <a:t>області</a:t>
            </a:r>
            <a:r>
              <a:rPr lang="ru-RU" sz="2400" b="1" dirty="0"/>
              <a:t>. </a:t>
            </a:r>
            <a:r>
              <a:rPr lang="ru-RU" sz="2400" b="1" dirty="0" err="1"/>
              <a:t>Закінчила</a:t>
            </a:r>
            <a:r>
              <a:rPr lang="ru-RU" sz="2400" b="1" dirty="0"/>
              <a:t> </a:t>
            </a:r>
            <a:r>
              <a:rPr lang="ru-RU" sz="2400" b="1" dirty="0" err="1"/>
              <a:t>філологічний</a:t>
            </a:r>
            <a:r>
              <a:rPr lang="ru-RU" sz="2400" b="1" dirty="0"/>
              <a:t> факультет </a:t>
            </a:r>
            <a:r>
              <a:rPr lang="ru-RU" sz="2400" b="1" dirty="0" err="1"/>
              <a:t>Київського</a:t>
            </a:r>
            <a:r>
              <a:rPr lang="ru-RU" sz="2400" b="1" dirty="0"/>
              <a:t> </a:t>
            </a:r>
            <a:r>
              <a:rPr lang="ru-RU" sz="2400" b="1" dirty="0" err="1"/>
              <a:t>національного</a:t>
            </a:r>
            <a:r>
              <a:rPr lang="ru-RU" sz="2400" b="1" dirty="0"/>
              <a:t> </a:t>
            </a:r>
            <a:r>
              <a:rPr lang="ru-RU" sz="2400" b="1" dirty="0" err="1"/>
              <a:t>університету</a:t>
            </a:r>
            <a:r>
              <a:rPr lang="ru-RU" sz="2400" b="1" dirty="0"/>
              <a:t> у 1973 </a:t>
            </a:r>
            <a:r>
              <a:rPr lang="ru-RU" sz="2400" b="1" dirty="0" err="1"/>
              <a:t>році</a:t>
            </a:r>
            <a:r>
              <a:rPr lang="ru-RU" sz="2400" b="1" dirty="0"/>
              <a:t>.</a:t>
            </a:r>
          </a:p>
          <a:p>
            <a:endParaRPr lang="ru-RU" sz="2400" b="1" dirty="0"/>
          </a:p>
          <a:p>
            <a:r>
              <a:rPr lang="ru-RU" sz="2400" b="1" dirty="0"/>
              <a:t>Член </a:t>
            </a:r>
            <a:r>
              <a:rPr lang="ru-RU" sz="2400" b="1" dirty="0" err="1"/>
              <a:t>Національної</a:t>
            </a:r>
            <a:r>
              <a:rPr lang="ru-RU" sz="2400" b="1" dirty="0"/>
              <a:t> </a:t>
            </a:r>
            <a:r>
              <a:rPr lang="ru-RU" sz="2400" b="1" dirty="0" err="1"/>
              <a:t>Спілки</a:t>
            </a:r>
            <a:r>
              <a:rPr lang="ru-RU" sz="2400" b="1" dirty="0"/>
              <a:t> </a:t>
            </a:r>
            <a:r>
              <a:rPr lang="ru-RU" sz="2400" b="1" dirty="0" err="1"/>
              <a:t>письменників</a:t>
            </a:r>
            <a:r>
              <a:rPr lang="ru-RU" sz="2400" b="1" dirty="0"/>
              <a:t> </a:t>
            </a:r>
            <a:r>
              <a:rPr lang="ru-RU" sz="2400" b="1" dirty="0" err="1"/>
              <a:t>України</a:t>
            </a:r>
            <a:r>
              <a:rPr lang="ru-RU" sz="2400" b="1" dirty="0"/>
              <a:t> з 2004 року.</a:t>
            </a:r>
          </a:p>
          <a:p>
            <a:endParaRPr lang="ru-RU" sz="2400" b="1" dirty="0"/>
          </a:p>
          <a:p>
            <a:r>
              <a:rPr lang="ru-RU" sz="2400" b="1" dirty="0"/>
              <a:t>Лауреат </a:t>
            </a:r>
            <a:r>
              <a:rPr lang="ru-RU" sz="2400" b="1" dirty="0" err="1"/>
              <a:t>літературної</a:t>
            </a:r>
            <a:r>
              <a:rPr lang="ru-RU" sz="2400" b="1" dirty="0"/>
              <a:t> </a:t>
            </a:r>
            <a:r>
              <a:rPr lang="ru-RU" sz="2400" b="1" dirty="0" err="1"/>
              <a:t>премії</a:t>
            </a:r>
            <a:r>
              <a:rPr lang="ru-RU" sz="2400" b="1" dirty="0"/>
              <a:t> </a:t>
            </a:r>
            <a:r>
              <a:rPr lang="ru-RU" sz="2400" b="1" dirty="0" err="1"/>
              <a:t>ім</a:t>
            </a:r>
            <a:r>
              <a:rPr lang="ru-RU" sz="2400" b="1" dirty="0"/>
              <a:t>. </a:t>
            </a:r>
            <a:r>
              <a:rPr lang="ru-RU" sz="2400" b="1" dirty="0" err="1"/>
              <a:t>Дмитра</a:t>
            </a:r>
            <a:r>
              <a:rPr lang="ru-RU" sz="2400" b="1" dirty="0"/>
              <a:t> Нитченка (2004).</a:t>
            </a:r>
          </a:p>
        </p:txBody>
      </p:sp>
    </p:spTree>
    <p:extLst>
      <p:ext uri="{BB962C8B-B14F-4D97-AF65-F5344CB8AC3E}">
        <p14:creationId xmlns:p14="http://schemas.microsoft.com/office/powerpoint/2010/main" xmlns="" val="131477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0EBE99B-B0E2-4868-A75F-131296BD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61491"/>
          </a:xfrm>
        </p:spPr>
        <p:txBody>
          <a:bodyPr/>
          <a:lstStyle/>
          <a:p>
            <a:r>
              <a:rPr lang="uk-UA" b="1" dirty="0">
                <a:solidFill>
                  <a:srgbClr val="CC00FF"/>
                </a:solidFill>
              </a:rPr>
              <a:t>ЖИТТЯ І ТВОРЧІСТЬ</a:t>
            </a:r>
            <a:endParaRPr lang="ru-RU" b="1" dirty="0">
              <a:solidFill>
                <a:srgbClr val="CC00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0FA798D-D36E-4C18-B155-57BD0EACC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42" y="1480009"/>
            <a:ext cx="11265031" cy="4759474"/>
          </a:xfrm>
        </p:spPr>
        <p:txBody>
          <a:bodyPr>
            <a:normAutofit/>
          </a:bodyPr>
          <a:lstStyle/>
          <a:p>
            <a:pPr algn="just"/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Першу книжку для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дорослих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"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Ексклюзив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 Оксана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Іванівна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написала в час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свого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"правдивого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повноліття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відсвяткувавши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п’ятдесятиріччя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Книга про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студентські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"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київські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часи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вийшла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у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львівському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видавництві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"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Каменяр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". Вона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відразу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привернула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увагу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читачів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стала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літературною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сенсацією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pPr algn="just"/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"Я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випадкова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письменниця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", —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каже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про себе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пані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Оксана. Старт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виявився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легким. 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потім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її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наче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затягнуло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у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процес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книготворення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Порівняно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за короткий час вона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зуміла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підготувати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і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видати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чимало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творів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для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дорослих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і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дітей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0710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0C5058F-7F22-49E9-B059-EC2956E5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12320"/>
          </a:xfrm>
        </p:spPr>
        <p:txBody>
          <a:bodyPr/>
          <a:lstStyle/>
          <a:p>
            <a:r>
              <a:rPr lang="uk-UA" b="1" dirty="0">
                <a:solidFill>
                  <a:srgbClr val="CC00FF"/>
                </a:solidFill>
              </a:rPr>
              <a:t>ЖИТТЯ І ТВОРЧІСТЬ</a:t>
            </a:r>
            <a:endParaRPr lang="ru-RU" b="1" dirty="0">
              <a:solidFill>
                <a:srgbClr val="CC00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E4FD550-F4F0-4C2A-A649-0A0E2EC3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54" y="1630838"/>
            <a:ext cx="11283884" cy="4883084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У 2004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році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виходить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друком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"Графиня з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Куткора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 —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біографічна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оповідь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про нашу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славну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землячку,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художницю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Софію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Караффу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-Корбут.</a:t>
            </a:r>
          </a:p>
          <a:p>
            <a:pPr algn="just"/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2005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рік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–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повість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для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підлітків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"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Спосіб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існування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білкових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тіл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". Правда,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письменниці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здалося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що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читача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збиває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з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пантелику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така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назва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яка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нагадує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хімічне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словосполучення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Тому,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зберігши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повністю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первинний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текст, вона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дає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повісті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нове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ім'я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– "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Школярка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з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передмістя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".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Отож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через 4 роки у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видавництві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"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Світ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Дитини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твір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був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перевиданий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під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новою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назвою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4617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B499FA4-A06E-4394-A4D0-CBD3D51A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12320"/>
          </a:xfrm>
        </p:spPr>
        <p:txBody>
          <a:bodyPr/>
          <a:lstStyle/>
          <a:p>
            <a:r>
              <a:rPr lang="uk-UA" b="1" dirty="0">
                <a:solidFill>
                  <a:srgbClr val="CC00FF"/>
                </a:solidFill>
              </a:rPr>
              <a:t>ЖИТТЯ і ТВОРЧІСТЬ</a:t>
            </a:r>
            <a:endParaRPr lang="ru-RU" b="1" dirty="0">
              <a:solidFill>
                <a:srgbClr val="CC00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F9C3E03-3576-4D3A-81E6-3FC5F9B34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6" y="1630838"/>
            <a:ext cx="11368725" cy="4741681"/>
          </a:xfrm>
        </p:spPr>
        <p:txBody>
          <a:bodyPr>
            <a:noAutofit/>
          </a:bodyPr>
          <a:lstStyle/>
          <a:p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У 2007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році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в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творчому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доробку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письменниці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з'являється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ще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один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твір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"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Романи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на одну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ніч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"; </a:t>
            </a:r>
          </a:p>
          <a:p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2008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рік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– "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Оповідки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з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жіночої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торебки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 —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розповідь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про наших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сучасниць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ближчих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і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дальших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молодих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і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старих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більш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і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менш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успішних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та перша книжка для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наймолодших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читачів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"Бабусина муштра" —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історія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взаємин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маленької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дівчинки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з </a:t>
            </a:r>
            <a:r>
              <a:rPr lang="ru-RU" sz="2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бабусею</a:t>
            </a:r>
            <a:r>
              <a:rPr lang="ru-RU" sz="2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xmlns="" val="96445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23E91D5-DD12-45A8-A76D-6C033B0D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42638"/>
          </a:xfrm>
        </p:spPr>
        <p:txBody>
          <a:bodyPr/>
          <a:lstStyle/>
          <a:p>
            <a:r>
              <a:rPr lang="uk-UA" b="1" dirty="0">
                <a:solidFill>
                  <a:srgbClr val="CC00FF"/>
                </a:solidFill>
              </a:rPr>
              <a:t>ЖИТТЯ І ТВОРЧІСТЬ</a:t>
            </a:r>
            <a:endParaRPr lang="ru-RU" b="1" dirty="0">
              <a:solidFill>
                <a:srgbClr val="CC00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83779DA-3C72-4445-A195-8D2E70D07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12" y="1461156"/>
            <a:ext cx="11236751" cy="5015057"/>
          </a:xfrm>
        </p:spPr>
        <p:txBody>
          <a:bodyPr>
            <a:normAutofit fontScale="92500" lnSpcReduction="10000"/>
          </a:bodyPr>
          <a:lstStyle/>
          <a:p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Згодом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літературна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агенція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"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Піраміда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започаткувала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серію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веселих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детективів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і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обрала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для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втілення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свого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задуму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авторку,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зважаючи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на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її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легке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перо,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дотепну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мову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і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уміння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створити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сюжет.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Отже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"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Хроніка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пригод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Геня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Муркоцького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від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Оксани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Думанської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–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своєрідний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експеримент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оскільки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зазначений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жанр –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небанальний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детектив. </a:t>
            </a:r>
          </a:p>
          <a:p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Та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педагогічна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лінія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життя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не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відпускає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письменницю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: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згодом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вона написала роман –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колаж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для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родинного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читання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"Дитя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епохи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", в основу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якого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покладено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реальні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події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з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життя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пересічних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львів’ян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</a:t>
            </a:r>
          </a:p>
          <a:p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Загалом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"Дитя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епохи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 —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це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такий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собі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лікнеп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для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початківця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Тут і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особливі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редакторські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слівця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і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деякі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секрети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творчої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кухні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а то й просто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універсальні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поради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мудрої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жінки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як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діяти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в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тій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чи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іншій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життєвій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ситуації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xmlns="" val="119921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6B0900-BFAE-4035-AB7B-9D65758F1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76650"/>
          </a:xfrm>
        </p:spPr>
        <p:txBody>
          <a:bodyPr/>
          <a:lstStyle/>
          <a:p>
            <a:r>
              <a:rPr lang="uk-UA" b="1" dirty="0">
                <a:solidFill>
                  <a:srgbClr val="CC00FF"/>
                </a:solidFill>
              </a:rPr>
              <a:t>ЖИТТЯ І ТВОРЧІСТЬ</a:t>
            </a:r>
            <a:endParaRPr lang="ru-RU" b="1" dirty="0">
              <a:solidFill>
                <a:srgbClr val="CC00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9FB1D36-1D24-448F-9FEB-C768FAC75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62" y="1480009"/>
            <a:ext cx="11189616" cy="5024486"/>
          </a:xfrm>
        </p:spPr>
        <p:txBody>
          <a:bodyPr>
            <a:normAutofit fontScale="92500" lnSpcReduction="20000"/>
          </a:bodyPr>
          <a:lstStyle/>
          <a:p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Письменниця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переконливо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доводить,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що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хоча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в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житті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трапляються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непрості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ситуації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та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навіть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за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притлумленими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страхами,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взаємними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докорами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й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конфліктами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поколінь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завжди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можна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побачити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щось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важливе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заради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чого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варто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видряпуватися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з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халепи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</a:t>
            </a:r>
          </a:p>
          <a:p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До слова, на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зустрічах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з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письменницею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батьки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неодноразово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дякували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Оксані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Іванівні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за "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педагогічну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допомогу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 в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стосунках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з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дітьми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А вона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цим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романом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дійсно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хотіла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об'єднати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всі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покоління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шанувальників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художнього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слова. "Хай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це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звучить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примітивно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й банально, але культура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читання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і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потребування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книги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здебільшого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починається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в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родині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Жодними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гучними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акціями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не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примусиш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людину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полюбити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цю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інтимну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дію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–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спілкуватися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наодинці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з персонажем. 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якщо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люди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відвикатимуть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від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читання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то кому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будуть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потрібні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письменники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видавці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книгорозповсюдники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?" —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зазначила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в одному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із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своїх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інтерв’ю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Думанська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xmlns="" val="3981780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CC0CF11-BB94-4D9F-8115-865C88EA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10662"/>
          </a:xfrm>
        </p:spPr>
        <p:txBody>
          <a:bodyPr/>
          <a:lstStyle/>
          <a:p>
            <a:r>
              <a:rPr lang="uk-UA" b="1" dirty="0">
                <a:solidFill>
                  <a:srgbClr val="CC00FF"/>
                </a:solidFill>
              </a:rPr>
              <a:t>ЖИТТЯ І ТВОРЧІСТЬ</a:t>
            </a:r>
            <a:endParaRPr lang="ru-RU" b="1" dirty="0">
              <a:solidFill>
                <a:srgbClr val="CC00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5E4F68B-C30C-440A-8B7E-2A0457D56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76" y="1329181"/>
            <a:ext cx="11500701" cy="512818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Письменниця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любить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малювати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яскраві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характери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на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тлі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суспільного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життя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Їі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персонажі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–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різні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живі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у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неповторній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палітрі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цікавих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деталей—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знахідок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просто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дихають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життям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Вона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вважає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що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книжка не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може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народитися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на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якійсь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абстракції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тільки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на "живому"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матеріалі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Як-ось книжка "Куди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зникає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час…",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що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вийшла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наприкінці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2009 року у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видавництві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"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Світ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Дитини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".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Це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історія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про долю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митця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українського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художника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Андрія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Ментуха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який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у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важких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умовах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вистояв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досяг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життєвих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висот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зумів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розкрити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свій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талант.</a:t>
            </a:r>
          </a:p>
          <a:p>
            <a:pPr algn="just"/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2012 року у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видавництві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"ВК АРС"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виходить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книга "Три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грації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або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Дві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Оксани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з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Любов'ю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".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Співавторки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—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Любов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Долик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Оксана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Думанська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Оксана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Кришталева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Дві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Оксани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з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Любов’ю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зібрали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під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однією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обкладинкою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свої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оповідання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про те,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що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бачать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чим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живуть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до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чого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схиляються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серцем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з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чим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не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погоджуються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на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що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сподіваються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Авторки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різні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у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виявленні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стилістичних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уподобань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– і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тим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цікавіше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читачеві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гортати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сторінки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81277070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192</TotalTime>
  <Words>1772</Words>
  <Application>Microsoft Office PowerPoint</Application>
  <PresentationFormat>Произвольный</PresentationFormat>
  <Paragraphs>88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Капля</vt:lpstr>
      <vt:lpstr>Оксана Думанська.  Життя та творчість.  «Школярка з передмістя» 8 клас</vt:lpstr>
      <vt:lpstr>Слайд 2</vt:lpstr>
      <vt:lpstr>ЖИТТЯ ТА ТВОРЧІСТЬ</vt:lpstr>
      <vt:lpstr>ЖИТТЯ І ТВОРЧІСТЬ</vt:lpstr>
      <vt:lpstr>ЖИТТЯ І ТВОРЧІСТЬ</vt:lpstr>
      <vt:lpstr>ЖИТТЯ і ТВОРЧІСТЬ</vt:lpstr>
      <vt:lpstr>ЖИТТЯ І ТВОРЧІСТЬ</vt:lpstr>
      <vt:lpstr>ЖИТТЯ І ТВОРЧІСТЬ</vt:lpstr>
      <vt:lpstr>ЖИТТЯ І ТВОРЧІСТЬ</vt:lpstr>
      <vt:lpstr>ЖИТТЯ І ТВОРЧІСТЬ</vt:lpstr>
      <vt:lpstr>ЖИТТЯ І ТВОРЧІСТЬ</vt:lpstr>
      <vt:lpstr>ЖИТТЯ І ТВОРЧІСТЬ</vt:lpstr>
      <vt:lpstr>ЖИТТЯ І ТВОРЧІСТЬ</vt:lpstr>
      <vt:lpstr>ЖИТТЯ І ТВОРЧІСТЬ</vt:lpstr>
      <vt:lpstr>ЖИТТЯ І ТВОРЧІСТЬ</vt:lpstr>
      <vt:lpstr>“Школярка з передмістя” аналіз</vt:lpstr>
      <vt:lpstr>проблематика:</vt:lpstr>
      <vt:lpstr>“Школярка з передмістя”.  головні герої:</vt:lpstr>
      <vt:lpstr>“Школярка з передмістя”  сюжет та композиція:</vt:lpstr>
      <vt:lpstr>Домашнє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Оксана Думанська. Життя та творчість. «Школярка з передмістя» 8 клас</dc:title>
  <dc:creator>admin</dc:creator>
  <cp:lastModifiedBy>Пользователь</cp:lastModifiedBy>
  <cp:revision>9</cp:revision>
  <dcterms:created xsi:type="dcterms:W3CDTF">2023-05-11T05:18:55Z</dcterms:created>
  <dcterms:modified xsi:type="dcterms:W3CDTF">2025-04-22T15:45:53Z</dcterms:modified>
</cp:coreProperties>
</file>