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5" r:id="rId4"/>
    <p:sldId id="259" r:id="rId5"/>
    <p:sldId id="260" r:id="rId6"/>
    <p:sldId id="257" r:id="rId7"/>
    <p:sldId id="266" r:id="rId8"/>
    <p:sldId id="267" r:id="rId9"/>
    <p:sldId id="269" r:id="rId10"/>
    <p:sldId id="290" r:id="rId11"/>
    <p:sldId id="291" r:id="rId12"/>
    <p:sldId id="292" r:id="rId13"/>
    <p:sldId id="271" r:id="rId14"/>
    <p:sldId id="272" r:id="rId15"/>
    <p:sldId id="273" r:id="rId16"/>
    <p:sldId id="277" r:id="rId17"/>
    <p:sldId id="282" r:id="rId18"/>
    <p:sldId id="283" r:id="rId19"/>
    <p:sldId id="288" r:id="rId20"/>
    <p:sldId id="276" r:id="rId21"/>
    <p:sldId id="275" r:id="rId22"/>
    <p:sldId id="302" r:id="rId23"/>
    <p:sldId id="303" r:id="rId24"/>
  </p:sldIdLst>
  <p:sldSz cx="9144000" cy="6858000" type="screen4x3"/>
  <p:notesSz cx="6887845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1EA"/>
    <a:srgbClr val="EC7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494" y="-90"/>
      </p:cViewPr>
      <p:guideLst>
        <p:guide orient="horz" pos="2165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5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trips dir="r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8.jpeg"/><Relationship Id="rId4" Type="http://schemas.openxmlformats.org/officeDocument/2006/relationships/image" Target="../media/image27.GIF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ru-RU" dirty="0" smtClean="0"/>
              <a:t>                       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404664"/>
            <a:ext cx="914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1400" b="1" dirty="0" smtClean="0"/>
          </a:p>
          <a:p>
            <a:pPr algn="ctr"/>
            <a:r>
              <a:rPr lang="uk-UA" sz="4800" b="1" dirty="0" smtClean="0">
                <a:solidFill>
                  <a:schemeClr val="tx1"/>
                </a:solidFill>
              </a:rPr>
              <a:t>Самореалізація особистості.</a:t>
            </a:r>
            <a:endParaRPr lang="uk-UA" sz="48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4800" b="1" dirty="0" smtClean="0">
                <a:solidFill>
                  <a:schemeClr val="tx1"/>
                </a:solidFill>
              </a:rPr>
              <a:t>Самореалізація в підлітковому та юнацькому віці</a:t>
            </a:r>
            <a:endParaRPr lang="uk-UA" sz="4800" b="1" dirty="0" smtClean="0">
              <a:solidFill>
                <a:schemeClr val="tx1"/>
              </a:solidFill>
            </a:endParaRPr>
          </a:p>
          <a:p>
            <a:pPr algn="ctr"/>
            <a:endParaRPr lang="uk-UA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145" name="Picture 1" descr="C:\Users\Home\Desktop\ГОТОВЕ\Картинки до презентації\1.jpg"/>
          <p:cNvPicPr>
            <a:picLocks noChangeAspect="1" noChangeArrowheads="1"/>
          </p:cNvPicPr>
          <p:nvPr/>
        </p:nvPicPr>
        <p:blipFill>
          <a:blip r:embed="rId1" cstate="print"/>
          <a:srcRect b="18932"/>
          <a:stretch>
            <a:fillRect/>
          </a:stretch>
        </p:blipFill>
        <p:spPr bwMode="auto">
          <a:xfrm>
            <a:off x="2197181" y="3566668"/>
            <a:ext cx="4901664" cy="3198728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271145" y="116840"/>
            <a:ext cx="8753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Дата: </a:t>
            </a:r>
            <a:r>
              <a:rPr lang="uk-UA" altLang="en-US" sz="2400" b="1">
                <a:latin typeface="Times New Roman" panose="02020603050405020304" charset="0"/>
                <a:cs typeface="Times New Roman" panose="02020603050405020304" charset="0"/>
              </a:rPr>
              <a:t>21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.11.2024р.         Урок: Основи здоров’я       Клас: 9-</a:t>
            </a:r>
            <a:r>
              <a:rPr lang="uk-UA" altLang="en-US" sz="2400" b="1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/>
              <a:t> </a:t>
            </a:r>
            <a:endParaRPr lang="en-US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eaher\Рабочий стол\1-5VGVPHH4G_ArkfV9mACWMw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22" y="692696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КЛЮЧОВІ  КОМПЕТЕНТНОСТІ  ВИПУСКНИКА</a:t>
            </a:r>
            <a:endParaRPr lang="uk-UA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9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У процесі самовизначення вам допоможуть </a:t>
            </a:r>
            <a:endParaRPr lang="uk-UA" sz="2400" dirty="0" smtClean="0"/>
          </a:p>
          <a:p>
            <a:r>
              <a:rPr lang="uk-UA" sz="2400" dirty="0" smtClean="0"/>
              <a:t>такі </a:t>
            </a:r>
            <a:r>
              <a:rPr lang="uk-UA" sz="2800" b="1" dirty="0" smtClean="0"/>
              <a:t>поради</a:t>
            </a:r>
            <a:r>
              <a:rPr lang="uk-UA" sz="2400" b="1" dirty="0" smtClean="0"/>
              <a:t>: </a:t>
            </a:r>
            <a:endParaRPr lang="uk-UA" sz="2400" b="1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Ставтеся до свого життя як до унікального </a:t>
            </a:r>
            <a:endParaRPr lang="uk-UA" sz="2400" dirty="0" smtClean="0"/>
          </a:p>
          <a:p>
            <a:pPr lvl="0"/>
            <a:r>
              <a:rPr lang="uk-UA" sz="2400" dirty="0" smtClean="0"/>
              <a:t>й дуже відповідального шансу реалізувати себе. </a:t>
            </a:r>
            <a:endParaRPr lang="uk-UA" sz="24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Не зациклюйтесь на чомусь одному, приміряйте різні соціальні ролі. </a:t>
            </a:r>
            <a:endParaRPr lang="uk-UA" sz="24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Завжди намагайтеся брати на себе відповідальність за те, що відбувається у вашому житті, не перекладайте відповідальність на інших людей чи обставини. </a:t>
            </a:r>
            <a:endParaRPr lang="uk-UA" sz="24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Плануючи віддалене майбутнє, робіть щось вже сьогодні?» </a:t>
            </a:r>
            <a:endParaRPr lang="uk-UA" sz="2400" dirty="0" smtClean="0"/>
          </a:p>
        </p:txBody>
      </p:sp>
      <p:pic>
        <p:nvPicPr>
          <p:cNvPr id="3074" name="Picture 2" descr="C:\Users\Home\Desktop\ГОТОВЕ\Картинки до презентації\images (13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4365104"/>
            <a:ext cx="2664296" cy="2088232"/>
          </a:xfrm>
          <a:prstGeom prst="rect">
            <a:avLst/>
          </a:prstGeom>
          <a:noFill/>
        </p:spPr>
      </p:pic>
      <p:pic>
        <p:nvPicPr>
          <p:cNvPr id="3075" name="Picture 3" descr="C:\Users\Home\Desktop\ГОТОВЕ\Картинки до презентації\images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6135" y="100837"/>
            <a:ext cx="2267744" cy="1512168"/>
          </a:xfrm>
          <a:prstGeom prst="rect">
            <a:avLst/>
          </a:prstGeom>
          <a:noFill/>
        </p:spPr>
      </p:pic>
      <p:pic>
        <p:nvPicPr>
          <p:cNvPr id="3076" name="Picture 4" descr="C:\Users\Home\Desktop\ГОТОВЕ\Картинки до презентації\images (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4293096"/>
            <a:ext cx="2630270" cy="2160240"/>
          </a:xfrm>
          <a:prstGeom prst="rect">
            <a:avLst/>
          </a:prstGeom>
          <a:noFill/>
        </p:spPr>
      </p:pic>
      <p:pic>
        <p:nvPicPr>
          <p:cNvPr id="3077" name="Picture 5" descr="C:\Users\Home\Desktop\ГОТОВЕ\Картинки до презентації\завантаження (10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293096"/>
            <a:ext cx="2583030" cy="21602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САМООЦІНКА</a:t>
            </a:r>
            <a:endParaRPr lang="uk-UA" sz="4000" dirty="0" smtClean="0">
              <a:solidFill>
                <a:srgbClr val="FF0000"/>
              </a:solidFill>
            </a:endParaRPr>
          </a:p>
          <a:p>
            <a:r>
              <a:rPr lang="uk-UA" sz="3600" b="1" dirty="0" smtClean="0">
                <a:solidFill>
                  <a:srgbClr val="FF0000"/>
                </a:solidFill>
              </a:rPr>
              <a:t>Самооцінка </a:t>
            </a:r>
            <a:r>
              <a:rPr lang="uk-UA" sz="3600" dirty="0" smtClean="0"/>
              <a:t>– це те, як людина ставиться до себе й оцінює себе у різних сферах життя (навчанні, спорті, стосунках). </a:t>
            </a:r>
            <a:endParaRPr lang="uk-UA" sz="3600" dirty="0" smtClean="0"/>
          </a:p>
          <a:p>
            <a:r>
              <a:rPr lang="uk-UA" sz="3600" dirty="0" smtClean="0"/>
              <a:t>Самооцінка є продуктом життєвого досвіду (наших успіхів і невдач), а також залежить від ставлення до нас інших людей. </a:t>
            </a:r>
            <a:br>
              <a:rPr lang="uk-UA" sz="4000" dirty="0" smtClean="0"/>
            </a:br>
            <a:endParaRPr lang="uk-UA" sz="3600" dirty="0"/>
          </a:p>
        </p:txBody>
      </p:sp>
      <p:pic>
        <p:nvPicPr>
          <p:cNvPr id="19462" name="Picture 6" descr="C:\Users\Home\Desktop\ГОТОВЕ\Картинки до презентації\10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806" y="4797152"/>
            <a:ext cx="3332084" cy="1872208"/>
          </a:xfrm>
          <a:prstGeom prst="rect">
            <a:avLst/>
          </a:prstGeom>
          <a:noFill/>
        </p:spPr>
      </p:pic>
      <p:pic>
        <p:nvPicPr>
          <p:cNvPr id="19463" name="Picture 7" descr="C:\Users\Home\Desktop\ГОТОВЕ\Картинки до презентації\1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97152"/>
            <a:ext cx="3096344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Низька самооцінка у дитинстві – </a:t>
            </a:r>
            <a:endParaRPr lang="uk-UA" sz="4000" b="1" dirty="0" smtClean="0">
              <a:solidFill>
                <a:srgbClr val="FF0000"/>
              </a:solidFill>
            </a:endParaRPr>
          </a:p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не вирок!</a:t>
            </a:r>
            <a:endParaRPr lang="uk-UA" sz="4000" dirty="0">
              <a:solidFill>
                <a:srgbClr val="FF0000"/>
              </a:solidFill>
            </a:endParaRPr>
          </a:p>
        </p:txBody>
      </p:sp>
      <p:pic>
        <p:nvPicPr>
          <p:cNvPr id="23554" name="Picture 2" descr="C:\Users\Home\Desktop\ГОТОВЕ\Картинки до презентації\11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1880" y="2132856"/>
            <a:ext cx="2448272" cy="2592288"/>
          </a:xfrm>
          <a:prstGeom prst="rect">
            <a:avLst/>
          </a:prstGeom>
          <a:noFill/>
        </p:spPr>
      </p:pic>
      <p:pic>
        <p:nvPicPr>
          <p:cNvPr id="23555" name="Picture 3" descr="C:\Users\Home\Desktop\ГОТОВЕ\Картинки до презентації\11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2520280" cy="2938667"/>
          </a:xfrm>
          <a:prstGeom prst="rect">
            <a:avLst/>
          </a:prstGeom>
          <a:noFill/>
        </p:spPr>
      </p:pic>
      <p:pic>
        <p:nvPicPr>
          <p:cNvPr id="23556" name="Picture 4" descr="C:\Users\Home\Desktop\ГОТОВЕ\Картинки до презентації\11 (4).jpg"/>
          <p:cNvPicPr>
            <a:picLocks noChangeAspect="1" noChangeArrowheads="1"/>
          </p:cNvPicPr>
          <p:nvPr/>
        </p:nvPicPr>
        <p:blipFill>
          <a:blip r:embed="rId3" cstate="print"/>
          <a:srcRect l="23591" r="27082"/>
          <a:stretch>
            <a:fillRect/>
          </a:stretch>
        </p:blipFill>
        <p:spPr bwMode="auto">
          <a:xfrm>
            <a:off x="6588224" y="1412776"/>
            <a:ext cx="2411760" cy="2774090"/>
          </a:xfrm>
          <a:prstGeom prst="rect">
            <a:avLst/>
          </a:prstGeom>
          <a:noFill/>
        </p:spPr>
      </p:pic>
      <p:pic>
        <p:nvPicPr>
          <p:cNvPr id="23557" name="Picture 5" descr="C:\Users\Home\Desktop\ГОТОВЕ\Картинки до презентації\11.gif"/>
          <p:cNvPicPr>
            <a:picLocks noChangeAspect="1" noChangeArrowheads="1"/>
          </p:cNvPicPr>
          <p:nvPr/>
        </p:nvPicPr>
        <p:blipFill>
          <a:blip r:embed="rId4" cstate="print"/>
          <a:srcRect b="16250"/>
          <a:stretch>
            <a:fillRect/>
          </a:stretch>
        </p:blipFill>
        <p:spPr bwMode="auto">
          <a:xfrm>
            <a:off x="6084168" y="3905672"/>
            <a:ext cx="2098326" cy="2952328"/>
          </a:xfrm>
          <a:prstGeom prst="rect">
            <a:avLst/>
          </a:prstGeom>
          <a:noFill/>
        </p:spPr>
      </p:pic>
      <p:pic>
        <p:nvPicPr>
          <p:cNvPr id="23558" name="Picture 6" descr="C:\Users\Home\Desktop\ГОТОВЕ\Картинки до презентації\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789040"/>
            <a:ext cx="2016224" cy="306896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САМОВИЗНАЧЕННЯ</a:t>
            </a:r>
            <a:endParaRPr lang="uk-UA" sz="40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C:\Users\Home\Desktop\Рисунок2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908720"/>
            <a:ext cx="8496943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Самореалізація </a:t>
            </a:r>
            <a:endParaRPr lang="uk-UA" sz="4000" dirty="0" smtClean="0"/>
          </a:p>
          <a:p>
            <a:r>
              <a:rPr lang="uk-UA" sz="4000" dirty="0" smtClean="0"/>
              <a:t>виявляється в </a:t>
            </a:r>
            <a:endParaRPr lang="uk-UA" sz="4000" dirty="0" smtClean="0"/>
          </a:p>
          <a:p>
            <a:r>
              <a:rPr lang="uk-UA" sz="4000" dirty="0" smtClean="0">
                <a:solidFill>
                  <a:srgbClr val="FF0000"/>
                </a:solidFill>
              </a:rPr>
              <a:t>діяльності.</a:t>
            </a:r>
            <a:r>
              <a:rPr lang="uk-UA" sz="4000" dirty="0" smtClean="0"/>
              <a:t> </a:t>
            </a:r>
            <a:endParaRPr lang="uk-UA" sz="4000" dirty="0" smtClean="0"/>
          </a:p>
          <a:p>
            <a:r>
              <a:rPr lang="uk-UA" sz="4000" dirty="0" smtClean="0"/>
              <a:t>Головне, що ми запитуємо про людину, – це що вона зробила, наскільки її діяльність корисна для 					суспільства, 							наскільки вона 						неповторна й 						індивідуальна.</a:t>
            </a:r>
            <a:endParaRPr lang="uk-UA" sz="4000" dirty="0"/>
          </a:p>
        </p:txBody>
      </p:sp>
      <p:pic>
        <p:nvPicPr>
          <p:cNvPr id="26626" name="Picture 2" descr="C:\Users\Home\Desktop\ГОТОВЕ\Картинки до презентації\1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4047895"/>
            <a:ext cx="3240360" cy="2621465"/>
          </a:xfrm>
          <a:prstGeom prst="rect">
            <a:avLst/>
          </a:prstGeom>
          <a:noFill/>
        </p:spPr>
      </p:pic>
      <p:pic>
        <p:nvPicPr>
          <p:cNvPr id="26627" name="Picture 3" descr="C:\Users\Home\Desktop\ГОТОВЕ\Картинки до презентації\images (1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8640"/>
            <a:ext cx="3276364" cy="20162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Інколи ми говоримо, що від нас нічого не залежить, а втім, це не так. </a:t>
            </a:r>
            <a:endParaRPr lang="uk-UA" sz="3200" dirty="0" smtClean="0"/>
          </a:p>
          <a:p>
            <a:r>
              <a:rPr lang="uk-UA" sz="3200" dirty="0" smtClean="0"/>
              <a:t>Природа надала людині колосальні внутрішні можливості, про них слід знати й навчитися ними користуватися.</a:t>
            </a:r>
            <a:endParaRPr lang="uk-UA" sz="3200" dirty="0" smtClean="0"/>
          </a:p>
          <a:p>
            <a:r>
              <a:rPr lang="uk-UA" sz="3200" dirty="0" smtClean="0"/>
              <a:t>Формування особистості здійснюється впродовж усього життя людини. </a:t>
            </a:r>
            <a:endParaRPr lang="uk-UA" sz="3200" dirty="0" smtClean="0"/>
          </a:p>
          <a:p>
            <a:r>
              <a:rPr lang="uk-UA" sz="3200" dirty="0" smtClean="0"/>
              <a:t>Але в підлітковому та юнацькому віці таке формування відбувається дуже активно.</a:t>
            </a:r>
            <a:endParaRPr lang="uk-UA" sz="3200" dirty="0"/>
          </a:p>
        </p:txBody>
      </p:sp>
      <p:pic>
        <p:nvPicPr>
          <p:cNvPr id="28675" name="Picture 3" descr="C:\Users\Home\Desktop\ГОТОВЕ\Картинки до презентації\images (1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4725144"/>
            <a:ext cx="2664296" cy="1995650"/>
          </a:xfrm>
          <a:prstGeom prst="rect">
            <a:avLst/>
          </a:prstGeom>
          <a:noFill/>
        </p:spPr>
      </p:pic>
      <p:pic>
        <p:nvPicPr>
          <p:cNvPr id="28676" name="Picture 4" descr="C:\Users\Home\Desktop\ГОТОВЕ\Картинки до презентації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25144"/>
            <a:ext cx="4666118" cy="19442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Давньоримський філософ Сенека</a:t>
            </a:r>
            <a:endParaRPr lang="uk-UA" sz="2800" dirty="0" smtClean="0"/>
          </a:p>
          <a:p>
            <a:r>
              <a:rPr lang="uk-UA" sz="2800" b="1" dirty="0" smtClean="0"/>
              <a:t>«Найсильнішим є той, хто має </a:t>
            </a:r>
            <a:endParaRPr lang="uk-UA" sz="2800" b="1" dirty="0" smtClean="0"/>
          </a:p>
          <a:p>
            <a:r>
              <a:rPr lang="uk-UA" sz="2800" b="1" dirty="0" smtClean="0"/>
              <a:t>владу над самим собою».</a:t>
            </a:r>
            <a:endParaRPr lang="uk-UA" sz="2800" b="1" dirty="0" smtClean="0"/>
          </a:p>
          <a:p>
            <a:endParaRPr lang="uk-UA" sz="2800" dirty="0" smtClean="0"/>
          </a:p>
          <a:p>
            <a:endParaRPr lang="uk-UA" sz="2800" dirty="0" smtClean="0"/>
          </a:p>
          <a:p>
            <a:endParaRPr lang="uk-UA" sz="2800" dirty="0" smtClean="0"/>
          </a:p>
          <a:p>
            <a:endParaRPr lang="uk-UA" sz="2800" dirty="0" smtClean="0"/>
          </a:p>
          <a:p>
            <a:r>
              <a:rPr lang="uk-UA" sz="2800" dirty="0" smtClean="0"/>
              <a:t>Китайський філософ Конфуцій</a:t>
            </a:r>
            <a:endParaRPr lang="uk-UA" sz="2800" dirty="0" smtClean="0"/>
          </a:p>
          <a:p>
            <a:r>
              <a:rPr lang="uk-UA" sz="2800" b="1" dirty="0" smtClean="0"/>
              <a:t>					«Мудрець шукає все в 						самому собі, </a:t>
            </a:r>
            <a:endParaRPr lang="uk-UA" sz="2800" b="1" dirty="0" smtClean="0"/>
          </a:p>
          <a:p>
            <a:r>
              <a:rPr lang="uk-UA" sz="2800" b="1" dirty="0" smtClean="0"/>
              <a:t>					нерозумна людина –  </a:t>
            </a:r>
            <a:endParaRPr lang="uk-UA" sz="2800" b="1" dirty="0" smtClean="0"/>
          </a:p>
          <a:p>
            <a:r>
              <a:rPr lang="uk-UA" sz="2800" b="1" dirty="0" smtClean="0"/>
              <a:t>					в іншому». </a:t>
            </a:r>
            <a:endParaRPr lang="uk-UA" sz="2800" b="1" dirty="0"/>
          </a:p>
        </p:txBody>
      </p:sp>
      <p:pic>
        <p:nvPicPr>
          <p:cNvPr id="27650" name="Picture 2" descr="C:\Users\Home\Desktop\ГОТОВЕ\Картинки до презентації\19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56176" y="188640"/>
            <a:ext cx="2769096" cy="3047456"/>
          </a:xfrm>
          <a:prstGeom prst="rect">
            <a:avLst/>
          </a:prstGeom>
          <a:noFill/>
        </p:spPr>
      </p:pic>
      <p:pic>
        <p:nvPicPr>
          <p:cNvPr id="27651" name="Picture 3" descr="C:\Users\Home\Desktop\ГОТОВЕ\Картинки до презентації\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861048"/>
            <a:ext cx="4629087" cy="273630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У процесі самовизначення людина усвідомлює не лише те, </a:t>
            </a:r>
            <a:r>
              <a:rPr lang="uk-UA" sz="4000" b="1" dirty="0" smtClean="0"/>
              <a:t>чого вона хоче досягти у майбутньому</a:t>
            </a:r>
            <a:r>
              <a:rPr lang="uk-UA" sz="4000" dirty="0" smtClean="0"/>
              <a:t>, а й те, </a:t>
            </a:r>
            <a:r>
              <a:rPr lang="uk-UA" sz="4000" b="1" dirty="0" smtClean="0"/>
              <a:t>які кроки треба зробити на цьому шляху</a:t>
            </a:r>
            <a:r>
              <a:rPr lang="uk-UA" sz="4000" dirty="0" smtClean="0"/>
              <a:t>.</a:t>
            </a:r>
            <a:endParaRPr lang="uk-UA" sz="4000" dirty="0"/>
          </a:p>
        </p:txBody>
      </p:sp>
      <p:pic>
        <p:nvPicPr>
          <p:cNvPr id="24578" name="Picture 2" descr="C:\Users\Home\Desktop\ГОТОВЕ\Картинки до презентації\1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39752" y="2996952"/>
            <a:ext cx="6624736" cy="37098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		    Про </a:t>
            </a:r>
            <a:r>
              <a:rPr lang="uk-UA" sz="2400" dirty="0" smtClean="0">
                <a:solidFill>
                  <a:srgbClr val="FF0000"/>
                </a:solidFill>
              </a:rPr>
              <a:t>«</a:t>
            </a:r>
            <a:r>
              <a:rPr lang="uk-UA" sz="2400" dirty="0" err="1" smtClean="0">
                <a:solidFill>
                  <a:srgbClr val="FF0000"/>
                </a:solidFill>
              </a:rPr>
              <a:t>сродну</a:t>
            </a:r>
            <a:r>
              <a:rPr lang="uk-UA" sz="2400" dirty="0" smtClean="0">
                <a:solidFill>
                  <a:srgbClr val="FF0000"/>
                </a:solidFill>
              </a:rPr>
              <a:t>» </a:t>
            </a:r>
            <a:r>
              <a:rPr lang="uk-UA" sz="2400" dirty="0" smtClean="0"/>
              <a:t>(споріднену) працю як запоруку 			    людського щастя писав український філософ 			    </a:t>
            </a:r>
            <a:r>
              <a:rPr lang="uk-UA" sz="2400" b="1" dirty="0" smtClean="0"/>
              <a:t>Григорій Сковорода</a:t>
            </a:r>
            <a:r>
              <a:rPr lang="uk-UA" sz="2400" dirty="0" smtClean="0"/>
              <a:t>. Він вважав, що важливо 			    вчасно помітити природні нахили дитини і в 			    жодному разі не створювати перешкод для її 			    розвитку. Коли дозволити селянській дитині, 			    якщо вона того хоче, стати музикою і все своє життя присвятити цьому прекрасному мистецтву, а синові монарха, якщо він не має бажання, а головне – хисту керувати країною, дозволити працювати на землі, люди стануть щасливішими. Коли займаєшся улюбленою справою, навіть результативність твоєї діяльності відчутно зростає і саме суспільство стане кращим, бо всі – від хлібороба до полководця – робитимуть свою справу творчо, професійно і з задоволенням». </a:t>
            </a:r>
            <a:endParaRPr lang="uk-UA" sz="2400" dirty="0"/>
          </a:p>
        </p:txBody>
      </p:sp>
      <p:pic>
        <p:nvPicPr>
          <p:cNvPr id="25602" name="Picture 2" descr="C:\Users\Home\Desktop\ГОТОВЕ\Картинки до презентації\15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404664"/>
            <a:ext cx="1933575" cy="2362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ru-RU" dirty="0" smtClean="0"/>
              <a:t>                       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404664"/>
            <a:ext cx="86409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Мета.</a:t>
            </a:r>
            <a:endParaRPr lang="uk-UA" sz="4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uk-UA" sz="4800" b="1" dirty="0" smtClean="0">
                <a:solidFill>
                  <a:schemeClr val="tx1"/>
                </a:solidFill>
              </a:rPr>
              <a:t>Дізнаєтеся, чому самореалізація важлива для молоді.</a:t>
            </a:r>
            <a:endParaRPr lang="uk-UA" sz="48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sz="4800" b="1" dirty="0" smtClean="0">
                <a:solidFill>
                  <a:schemeClr val="tx1"/>
                </a:solidFill>
              </a:rPr>
              <a:t>Вивчите складові самореалізації.</a:t>
            </a:r>
            <a:endParaRPr lang="uk-UA" sz="4800" b="1" dirty="0" smtClean="0">
              <a:solidFill>
                <a:schemeClr val="tx1"/>
              </a:solidFill>
            </a:endParaRPr>
          </a:p>
        </p:txBody>
      </p:sp>
      <p:pic>
        <p:nvPicPr>
          <p:cNvPr id="5121" name="Picture 1" descr="C:\Users\Home\Desktop\ГОТОВЕ\Картинки до презентації\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4077072"/>
            <a:ext cx="3960440" cy="26428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Який варіант професійного самовизначення можна вважати вдалим? Той, що відповідає формулі: </a:t>
            </a:r>
            <a:r>
              <a:rPr lang="uk-UA" sz="3200" b="1" dirty="0" smtClean="0">
                <a:solidFill>
                  <a:srgbClr val="FF0000"/>
                </a:solidFill>
              </a:rPr>
              <a:t>«Хочу. Можу. Треба».</a:t>
            </a:r>
            <a:r>
              <a:rPr lang="uk-UA" sz="4000" b="1" dirty="0" smtClean="0">
                <a:solidFill>
                  <a:srgbClr val="FF0000"/>
                </a:solidFill>
              </a:rPr>
              <a:t> </a:t>
            </a:r>
            <a:endParaRPr lang="uk-UA" sz="40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C:\Users\Home\Desktop\Рисунок3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10820" y="386080"/>
            <a:ext cx="8909685" cy="5027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Висновки 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Підлітковий вік відіграє важливу роль у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житті людини. У цей період формується світогляд, система цінностей і характер, відбуваються процеси самопізнання і самовизначення, у тому числі й вибір майбутньої професії. Рівень благополуччя людини пов’язаний із можливістю її самореалізації у різних сферах життя. У наш час кожен має можливості для самореалізації. Важливими компонентами стратегії самореалізації є самопізнання і формування позитивної самооцінки, самовизначення, саморегуляція, самоосвіта і самовиховання.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360295" y="699770"/>
            <a:ext cx="5572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sz="4000" b="1">
                <a:latin typeface="Times New Roman" panose="02020603050405020304" charset="0"/>
                <a:cs typeface="Times New Roman" panose="02020603050405020304" charset="0"/>
              </a:rPr>
              <a:t>Домашнє завдання</a:t>
            </a:r>
            <a:r>
              <a:rPr lang="uk-UA" altLang="en-US" sz="4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uk-U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8040" y="1412875"/>
            <a:ext cx="75355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Опрацювати параграф 1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ст. 88-92.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Зробити оцінку психологічного потенціалу (с.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93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підручника)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Користуючись різними джерелами інформації, віднайти способи покращення самооцінки.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Сво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ю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роботу надішли на перевірку на платформу HUMAN або на електронну адресу вчителя ndubacinskaa1@gmail.com  .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ru-RU" dirty="0" smtClean="0"/>
              <a:t>                       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188640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Самореалізація</a:t>
            </a:r>
            <a:r>
              <a:rPr lang="uk-UA" sz="4000" dirty="0" smtClean="0"/>
              <a:t> – це виявлення й розвиток своїх здібностей в усіх сферах діяльності.</a:t>
            </a:r>
            <a:endParaRPr lang="uk-UA" sz="4000" dirty="0" smtClean="0"/>
          </a:p>
          <a:p>
            <a:r>
              <a:rPr lang="uk-UA" sz="4000" b="1" dirty="0" smtClean="0">
                <a:solidFill>
                  <a:srgbClr val="FF0000"/>
                </a:solidFill>
              </a:rPr>
              <a:t>Самореалізація</a:t>
            </a:r>
            <a:r>
              <a:rPr lang="uk-UA" sz="4000" dirty="0" smtClean="0"/>
              <a:t> – це здатність людини пізнати себе і здійснити своє покликання. </a:t>
            </a:r>
            <a:endParaRPr lang="uk-UA" sz="4000" dirty="0"/>
          </a:p>
        </p:txBody>
      </p:sp>
      <p:pic>
        <p:nvPicPr>
          <p:cNvPr id="4097" name="Picture 1" descr="C:\Users\Home\Desktop\ГОТОВЕ\Картинки до презентації\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1880" y="3358591"/>
            <a:ext cx="5112568" cy="336933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188640"/>
            <a:ext cx="86409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Як може самореалізовуватися людина?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endParaRPr lang="uk-UA" sz="2800" dirty="0" smtClean="0">
              <a:solidFill>
                <a:srgbClr val="FF0000"/>
              </a:solidFill>
            </a:endParaRPr>
          </a:p>
          <a:p>
            <a:r>
              <a:rPr lang="uk-UA" sz="2800" dirty="0" smtClean="0"/>
              <a:t>У процесі свого звичайного побутового існування за принципом «живу собі й живу, мої потреби повністю реалізовуються, усе добре». Це – </a:t>
            </a:r>
            <a:r>
              <a:rPr lang="uk-UA" sz="2800" b="1" dirty="0" smtClean="0">
                <a:solidFill>
                  <a:srgbClr val="FF0000"/>
                </a:solidFill>
              </a:rPr>
              <a:t>пасивний</a:t>
            </a:r>
            <a:r>
              <a:rPr lang="uk-UA" sz="2800" dirty="0" smtClean="0"/>
              <a:t> варіант самореалізації. </a:t>
            </a:r>
            <a:endParaRPr lang="uk-UA" sz="2800" dirty="0" smtClean="0"/>
          </a:p>
          <a:p>
            <a:r>
              <a:rPr lang="uk-UA" sz="2800" dirty="0" smtClean="0"/>
              <a:t>А можна реалізовуватися в соціальних міжособистісних стосунках, відкривати для себе різноманіття світу, розкривати свої ще невідомі таланти, долучатися до процесів зміни світу на краще. Це </a:t>
            </a:r>
            <a:r>
              <a:rPr lang="uk-UA" sz="2800" b="1" dirty="0" smtClean="0">
                <a:solidFill>
                  <a:srgbClr val="FF0000"/>
                </a:solidFill>
              </a:rPr>
              <a:t>активний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uk-UA" sz="2800" dirty="0" smtClean="0"/>
              <a:t>варіант самореалізації.</a:t>
            </a:r>
            <a:endParaRPr lang="uk-UA" sz="2800" dirty="0"/>
          </a:p>
        </p:txBody>
      </p:sp>
      <p:pic>
        <p:nvPicPr>
          <p:cNvPr id="3073" name="Picture 1" descr="C:\Users\Home\Desktop\ГОТОВЕ\Картинки до презентації\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1" y="4725144"/>
            <a:ext cx="8640959" cy="20162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512" y="26064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Хто ці люди? В чому вони самореалізувалися?</a:t>
            </a:r>
            <a:endParaRPr lang="uk-UA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Home\Desktop\ГОТОВЕ\Картинки до презентації\5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980728"/>
            <a:ext cx="4032448" cy="2649479"/>
          </a:xfrm>
          <a:prstGeom prst="rect">
            <a:avLst/>
          </a:prstGeom>
          <a:noFill/>
        </p:spPr>
      </p:pic>
      <p:pic>
        <p:nvPicPr>
          <p:cNvPr id="2" name="Picture 3" descr="C:\Users\Home\Desktop\ГОТОВЕ\Картинки до презентації\5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80728"/>
            <a:ext cx="3935732" cy="2664296"/>
          </a:xfrm>
          <a:prstGeom prst="rect">
            <a:avLst/>
          </a:prstGeom>
          <a:noFill/>
        </p:spPr>
      </p:pic>
      <p:pic>
        <p:nvPicPr>
          <p:cNvPr id="1026" name="Picture 2" descr="C:\Users\Home\Desktop\завантаженн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861048"/>
            <a:ext cx="3168352" cy="27971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948038"/>
          </a:xfrm>
        </p:spPr>
        <p:txBody>
          <a:bodyPr>
            <a:normAutofit fontScale="90000"/>
          </a:bodyPr>
          <a:lstStyle/>
          <a:p>
            <a:r>
              <a:rPr lang="uk-UA" sz="2700" dirty="0" smtClean="0"/>
              <a:t>Отже, самореалізація відбувається в таких сферах: </a:t>
            </a:r>
            <a:br>
              <a:rPr lang="uk-UA" sz="2700" dirty="0" smtClean="0"/>
            </a:br>
            <a:r>
              <a:rPr lang="uk-UA" sz="2700" dirty="0" smtClean="0"/>
              <a:t>у побутовому житті, у соціальних взаємозв’язках і стосунках, у процесі саморозвитку. </a:t>
            </a:r>
            <a:br>
              <a:rPr lang="uk-UA" sz="2700" dirty="0" smtClean="0"/>
            </a:br>
            <a:br>
              <a:rPr lang="uk-UA" sz="2700" dirty="0" smtClean="0"/>
            </a:br>
            <a:r>
              <a:rPr lang="uk-UA" sz="3100" dirty="0" smtClean="0">
                <a:solidFill>
                  <a:srgbClr val="FF0000"/>
                </a:solidFill>
              </a:rPr>
              <a:t>Складовими</a:t>
            </a:r>
            <a:r>
              <a:rPr lang="uk-UA" sz="3100" dirty="0" smtClean="0"/>
              <a:t> самореалізації і життєвого самовизначення є:</a:t>
            </a:r>
            <a:br>
              <a:rPr lang="uk-UA" sz="3100" dirty="0" smtClean="0"/>
            </a:br>
            <a:r>
              <a:rPr lang="uk-UA" sz="3100" dirty="0" smtClean="0"/>
              <a:t>• </a:t>
            </a:r>
            <a:r>
              <a:rPr lang="uk-UA" sz="3100" dirty="0" smtClean="0">
                <a:solidFill>
                  <a:srgbClr val="FF0000"/>
                </a:solidFill>
              </a:rPr>
              <a:t>професійна</a:t>
            </a:r>
            <a:r>
              <a:rPr lang="uk-UA" sz="3100" dirty="0" smtClean="0"/>
              <a:t> самореалізація;</a:t>
            </a:r>
            <a:br>
              <a:rPr lang="uk-UA" sz="3100" dirty="0" smtClean="0"/>
            </a:br>
            <a:r>
              <a:rPr lang="uk-UA" sz="3100" dirty="0" smtClean="0"/>
              <a:t>• </a:t>
            </a:r>
            <a:r>
              <a:rPr lang="uk-UA" sz="3100" dirty="0" smtClean="0">
                <a:solidFill>
                  <a:srgbClr val="FF0000"/>
                </a:solidFill>
              </a:rPr>
              <a:t>соціальна</a:t>
            </a:r>
            <a:r>
              <a:rPr lang="uk-UA" sz="3100" dirty="0" smtClean="0"/>
              <a:t> самореалізація;</a:t>
            </a:r>
            <a:br>
              <a:rPr lang="uk-UA" sz="3100" dirty="0" smtClean="0"/>
            </a:br>
            <a:r>
              <a:rPr lang="uk-UA" sz="3100" dirty="0" smtClean="0"/>
              <a:t>• </a:t>
            </a:r>
            <a:r>
              <a:rPr lang="uk-UA" sz="3100" dirty="0" smtClean="0">
                <a:solidFill>
                  <a:srgbClr val="FF0000"/>
                </a:solidFill>
              </a:rPr>
              <a:t>творча</a:t>
            </a:r>
            <a:r>
              <a:rPr lang="uk-UA" sz="3100" dirty="0" smtClean="0"/>
              <a:t> самореалізація.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1026" name="Picture 2" descr="C:\Users\Home\Desktop\ГОТОВЕ\Картинки до презентації\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92080" y="3086438"/>
            <a:ext cx="3711624" cy="3582922"/>
          </a:xfrm>
          <a:prstGeom prst="rect">
            <a:avLst/>
          </a:prstGeom>
          <a:noFill/>
        </p:spPr>
      </p:pic>
      <p:pic>
        <p:nvPicPr>
          <p:cNvPr id="1027" name="Picture 3" descr="C:\Users\Home\Desktop\ГОТОВЕ\Картинки до презентації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149080"/>
            <a:ext cx="4333113" cy="25202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100166"/>
          </a:xfrm>
        </p:spPr>
        <p:txBody>
          <a:bodyPr>
            <a:noAutofit/>
          </a:bodyPr>
          <a:lstStyle/>
          <a:p>
            <a:r>
              <a:rPr lang="uk-UA" sz="2800" dirty="0" smtClean="0"/>
              <a:t>Кожна людина має потребу у самореалізації. </a:t>
            </a:r>
            <a:br>
              <a:rPr lang="uk-UA" sz="2800" dirty="0" smtClean="0"/>
            </a:br>
            <a:r>
              <a:rPr lang="uk-UA" sz="2800" dirty="0" smtClean="0"/>
              <a:t>Самореалізація можлива, коли людина визначила її стратегію – шляхи особистісного розвитку і самовдосконалення. </a:t>
            </a:r>
            <a:br>
              <a:rPr lang="uk-UA" sz="2800" dirty="0" smtClean="0"/>
            </a:br>
            <a:r>
              <a:rPr lang="uk-UA" sz="2800" dirty="0" smtClean="0">
                <a:solidFill>
                  <a:srgbClr val="FF0000"/>
                </a:solidFill>
              </a:rPr>
              <a:t>Стратегія самореалізації </a:t>
            </a:r>
            <a:r>
              <a:rPr lang="uk-UA" sz="2800" dirty="0" smtClean="0"/>
              <a:t>має п'ять складових:</a:t>
            </a:r>
            <a:br>
              <a:rPr lang="uk-UA" sz="2800" dirty="0" smtClean="0"/>
            </a:br>
            <a:br>
              <a:rPr lang="uk-UA" sz="2800" dirty="0" smtClean="0"/>
            </a:br>
            <a:r>
              <a:rPr lang="uk-UA" sz="2800" dirty="0" smtClean="0">
                <a:solidFill>
                  <a:srgbClr val="FF0000"/>
                </a:solidFill>
              </a:rPr>
              <a:t>-</a:t>
            </a:r>
            <a:r>
              <a:rPr lang="uk-UA" sz="2800" dirty="0" smtClean="0"/>
              <a:t> </a:t>
            </a:r>
            <a:r>
              <a:rPr lang="uk-UA" sz="2800" dirty="0" smtClean="0">
                <a:solidFill>
                  <a:srgbClr val="FF0000"/>
                </a:solidFill>
              </a:rPr>
              <a:t>Самопізнання і самооцінка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Самовизначення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Саморегуляція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Самоосвіта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Самовиховання </a:t>
            </a:r>
            <a:br>
              <a:rPr lang="uk-UA" sz="2800" dirty="0" smtClean="0"/>
            </a:br>
            <a:endParaRPr lang="uk-UA" sz="2800" dirty="0"/>
          </a:p>
        </p:txBody>
      </p:sp>
      <p:pic>
        <p:nvPicPr>
          <p:cNvPr id="20482" name="Picture 2" descr="C:\Users\Home\Desktop\ГОТОВЕ\Картинки до презентації\7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941168"/>
            <a:ext cx="3456384" cy="1743075"/>
          </a:xfrm>
          <a:prstGeom prst="rect">
            <a:avLst/>
          </a:prstGeom>
          <a:noFill/>
        </p:spPr>
      </p:pic>
      <p:pic>
        <p:nvPicPr>
          <p:cNvPr id="20483" name="Picture 3" descr="C:\Users\Home\Desktop\ГОТОВЕ\Картинки до презентації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212976"/>
            <a:ext cx="3845376" cy="33843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9552" y="260648"/>
            <a:ext cx="83529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FF0000"/>
                </a:solidFill>
              </a:rPr>
              <a:t>САМОПІЗНАННЯ</a:t>
            </a:r>
            <a:endParaRPr lang="uk-UA" sz="4400" dirty="0" smtClean="0">
              <a:solidFill>
                <a:srgbClr val="FF0000"/>
              </a:solidFill>
            </a:endParaRPr>
          </a:p>
          <a:p>
            <a:r>
              <a:rPr lang="uk-UA" sz="4800" b="1" dirty="0" smtClean="0"/>
              <a:t>- Хто Я?</a:t>
            </a:r>
            <a:endParaRPr lang="uk-UA" sz="4800" dirty="0" smtClean="0"/>
          </a:p>
          <a:p>
            <a:r>
              <a:rPr lang="uk-UA" sz="4800" b="1" dirty="0" smtClean="0"/>
              <a:t>- Який Я?</a:t>
            </a:r>
            <a:endParaRPr lang="uk-UA" sz="4800" dirty="0" smtClean="0"/>
          </a:p>
          <a:p>
            <a:r>
              <a:rPr lang="uk-UA" sz="4800" b="1" dirty="0" smtClean="0"/>
              <a:t>- Для чого прийшов у цей світ? </a:t>
            </a:r>
            <a:endParaRPr lang="uk-UA" sz="4800" dirty="0"/>
          </a:p>
        </p:txBody>
      </p:sp>
      <p:pic>
        <p:nvPicPr>
          <p:cNvPr id="21506" name="Picture 2" descr="C:\Users\Home\Desktop\ГОТОВЕ\Картинки до презентації\8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980727"/>
            <a:ext cx="3853036" cy="1512169"/>
          </a:xfrm>
          <a:prstGeom prst="rect">
            <a:avLst/>
          </a:prstGeom>
          <a:noFill/>
        </p:spPr>
      </p:pic>
      <p:pic>
        <p:nvPicPr>
          <p:cNvPr id="21507" name="Picture 3" descr="C:\Users\Home\Desktop\ГОТОВЕ\Картинки до презентації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56992"/>
            <a:ext cx="8791105" cy="33123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Самопізнання</a:t>
            </a:r>
            <a:r>
              <a:rPr lang="uk-UA" sz="4000" dirty="0" smtClean="0"/>
              <a:t> </a:t>
            </a:r>
            <a:r>
              <a:rPr lang="uk-UA" sz="4000" smtClean="0"/>
              <a:t>– це складання </a:t>
            </a:r>
            <a:r>
              <a:rPr lang="uk-UA" sz="4000" dirty="0" smtClean="0"/>
              <a:t>пазла</a:t>
            </a:r>
            <a:endParaRPr lang="uk-UA" sz="4000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інтереси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цілі і плани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таланти і здібності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можливості і обмеження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уподобання (що ви любите і чого не любите)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те, що ви цінуєте, у що вірите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досягнення і життєвий досвід</a:t>
            </a:r>
            <a:r>
              <a:rPr lang="uk-UA" sz="3600" dirty="0" smtClean="0"/>
              <a:t> </a:t>
            </a:r>
            <a:endParaRPr lang="uk-UA" sz="3600" dirty="0"/>
          </a:p>
        </p:txBody>
      </p:sp>
      <p:pic>
        <p:nvPicPr>
          <p:cNvPr id="22530" name="Picture 2" descr="C:\Users\Home\Desktop\ГОТОВЕ\Картинки до презентації\9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0192" y="908720"/>
            <a:ext cx="2520280" cy="2338843"/>
          </a:xfrm>
          <a:prstGeom prst="rect">
            <a:avLst/>
          </a:prstGeom>
          <a:noFill/>
        </p:spPr>
      </p:pic>
      <p:pic>
        <p:nvPicPr>
          <p:cNvPr id="1026" name="Picture 2" descr="C:\Users\Home\Desktop\ГОТОВЕ\Картинки до презентації\images (2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0584" y="4348168"/>
            <a:ext cx="2105025" cy="21050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5113</Words>
  <Application>WPS Presentation</Application>
  <PresentationFormat>Экран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Comic Sans MS</vt:lpstr>
      <vt:lpstr>Times New Roman</vt:lpstr>
      <vt:lpstr>Calibri</vt:lpstr>
      <vt:lpstr>Microsoft YaHei</vt:lpstr>
      <vt:lpstr>Arial Unicode MS</vt:lpstr>
      <vt:lpstr>Тема Office</vt:lpstr>
      <vt:lpstr>                         </vt:lpstr>
      <vt:lpstr>                         </vt:lpstr>
      <vt:lpstr>                         </vt:lpstr>
      <vt:lpstr>PowerPoint 演示文稿</vt:lpstr>
      <vt:lpstr>PowerPoint 演示文稿</vt:lpstr>
      <vt:lpstr>Отже, самореалізація відбувається в таких сферах:  у побутовому житті, у соціальних взаємозв’язках і стосунках, у процесі саморозвитку.   Складовими самореалізації і життєвого самовизначення є: • професійна самореалізація; • соціальна самореалізація; • творча самореалізація. </vt:lpstr>
      <vt:lpstr>Кожна людина має потребу у самореалізації.  Самореалізація можлива, коли людина визначила її стратегію – шляхи особистісного розвитку і самовдосконалення.  Стратегія самореалізації має п'ять складових:  - Самопізнання і самооцінка - Самовизначення - Саморегуляція - Самоосвіта - Самовиховання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Танцы народов Карелии</dc:title>
  <dc:creator/>
  <cp:lastModifiedBy>guzen</cp:lastModifiedBy>
  <cp:revision>68</cp:revision>
  <cp:lastPrinted>2018-11-14T09:03:00Z</cp:lastPrinted>
  <dcterms:created xsi:type="dcterms:W3CDTF">2024-11-19T16:53:00Z</dcterms:created>
  <dcterms:modified xsi:type="dcterms:W3CDTF">2024-11-20T18:40:25Z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935C8FC615734A51B9EEC4DC32C898D7_13</vt:lpwstr>
  </property>
  <property fmtid="{D5CDD505-2E9C-101B-9397-08002B2CF9AE}" pid="3" name="KSOProductBuildVer">
    <vt:lpwstr>1033-12.2.0.18911</vt:lpwstr>
  </property>
</Properties>
</file>