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5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267F"/>
    <a:srgbClr val="BF3C48"/>
    <a:srgbClr val="856E45"/>
    <a:srgbClr val="FECB00"/>
    <a:srgbClr val="729F11"/>
    <a:srgbClr val="111E31"/>
    <a:srgbClr val="F7E8E1"/>
    <a:srgbClr val="F1FCFE"/>
    <a:srgbClr val="DBF6FE"/>
    <a:srgbClr val="6BC5C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74312"/>
            <a:ext cx="5392271" cy="2387600"/>
          </a:xfrm>
        </p:spPr>
        <p:txBody>
          <a:bodyPr>
            <a:noAutofit/>
          </a:bodyPr>
          <a:lstStyle/>
          <a:p>
            <a:r>
              <a:rPr lang="uk-UA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клас </a:t>
            </a:r>
            <a:br>
              <a:rPr lang="uk-UA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Відокремлена </a:t>
            </a:r>
            <a:r>
              <a:rPr lang="uk-UA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прикладка.</a:t>
            </a:r>
            <a:br>
              <a:rPr lang="uk-UA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Розділові знаки при відокремленій прикладці</a:t>
            </a:r>
            <a:r>
              <a:rPr lang="uk-UA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uk-UA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Стрембицька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Л.А.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481482"/>
            <a:ext cx="3509682" cy="37651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uk-UA" dirty="0" smtClean="0">
                <a:solidFill>
                  <a:srgbClr val="BF3C48"/>
                </a:solidFill>
              </a:rPr>
              <a:t>.</a:t>
            </a:r>
            <a:endParaRPr lang="en-US" dirty="0">
              <a:solidFill>
                <a:srgbClr val="BF3C4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943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t"/>
            <a:r>
              <a:rPr lang="uk-UA" dirty="0" smtClean="0">
                <a:solidFill>
                  <a:srgbClr val="FF0000"/>
                </a:solidFill>
              </a:rPr>
              <a:t>А</a:t>
            </a:r>
            <a:r>
              <a:rPr lang="uk-UA" dirty="0" smtClean="0"/>
              <a:t>.</a:t>
            </a:r>
            <a:r>
              <a:rPr lang="ru-RU" dirty="0" smtClean="0"/>
              <a:t>  І </a:t>
            </a:r>
            <a:r>
              <a:rPr lang="ru-RU" dirty="0" err="1" smtClean="0"/>
              <a:t>виє</a:t>
            </a:r>
            <a:r>
              <a:rPr lang="ru-RU" dirty="0" smtClean="0"/>
              <a:t> </a:t>
            </a:r>
            <a:r>
              <a:rPr lang="ru-RU" dirty="0" err="1" smtClean="0"/>
              <a:t>вовк</a:t>
            </a:r>
            <a:r>
              <a:rPr lang="ru-RU" dirty="0" smtClean="0"/>
              <a:t> ночей </a:t>
            </a:r>
            <a:r>
              <a:rPr lang="ru-RU" dirty="0" err="1" smtClean="0"/>
              <a:t>моїх</a:t>
            </a:r>
            <a:r>
              <a:rPr lang="ru-RU" dirty="0" smtClean="0"/>
              <a:t> </a:t>
            </a:r>
            <a:r>
              <a:rPr lang="ru-RU" dirty="0" err="1" smtClean="0"/>
              <a:t>соліст</a:t>
            </a:r>
            <a:r>
              <a:rPr lang="ru-RU" dirty="0" smtClean="0"/>
              <a:t>.</a:t>
            </a:r>
          </a:p>
          <a:p>
            <a:pPr fontAlgn="t"/>
            <a:r>
              <a:rPr lang="ru-RU" dirty="0" smtClean="0"/>
              <a:t> </a:t>
            </a:r>
          </a:p>
          <a:p>
            <a:pPr fontAlgn="t"/>
            <a:r>
              <a:rPr lang="ru-RU" dirty="0" smtClean="0">
                <a:solidFill>
                  <a:srgbClr val="FF0000"/>
                </a:solidFill>
              </a:rPr>
              <a:t>Б</a:t>
            </a:r>
            <a:r>
              <a:rPr lang="ru-RU" dirty="0" smtClean="0"/>
              <a:t>. Тонкий </a:t>
            </a:r>
            <a:r>
              <a:rPr lang="ru-RU" dirty="0" err="1" smtClean="0"/>
              <a:t>знавець</a:t>
            </a:r>
            <a:r>
              <a:rPr lang="ru-RU" dirty="0" smtClean="0"/>
              <a:t> фольклору Максим </a:t>
            </a:r>
            <a:r>
              <a:rPr lang="ru-RU" dirty="0" err="1" smtClean="0"/>
              <a:t>Рильський</a:t>
            </a:r>
            <a:r>
              <a:rPr lang="ru-RU" dirty="0" smtClean="0"/>
              <a:t> </a:t>
            </a:r>
            <a:r>
              <a:rPr lang="ru-RU" dirty="0" err="1" smtClean="0"/>
              <a:t>записував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для </a:t>
            </a:r>
            <a:r>
              <a:rPr lang="ru-RU" dirty="0" err="1" smtClean="0"/>
              <a:t>нащадків</a:t>
            </a:r>
            <a:r>
              <a:rPr lang="ru-RU" dirty="0" smtClean="0"/>
              <a:t>.</a:t>
            </a:r>
          </a:p>
          <a:p>
            <a:pPr fontAlgn="t"/>
            <a:r>
              <a:rPr lang="ru-RU" dirty="0" smtClean="0"/>
              <a:t> </a:t>
            </a:r>
          </a:p>
          <a:p>
            <a:pPr fontAlgn="t"/>
            <a:r>
              <a:rPr lang="ru-RU" dirty="0" smtClean="0">
                <a:solidFill>
                  <a:srgbClr val="FF0000"/>
                </a:solidFill>
              </a:rPr>
              <a:t>В</a:t>
            </a:r>
            <a:r>
              <a:rPr lang="ru-RU" dirty="0" smtClean="0"/>
              <a:t>. </a:t>
            </a:r>
            <a:r>
              <a:rPr lang="ru-RU" dirty="0" err="1" smtClean="0"/>
              <a:t>Стоїть</a:t>
            </a:r>
            <a:r>
              <a:rPr lang="ru-RU" dirty="0" smtClean="0"/>
              <a:t> на </a:t>
            </a:r>
            <a:r>
              <a:rPr lang="ru-RU" dirty="0" err="1" smtClean="0"/>
              <a:t>подвір’ї</a:t>
            </a:r>
            <a:r>
              <a:rPr lang="ru-RU" dirty="0" smtClean="0"/>
              <a:t> </a:t>
            </a:r>
            <a:r>
              <a:rPr lang="ru-RU" dirty="0" err="1" smtClean="0"/>
              <a:t>індик</a:t>
            </a:r>
            <a:r>
              <a:rPr lang="ru-RU" dirty="0" smtClean="0"/>
              <a:t> король у </a:t>
            </a:r>
            <a:r>
              <a:rPr lang="ru-RU" dirty="0" err="1" smtClean="0"/>
              <a:t>червонім</a:t>
            </a:r>
            <a:r>
              <a:rPr lang="ru-RU" dirty="0" smtClean="0"/>
              <a:t> жабо.</a:t>
            </a:r>
          </a:p>
          <a:p>
            <a:pPr fontAlgn="t"/>
            <a:r>
              <a:rPr lang="ru-RU" dirty="0" smtClean="0"/>
              <a:t> </a:t>
            </a:r>
          </a:p>
          <a:p>
            <a:pPr fontAlgn="t"/>
            <a:r>
              <a:rPr lang="ru-RU" dirty="0" smtClean="0"/>
              <a:t> </a:t>
            </a:r>
            <a:r>
              <a:rPr lang="ru-RU" dirty="0" smtClean="0">
                <a:solidFill>
                  <a:srgbClr val="FF0000"/>
                </a:solidFill>
              </a:rPr>
              <a:t>Г.</a:t>
            </a:r>
            <a:r>
              <a:rPr lang="ru-RU" dirty="0" smtClean="0"/>
              <a:t>І </a:t>
            </a:r>
            <a:r>
              <a:rPr lang="ru-RU" dirty="0" err="1" smtClean="0"/>
              <a:t>знову</a:t>
            </a:r>
            <a:r>
              <a:rPr lang="ru-RU" dirty="0" smtClean="0"/>
              <a:t> </a:t>
            </a:r>
            <a:r>
              <a:rPr lang="ru-RU" dirty="0" err="1" smtClean="0"/>
              <a:t>місяць</a:t>
            </a:r>
            <a:r>
              <a:rPr lang="ru-RU" dirty="0" smtClean="0"/>
              <a:t> сторож </a:t>
            </a:r>
            <a:r>
              <a:rPr lang="ru-RU" dirty="0" err="1" smtClean="0"/>
              <a:t>ночі</a:t>
            </a:r>
            <a:r>
              <a:rPr lang="ru-RU" dirty="0" smtClean="0"/>
              <a:t> запалить </a:t>
            </a:r>
            <a:r>
              <a:rPr lang="ru-RU" dirty="0" err="1" smtClean="0"/>
              <a:t>свічі</a:t>
            </a:r>
            <a:r>
              <a:rPr lang="ru-RU" dirty="0" smtClean="0"/>
              <a:t> в небесах.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0445" y="365760"/>
            <a:ext cx="843860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>
                <a:solidFill>
                  <a:srgbClr val="0070C0"/>
                </a:solidFill>
              </a:rPr>
              <a:t>   </a:t>
            </a:r>
            <a:r>
              <a:rPr lang="ru-RU" sz="2800" dirty="0" smtClean="0">
                <a:solidFill>
                  <a:srgbClr val="002060"/>
                </a:solidFill>
              </a:rPr>
              <a:t> 2</a:t>
            </a:r>
            <a:r>
              <a:rPr lang="ru-RU" dirty="0" smtClean="0">
                <a:solidFill>
                  <a:srgbClr val="002060"/>
                </a:solidFill>
              </a:rPr>
              <a:t>.</a:t>
            </a:r>
            <a:r>
              <a:rPr lang="ru-RU" sz="2800" dirty="0" smtClean="0">
                <a:solidFill>
                  <a:srgbClr val="002060"/>
                </a:solidFill>
              </a:rPr>
              <a:t>Укажіть </a:t>
            </a:r>
            <a:r>
              <a:rPr lang="ru-RU" sz="2800" dirty="0" err="1" smtClean="0">
                <a:solidFill>
                  <a:srgbClr val="002060"/>
                </a:solidFill>
              </a:rPr>
              <a:t>речення</a:t>
            </a:r>
            <a:r>
              <a:rPr lang="ru-RU" sz="2800" dirty="0" smtClean="0">
                <a:solidFill>
                  <a:srgbClr val="002060"/>
                </a:solidFill>
              </a:rPr>
              <a:t>, у </a:t>
            </a:r>
            <a:r>
              <a:rPr lang="ru-RU" sz="2800" dirty="0" err="1" smtClean="0">
                <a:solidFill>
                  <a:srgbClr val="002060"/>
                </a:solidFill>
              </a:rPr>
              <a:t>якому</a:t>
            </a:r>
            <a:r>
              <a:rPr lang="ru-RU" sz="2800" dirty="0" smtClean="0">
                <a:solidFill>
                  <a:srgbClr val="002060"/>
                </a:solidFill>
              </a:rPr>
              <a:t> прикладка </a:t>
            </a:r>
            <a:r>
              <a:rPr lang="ru-RU" sz="2800" dirty="0" err="1" smtClean="0">
                <a:solidFill>
                  <a:srgbClr val="002060"/>
                </a:solidFill>
              </a:rPr>
              <a:t>стоїть</a:t>
            </a:r>
            <a:r>
              <a:rPr lang="ru-RU" sz="2800" dirty="0" smtClean="0">
                <a:solidFill>
                  <a:srgbClr val="002060"/>
                </a:solidFill>
              </a:rPr>
              <a:t> у   </a:t>
            </a:r>
            <a:r>
              <a:rPr lang="ru-RU" sz="2800" dirty="0" err="1" smtClean="0">
                <a:solidFill>
                  <a:srgbClr val="002060"/>
                </a:solidFill>
              </a:rPr>
              <a:t>середині</a:t>
            </a:r>
            <a:r>
              <a:rPr lang="ru-RU" sz="2800" dirty="0" smtClean="0">
                <a:solidFill>
                  <a:srgbClr val="002060"/>
                </a:solidFill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</a:rPr>
              <a:t>речення</a:t>
            </a:r>
            <a:endParaRPr lang="ru-RU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6F267F"/>
                </a:solidFill>
              </a:rPr>
              <a:t>  3.Прикладку треба </a:t>
            </a:r>
            <a:r>
              <a:rPr lang="ru-RU" sz="3600" b="1" dirty="0" err="1" smtClean="0">
                <a:solidFill>
                  <a:srgbClr val="6F267F"/>
                </a:solidFill>
              </a:rPr>
              <a:t>відокремити</a:t>
            </a:r>
            <a:r>
              <a:rPr lang="ru-RU" sz="3600" b="1" dirty="0" smtClean="0">
                <a:solidFill>
                  <a:srgbClr val="6F267F"/>
                </a:solidFill>
              </a:rPr>
              <a:t> комами в </a:t>
            </a:r>
            <a:r>
              <a:rPr lang="ru-RU" sz="3600" b="1" dirty="0" err="1" smtClean="0">
                <a:solidFill>
                  <a:srgbClr val="FF0000"/>
                </a:solidFill>
              </a:rPr>
              <a:t>двох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реченнях</a:t>
            </a:r>
            <a:r>
              <a:rPr lang="ru-RU" sz="3600" b="1" dirty="0" smtClean="0">
                <a:solidFill>
                  <a:srgbClr val="FF0000"/>
                </a:solidFill>
              </a:rPr>
              <a:t> 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ru-RU" dirty="0" smtClean="0">
                <a:solidFill>
                  <a:srgbClr val="FF0000"/>
                </a:solidFill>
              </a:rPr>
              <a:t> А</a:t>
            </a:r>
            <a:r>
              <a:rPr lang="ru-RU" dirty="0" smtClean="0"/>
              <a:t>. Секвойя </a:t>
            </a:r>
            <a:r>
              <a:rPr lang="ru-RU" dirty="0" err="1" smtClean="0"/>
              <a:t>найвище</a:t>
            </a:r>
            <a:r>
              <a:rPr lang="ru-RU" dirty="0" smtClean="0"/>
              <a:t> дерево у </a:t>
            </a:r>
            <a:r>
              <a:rPr lang="ru-RU" dirty="0" err="1" smtClean="0"/>
              <a:t>світі</a:t>
            </a:r>
            <a:r>
              <a:rPr lang="ru-RU" dirty="0" smtClean="0"/>
              <a:t> росте в </a:t>
            </a:r>
            <a:r>
              <a:rPr lang="ru-RU" dirty="0" err="1" smtClean="0"/>
              <a:t>Північній</a:t>
            </a:r>
            <a:r>
              <a:rPr lang="ru-RU" dirty="0" smtClean="0"/>
              <a:t> </a:t>
            </a:r>
            <a:r>
              <a:rPr lang="ru-RU" dirty="0" err="1" smtClean="0"/>
              <a:t>Америці</a:t>
            </a:r>
            <a:r>
              <a:rPr lang="ru-RU" dirty="0" smtClean="0"/>
              <a:t>. </a:t>
            </a:r>
          </a:p>
          <a:p>
            <a:pPr fontAlgn="t"/>
            <a:r>
              <a:rPr lang="ru-RU" dirty="0" smtClean="0"/>
              <a:t> </a:t>
            </a:r>
          </a:p>
          <a:p>
            <a:pPr fontAlgn="t"/>
            <a:r>
              <a:rPr lang="ru-RU" dirty="0" smtClean="0">
                <a:solidFill>
                  <a:srgbClr val="FF0000"/>
                </a:solidFill>
              </a:rPr>
              <a:t> Б</a:t>
            </a:r>
            <a:r>
              <a:rPr lang="ru-RU" dirty="0" smtClean="0"/>
              <a:t>. </a:t>
            </a:r>
            <a:r>
              <a:rPr lang="ru-RU" dirty="0" err="1" smtClean="0"/>
              <a:t>Ліс</a:t>
            </a:r>
            <a:r>
              <a:rPr lang="ru-RU" dirty="0" smtClean="0"/>
              <a:t> </a:t>
            </a:r>
            <a:r>
              <a:rPr lang="ru-RU" dirty="0" err="1" smtClean="0"/>
              <a:t>зустрів</a:t>
            </a:r>
            <a:r>
              <a:rPr lang="ru-RU" dirty="0" smtClean="0"/>
              <a:t> мене як друга</a:t>
            </a:r>
          </a:p>
          <a:p>
            <a:pPr fontAlgn="t"/>
            <a:r>
              <a:rPr lang="ru-RU" dirty="0" smtClean="0"/>
              <a:t> </a:t>
            </a:r>
          </a:p>
          <a:p>
            <a:pPr fontAlgn="t"/>
            <a:r>
              <a:rPr lang="ru-RU" dirty="0" smtClean="0">
                <a:solidFill>
                  <a:srgbClr val="FF0000"/>
                </a:solidFill>
              </a:rPr>
              <a:t> В</a:t>
            </a:r>
            <a:r>
              <a:rPr lang="ru-RU" dirty="0" smtClean="0"/>
              <a:t>. </a:t>
            </a:r>
            <a:r>
              <a:rPr lang="ru-RU" dirty="0" err="1" smtClean="0"/>
              <a:t>Лаврін</a:t>
            </a:r>
            <a:r>
              <a:rPr lang="ru-RU" dirty="0" smtClean="0"/>
              <a:t> як </a:t>
            </a:r>
            <a:r>
              <a:rPr lang="ru-RU" dirty="0" err="1" smtClean="0"/>
              <a:t>менший</a:t>
            </a:r>
            <a:r>
              <a:rPr lang="ru-RU" dirty="0" smtClean="0"/>
              <a:t> </a:t>
            </a:r>
            <a:r>
              <a:rPr lang="ru-RU" dirty="0" err="1" smtClean="0"/>
              <a:t>син</a:t>
            </a:r>
            <a:r>
              <a:rPr lang="ru-RU" dirty="0" smtClean="0"/>
              <a:t> </a:t>
            </a:r>
            <a:r>
              <a:rPr lang="ru-RU" dirty="0" err="1" smtClean="0"/>
              <a:t>мав</a:t>
            </a:r>
            <a:r>
              <a:rPr lang="ru-RU" dirty="0" smtClean="0"/>
              <a:t> право </a:t>
            </a:r>
            <a:r>
              <a:rPr lang="ru-RU" dirty="0" err="1" smtClean="0"/>
              <a:t>зостатися</a:t>
            </a:r>
            <a:r>
              <a:rPr lang="ru-RU" dirty="0" smtClean="0"/>
              <a:t> в </a:t>
            </a:r>
            <a:r>
              <a:rPr lang="ru-RU" dirty="0" err="1" smtClean="0"/>
              <a:t>батьковій</a:t>
            </a:r>
            <a:r>
              <a:rPr lang="ru-RU" dirty="0" smtClean="0"/>
              <a:t> </a:t>
            </a:r>
            <a:r>
              <a:rPr lang="ru-RU" dirty="0" err="1" smtClean="0"/>
              <a:t>хаті</a:t>
            </a:r>
            <a:r>
              <a:rPr lang="ru-RU" dirty="0" smtClean="0"/>
              <a:t>.</a:t>
            </a:r>
          </a:p>
          <a:p>
            <a:pPr fontAlgn="t"/>
            <a:r>
              <a:rPr lang="ru-RU" dirty="0" smtClean="0"/>
              <a:t> </a:t>
            </a:r>
          </a:p>
          <a:p>
            <a:pPr fontAlgn="t"/>
            <a:r>
              <a:rPr lang="ru-RU" dirty="0" smtClean="0">
                <a:solidFill>
                  <a:srgbClr val="FF0000"/>
                </a:solidFill>
              </a:rPr>
              <a:t> Г</a:t>
            </a:r>
            <a:r>
              <a:rPr lang="ru-RU" dirty="0" smtClean="0"/>
              <a:t>. </a:t>
            </a:r>
            <a:r>
              <a:rPr lang="ru-RU" dirty="0" err="1" smtClean="0"/>
              <a:t>Світлана</a:t>
            </a:r>
            <a:r>
              <a:rPr lang="ru-RU" dirty="0" smtClean="0"/>
              <a:t>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приємна</a:t>
            </a:r>
            <a:r>
              <a:rPr lang="ru-RU" dirty="0" smtClean="0"/>
              <a:t> </a:t>
            </a:r>
            <a:r>
              <a:rPr lang="ru-RU" dirty="0" err="1" smtClean="0"/>
              <a:t>мені</a:t>
            </a:r>
            <a:r>
              <a:rPr lang="ru-RU" dirty="0" smtClean="0"/>
              <a:t> як </a:t>
            </a:r>
            <a:r>
              <a:rPr lang="ru-RU" dirty="0" err="1" smtClean="0"/>
              <a:t>людина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6F267F"/>
                </a:solidFill>
              </a:rPr>
              <a:t>         Домашнє завдання</a:t>
            </a:r>
            <a:endParaRPr lang="ru-RU" b="1" dirty="0">
              <a:solidFill>
                <a:srgbClr val="6F267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Запишіть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речення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розставляючи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потрібні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розділові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знаки.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Виділіть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відокремлені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прикладки.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З'ясуйте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, у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яких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реченнях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доцільно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вжити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тире.</a:t>
            </a:r>
          </a:p>
          <a:p>
            <a:r>
              <a:rPr lang="ru-RU" b="1" dirty="0" smtClean="0">
                <a:solidFill>
                  <a:srgbClr val="002060"/>
                </a:solidFill>
              </a:rPr>
              <a:t>1. </a:t>
            </a:r>
            <a:r>
              <a:rPr lang="ru-RU" b="1" dirty="0" err="1" smtClean="0">
                <a:solidFill>
                  <a:srgbClr val="002060"/>
                </a:solidFill>
              </a:rPr>
              <a:t>Прибув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мій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канівський</a:t>
            </a:r>
            <a:r>
              <a:rPr lang="ru-RU" b="1" dirty="0" smtClean="0">
                <a:solidFill>
                  <a:srgbClr val="002060"/>
                </a:solidFill>
              </a:rPr>
              <a:t> земляк Середа на </a:t>
            </a:r>
            <a:r>
              <a:rPr lang="ru-RU" b="1" dirty="0" err="1" smtClean="0">
                <a:solidFill>
                  <a:srgbClr val="002060"/>
                </a:solidFill>
              </a:rPr>
              <a:t>ім’я</a:t>
            </a:r>
            <a:r>
              <a:rPr lang="ru-RU" b="1" dirty="0" smtClean="0">
                <a:solidFill>
                  <a:srgbClr val="002060"/>
                </a:solidFill>
              </a:rPr>
              <a:t> Петро. </a:t>
            </a:r>
          </a:p>
          <a:p>
            <a:r>
              <a:rPr lang="ru-RU" b="1" dirty="0" smtClean="0">
                <a:solidFill>
                  <a:srgbClr val="002060"/>
                </a:solidFill>
              </a:rPr>
              <a:t>2. Дружина Платона </a:t>
            </a:r>
            <a:r>
              <a:rPr lang="ru-RU" b="1" dirty="0" err="1" smtClean="0">
                <a:solidFill>
                  <a:srgbClr val="002060"/>
                </a:solidFill>
              </a:rPr>
              <a:t>Симиренка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Софія</a:t>
            </a:r>
            <a:r>
              <a:rPr lang="ru-RU" b="1" dirty="0" smtClean="0">
                <a:solidFill>
                  <a:srgbClr val="002060"/>
                </a:solidFill>
              </a:rPr>
              <a:t> за </a:t>
            </a:r>
            <a:r>
              <a:rPr lang="ru-RU" b="1" dirty="0" err="1" smtClean="0">
                <a:solidFill>
                  <a:srgbClr val="002060"/>
                </a:solidFill>
              </a:rPr>
              <a:t>походженням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французька</a:t>
            </a:r>
            <a:r>
              <a:rPr lang="ru-RU" b="1" dirty="0" smtClean="0">
                <a:solidFill>
                  <a:srgbClr val="002060"/>
                </a:solidFill>
              </a:rPr>
              <a:t> дворянка </a:t>
            </a:r>
            <a:r>
              <a:rPr lang="ru-RU" b="1" dirty="0" err="1" smtClean="0">
                <a:solidFill>
                  <a:srgbClr val="002060"/>
                </a:solidFill>
              </a:rPr>
              <a:t>швидко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перейняла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козацькі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звичаї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родини</a:t>
            </a:r>
            <a:r>
              <a:rPr lang="ru-RU" b="1" dirty="0" smtClean="0">
                <a:solidFill>
                  <a:srgbClr val="002060"/>
                </a:solidFill>
              </a:rPr>
              <a:t>, охоче </a:t>
            </a:r>
            <a:r>
              <a:rPr lang="ru-RU" b="1" dirty="0" err="1" smtClean="0">
                <a:solidFill>
                  <a:srgbClr val="002060"/>
                </a:solidFill>
              </a:rPr>
              <a:t>спілкувалася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українською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мовою</a:t>
            </a:r>
            <a:r>
              <a:rPr lang="ru-RU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ru-RU" b="1" dirty="0" smtClean="0">
                <a:solidFill>
                  <a:srgbClr val="002060"/>
                </a:solidFill>
              </a:rPr>
              <a:t>3. </a:t>
            </a:r>
            <a:r>
              <a:rPr lang="ru-RU" b="1" dirty="0" err="1" smtClean="0">
                <a:solidFill>
                  <a:srgbClr val="002060"/>
                </a:solidFill>
              </a:rPr>
              <a:t>Із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Любечем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давньоруським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містом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пов’язані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долі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багатьох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руських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князів</a:t>
            </a:r>
            <a:r>
              <a:rPr lang="ru-RU" b="1" dirty="0" smtClean="0">
                <a:solidFill>
                  <a:srgbClr val="002060"/>
                </a:solidFill>
              </a:rPr>
              <a:t> Олега, Ярослава </a:t>
            </a:r>
            <a:r>
              <a:rPr lang="ru-RU" b="1" dirty="0" err="1" smtClean="0">
                <a:solidFill>
                  <a:srgbClr val="002060"/>
                </a:solidFill>
              </a:rPr>
              <a:t>Володимировича</a:t>
            </a:r>
            <a:r>
              <a:rPr lang="ru-RU" b="1" dirty="0" smtClean="0">
                <a:solidFill>
                  <a:srgbClr val="002060"/>
                </a:solidFill>
              </a:rPr>
              <a:t>. </a:t>
            </a:r>
          </a:p>
          <a:p>
            <a:r>
              <a:rPr lang="ru-RU" b="1" dirty="0" smtClean="0">
                <a:solidFill>
                  <a:srgbClr val="002060"/>
                </a:solidFill>
              </a:rPr>
              <a:t>4. Особливо </a:t>
            </a:r>
            <a:r>
              <a:rPr lang="ru-RU" b="1" dirty="0" err="1" smtClean="0">
                <a:solidFill>
                  <a:srgbClr val="002060"/>
                </a:solidFill>
              </a:rPr>
              <a:t>вразила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і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запам’яталася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всім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художня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композиція</a:t>
            </a:r>
            <a:r>
              <a:rPr lang="ru-RU" b="1" dirty="0" smtClean="0">
                <a:solidFill>
                  <a:srgbClr val="002060"/>
                </a:solidFill>
              </a:rPr>
              <a:t> Сашка </a:t>
            </a:r>
            <a:r>
              <a:rPr lang="ru-RU" b="1" dirty="0" err="1" smtClean="0">
                <a:solidFill>
                  <a:srgbClr val="002060"/>
                </a:solidFill>
              </a:rPr>
              <a:t>Довженка</a:t>
            </a:r>
            <a:r>
              <a:rPr lang="ru-RU" b="1" dirty="0" smtClean="0">
                <a:solidFill>
                  <a:srgbClr val="002060"/>
                </a:solidFill>
              </a:rPr>
              <a:t> «Святки» </a:t>
            </a:r>
            <a:r>
              <a:rPr lang="ru-RU" b="1" dirty="0" err="1" smtClean="0">
                <a:solidFill>
                  <a:srgbClr val="002060"/>
                </a:solidFill>
              </a:rPr>
              <a:t>поетична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розповідь</a:t>
            </a:r>
            <a:r>
              <a:rPr lang="ru-RU" b="1" dirty="0" smtClean="0">
                <a:solidFill>
                  <a:srgbClr val="002060"/>
                </a:solidFill>
              </a:rPr>
              <a:t> про </a:t>
            </a:r>
            <a:r>
              <a:rPr lang="ru-RU" b="1" dirty="0" err="1" smtClean="0">
                <a:solidFill>
                  <a:srgbClr val="002060"/>
                </a:solidFill>
              </a:rPr>
              <a:t>народні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новорічні</a:t>
            </a:r>
            <a:r>
              <a:rPr lang="ru-RU" b="1" dirty="0" smtClean="0">
                <a:solidFill>
                  <a:srgbClr val="002060"/>
                </a:solidFill>
              </a:rPr>
              <a:t> торжества. </a:t>
            </a:r>
            <a:endParaRPr lang="ru-RU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        </a:t>
            </a:r>
            <a:r>
              <a:rPr lang="uk-UA" b="1" dirty="0" smtClean="0">
                <a:solidFill>
                  <a:srgbClr val="7030A0"/>
                </a:solidFill>
              </a:rPr>
              <a:t>Що таке прикладка?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Прикладка — </a:t>
            </a:r>
            <a:r>
              <a:rPr lang="ru-RU" sz="4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це</a:t>
            </a:r>
            <a:r>
              <a:rPr lang="ru-RU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4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різновид</a:t>
            </a:r>
            <a:r>
              <a:rPr lang="ru-RU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4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означення</a:t>
            </a:r>
            <a:r>
              <a:rPr lang="ru-RU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яке </a:t>
            </a:r>
            <a:r>
              <a:rPr lang="ru-RU" sz="4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дає</a:t>
            </a:r>
            <a:r>
              <a:rPr lang="ru-RU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4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йому</a:t>
            </a:r>
            <a:r>
              <a:rPr lang="ru-RU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другу </a:t>
            </a:r>
            <a:r>
              <a:rPr lang="ru-RU" sz="4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назву</a:t>
            </a:r>
            <a:r>
              <a:rPr lang="ru-RU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4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виражається</a:t>
            </a:r>
            <a:r>
              <a:rPr lang="ru-RU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4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іменником</a:t>
            </a:r>
            <a:r>
              <a:rPr lang="ru-RU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4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і</a:t>
            </a:r>
            <a:r>
              <a:rPr lang="ru-RU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4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відповідає</a:t>
            </a:r>
            <a:r>
              <a:rPr lang="ru-RU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на </a:t>
            </a:r>
            <a:r>
              <a:rPr lang="ru-RU" sz="4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питання</a:t>
            </a:r>
            <a:r>
              <a:rPr lang="ru-RU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4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який</a:t>
            </a:r>
            <a:r>
              <a:rPr lang="ru-RU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r>
              <a:rPr lang="uk-UA" sz="4000" b="1" dirty="0" smtClean="0">
                <a:solidFill>
                  <a:srgbClr val="BF3C4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Наприклад</a:t>
            </a:r>
            <a:r>
              <a:rPr lang="uk-UA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:Співак </a:t>
            </a:r>
            <a:r>
              <a:rPr lang="uk-UA" sz="4000" b="1" dirty="0" err="1" smtClean="0">
                <a:solidFill>
                  <a:srgbClr val="BF3C4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Монатік</a:t>
            </a:r>
            <a:endParaRPr lang="uk-UA" sz="4000" b="1" dirty="0" smtClean="0">
              <a:solidFill>
                <a:srgbClr val="BF3C4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uk-UA" sz="4000" b="1" dirty="0" smtClean="0">
                <a:solidFill>
                  <a:srgbClr val="BF3C4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(співак </a:t>
            </a:r>
            <a:r>
              <a:rPr lang="uk-UA" sz="4000" b="1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який?</a:t>
            </a:r>
            <a:r>
              <a:rPr lang="uk-UA" sz="4000" b="1" dirty="0" smtClean="0">
                <a:solidFill>
                  <a:srgbClr val="BF3C4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4000" b="1" dirty="0" err="1" smtClean="0">
                <a:solidFill>
                  <a:srgbClr val="BF3C4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Монатік</a:t>
            </a:r>
            <a:r>
              <a:rPr lang="uk-UA" sz="4000" b="1" dirty="0" smtClean="0">
                <a:solidFill>
                  <a:srgbClr val="BF3C4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ru-RU" sz="4000" b="1" dirty="0" smtClean="0">
              <a:solidFill>
                <a:srgbClr val="BF3C4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108960" y="2357438"/>
            <a:ext cx="2899953" cy="1428750"/>
          </a:xfrm>
          <a:prstGeom prst="ellipse">
            <a:avLst/>
          </a:prstGeom>
          <a:ln w="28575">
            <a:solidFill>
              <a:srgbClr val="30DC7E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uk-UA" sz="2000" b="1" dirty="0" smtClean="0">
                <a:latin typeface="Arno Pro Caption" pitchFamily="18" charset="0"/>
              </a:rPr>
              <a:t>Відокремлена </a:t>
            </a:r>
            <a:r>
              <a:rPr lang="uk-UA" sz="2000" b="1" dirty="0">
                <a:latin typeface="Arno Pro Caption" pitchFamily="18" charset="0"/>
              </a:rPr>
              <a:t>прикладка</a:t>
            </a:r>
            <a:endParaRPr lang="ru-RU" sz="2000" b="1" dirty="0">
              <a:latin typeface="Arno Pro Captio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7250" y="4214813"/>
            <a:ext cx="7286625" cy="857250"/>
          </a:xfrm>
          <a:prstGeom prst="rect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uk-UA" dirty="0">
                <a:latin typeface="Arno Pro Caption" pitchFamily="18" charset="0"/>
              </a:rPr>
              <a:t>Буває поширеною (вираженою словосполученням) і непоширеною (вираженою одним словом)</a:t>
            </a:r>
            <a:endParaRPr lang="ru-RU" dirty="0">
              <a:latin typeface="Arno Pro Captio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7250" y="928688"/>
            <a:ext cx="7286625" cy="857250"/>
          </a:xfrm>
          <a:prstGeom prst="rect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uk-UA" dirty="0">
                <a:latin typeface="Arno Pro Caption" pitchFamily="18" charset="0"/>
              </a:rPr>
              <a:t>Містить додаткове повідомлення, конкретизує висловлювану думку, служить засобом уточнення,образності</a:t>
            </a:r>
            <a:endParaRPr lang="ru-RU" dirty="0">
              <a:latin typeface="Arno Pro Captio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72188" y="2500313"/>
            <a:ext cx="2928937" cy="1143000"/>
          </a:xfrm>
          <a:prstGeom prst="rect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uk-UA" dirty="0">
                <a:latin typeface="Arno Pro Caption" pitchFamily="18" charset="0"/>
              </a:rPr>
              <a:t>Пов’язується з присудком</a:t>
            </a:r>
            <a:endParaRPr lang="ru-RU" dirty="0">
              <a:latin typeface="Arno Pro Captio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2875" y="2500313"/>
            <a:ext cx="2928938" cy="1143000"/>
          </a:xfrm>
          <a:prstGeom prst="rect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uk-UA" dirty="0">
                <a:latin typeface="Arno Pro Caption" pitchFamily="18" charset="0"/>
              </a:rPr>
              <a:t>Виражається іменником або іменником із залежними словами</a:t>
            </a:r>
            <a:endParaRPr lang="ru-RU" dirty="0">
              <a:latin typeface="Arno Pro Caption" pitchFamily="18" charset="0"/>
            </a:endParaRPr>
          </a:p>
        </p:txBody>
      </p:sp>
      <p:cxnSp>
        <p:nvCxnSpPr>
          <p:cNvPr id="11" name="Прямая соединительная линия 10"/>
          <p:cNvCxnSpPr>
            <a:stCxn id="7" idx="2"/>
            <a:endCxn id="5" idx="0"/>
          </p:cNvCxnSpPr>
          <p:nvPr/>
        </p:nvCxnSpPr>
        <p:spPr>
          <a:xfrm>
            <a:off x="4500563" y="1785938"/>
            <a:ext cx="58374" cy="5715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4"/>
            <a:endCxn id="6" idx="0"/>
          </p:cNvCxnSpPr>
          <p:nvPr/>
        </p:nvCxnSpPr>
        <p:spPr>
          <a:xfrm flipH="1">
            <a:off x="4500563" y="3786188"/>
            <a:ext cx="58374" cy="42862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5" idx="2"/>
          </p:cNvCxnSpPr>
          <p:nvPr/>
        </p:nvCxnSpPr>
        <p:spPr>
          <a:xfrm>
            <a:off x="3071813" y="3071813"/>
            <a:ext cx="3714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6"/>
            <a:endCxn id="8" idx="1"/>
          </p:cNvCxnSpPr>
          <p:nvPr/>
        </p:nvCxnSpPr>
        <p:spPr>
          <a:xfrm>
            <a:off x="6008913" y="3071813"/>
            <a:ext cx="6327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902" y="365126"/>
            <a:ext cx="7886700" cy="1325563"/>
          </a:xfrm>
        </p:spPr>
        <p:txBody>
          <a:bodyPr/>
          <a:lstStyle/>
          <a:p>
            <a:r>
              <a:rPr lang="uk-UA" b="1" dirty="0" smtClean="0"/>
              <a:t>   </a:t>
            </a:r>
            <a:r>
              <a:rPr lang="uk-UA" b="1" dirty="0" smtClean="0">
                <a:solidFill>
                  <a:srgbClr val="7030A0"/>
                </a:solidFill>
              </a:rPr>
              <a:t>Відокремлення прикладок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1</a:t>
            </a:r>
            <a:r>
              <a:rPr lang="uk-UA" b="1" dirty="0" smtClean="0"/>
              <a:t>. Якщо прикладка стоїть після особового займенника, виділяється комами.</a:t>
            </a:r>
          </a:p>
          <a:p>
            <a:r>
              <a:rPr lang="uk-UA" dirty="0" smtClean="0">
                <a:solidFill>
                  <a:srgbClr val="FF0000"/>
                </a:solidFill>
              </a:rPr>
              <a:t>Тобі</a:t>
            </a:r>
            <a:r>
              <a:rPr lang="uk-UA" dirty="0" smtClean="0"/>
              <a:t>, </a:t>
            </a:r>
            <a:r>
              <a:rPr lang="uk-UA" dirty="0" smtClean="0">
                <a:solidFill>
                  <a:srgbClr val="6F267F"/>
                </a:solidFill>
              </a:rPr>
              <a:t>досвідченому водієві</a:t>
            </a:r>
            <a:r>
              <a:rPr lang="uk-UA" dirty="0" smtClean="0"/>
              <a:t>, це виконати не складно.</a:t>
            </a:r>
          </a:p>
          <a:p>
            <a:pPr>
              <a:buNone/>
            </a:pPr>
            <a:r>
              <a:rPr lang="uk-UA" dirty="0" smtClean="0"/>
              <a:t>  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uk-UA" b="1" dirty="0" smtClean="0">
                <a:solidFill>
                  <a:srgbClr val="FF0000"/>
                </a:solidFill>
              </a:rPr>
              <a:t>2</a:t>
            </a:r>
            <a:r>
              <a:rPr lang="uk-UA" b="1" dirty="0" smtClean="0"/>
              <a:t>. Якщо прикладка стоїть після означуваного слова, вираженого іменником, виділяється комою.</a:t>
            </a:r>
          </a:p>
          <a:p>
            <a:r>
              <a:rPr lang="uk-UA" dirty="0" smtClean="0"/>
              <a:t>Це моя </a:t>
            </a:r>
            <a:r>
              <a:rPr lang="uk-UA" dirty="0" smtClean="0">
                <a:solidFill>
                  <a:srgbClr val="FF0000"/>
                </a:solidFill>
              </a:rPr>
              <a:t>мама</a:t>
            </a:r>
            <a:r>
              <a:rPr lang="uk-UA" dirty="0" smtClean="0">
                <a:solidFill>
                  <a:srgbClr val="7030A0"/>
                </a:solidFill>
              </a:rPr>
              <a:t>,видатний хімік.</a:t>
            </a:r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470263"/>
            <a:ext cx="7886700" cy="5706700"/>
          </a:xfrm>
        </p:spPr>
        <p:txBody>
          <a:bodyPr>
            <a:normAutofit lnSpcReduction="10000"/>
          </a:bodyPr>
          <a:lstStyle/>
          <a:p>
            <a:r>
              <a:rPr lang="uk-UA" b="1" dirty="0" smtClean="0">
                <a:solidFill>
                  <a:srgbClr val="FF0000"/>
                </a:solidFill>
              </a:rPr>
              <a:t>3</a:t>
            </a:r>
            <a:r>
              <a:rPr lang="uk-UA" b="1" dirty="0" smtClean="0"/>
              <a:t>. Якщо прикладка стоїть після власної назви, виділяється комами. </a:t>
            </a:r>
          </a:p>
          <a:p>
            <a:r>
              <a:rPr lang="uk-UA" b="1" dirty="0" smtClean="0">
                <a:solidFill>
                  <a:srgbClr val="FF0000"/>
                </a:solidFill>
              </a:rPr>
              <a:t>Тарас Павлович</a:t>
            </a:r>
            <a:r>
              <a:rPr lang="uk-UA" b="1" dirty="0" smtClean="0"/>
              <a:t>, </a:t>
            </a:r>
            <a:r>
              <a:rPr lang="uk-UA" b="1" dirty="0" smtClean="0">
                <a:solidFill>
                  <a:srgbClr val="6F267F"/>
                </a:solidFill>
              </a:rPr>
              <a:t>наш директор</a:t>
            </a:r>
            <a:r>
              <a:rPr lang="uk-UA" b="1" dirty="0" smtClean="0"/>
              <a:t>, подякував усім за співпрацю.</a:t>
            </a:r>
          </a:p>
          <a:p>
            <a:r>
              <a:rPr lang="uk-UA" b="1" dirty="0" smtClean="0">
                <a:solidFill>
                  <a:srgbClr val="FF0000"/>
                </a:solidFill>
              </a:rPr>
              <a:t>4</a:t>
            </a:r>
            <a:r>
              <a:rPr lang="uk-UA" b="1" dirty="0" smtClean="0"/>
              <a:t>. Якщо прикладка вживається як уточнення, виділяється комами.</a:t>
            </a:r>
          </a:p>
          <a:p>
            <a:r>
              <a:rPr lang="uk-UA" b="1" dirty="0" smtClean="0"/>
              <a:t>Для мене вона, </a:t>
            </a:r>
            <a:r>
              <a:rPr lang="uk-UA" b="1" dirty="0" smtClean="0">
                <a:solidFill>
                  <a:srgbClr val="6F267F"/>
                </a:solidFill>
              </a:rPr>
              <a:t>Таміла</a:t>
            </a:r>
            <a:r>
              <a:rPr lang="uk-UA" b="1" dirty="0" smtClean="0"/>
              <a:t>, завжди була прикладом.</a:t>
            </a:r>
          </a:p>
          <a:p>
            <a:r>
              <a:rPr lang="uk-UA" b="1" dirty="0" smtClean="0">
                <a:solidFill>
                  <a:srgbClr val="FF0000"/>
                </a:solidFill>
              </a:rPr>
              <a:t>5</a:t>
            </a:r>
            <a:r>
              <a:rPr lang="uk-UA" b="1" dirty="0" smtClean="0"/>
              <a:t>. Прикладки, приєднані за допомогою слів або, наприклад, чи, зокрема, навіть, виділяються комами.</a:t>
            </a:r>
          </a:p>
          <a:p>
            <a:r>
              <a:rPr lang="uk-UA" b="1" dirty="0" smtClean="0"/>
              <a:t>Нумізматика, </a:t>
            </a:r>
            <a:r>
              <a:rPr lang="uk-UA" b="1" dirty="0" smtClean="0">
                <a:solidFill>
                  <a:srgbClr val="FF0000"/>
                </a:solidFill>
              </a:rPr>
              <a:t>або</a:t>
            </a:r>
            <a:r>
              <a:rPr lang="uk-UA" b="1" dirty="0" smtClean="0">
                <a:solidFill>
                  <a:srgbClr val="6F267F"/>
                </a:solidFill>
              </a:rPr>
              <a:t> наука про монети</a:t>
            </a:r>
            <a:r>
              <a:rPr lang="uk-UA" b="1" dirty="0" smtClean="0"/>
              <a:t>, була його захопленням.</a:t>
            </a:r>
          </a:p>
          <a:p>
            <a:endParaRPr lang="uk-UA" b="1" dirty="0" smtClean="0"/>
          </a:p>
          <a:p>
            <a:endParaRPr lang="uk-UA" b="1" dirty="0" smtClean="0"/>
          </a:p>
          <a:p>
            <a:endParaRPr lang="ru-RU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653143"/>
            <a:ext cx="7886700" cy="5523820"/>
          </a:xfrm>
        </p:spPr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6</a:t>
            </a:r>
            <a:r>
              <a:rPr lang="uk-UA" dirty="0" smtClean="0"/>
              <a:t>. </a:t>
            </a:r>
            <a:r>
              <a:rPr lang="uk-UA" sz="3200" b="1" dirty="0" smtClean="0"/>
              <a:t>Прикладки зі сполучником </a:t>
            </a:r>
            <a:r>
              <a:rPr lang="uk-UA" sz="3200" b="1" dirty="0" err="1" smtClean="0"/>
              <a:t>“як”</a:t>
            </a:r>
            <a:r>
              <a:rPr lang="uk-UA" sz="3200" b="1" dirty="0" smtClean="0"/>
              <a:t>, що вказують на причину,виділяються комами.</a:t>
            </a:r>
          </a:p>
          <a:p>
            <a:r>
              <a:rPr lang="uk-UA" sz="3200" b="1" dirty="0" smtClean="0"/>
              <a:t>Тобі, </a:t>
            </a:r>
            <a:r>
              <a:rPr lang="uk-UA" sz="3200" b="1" dirty="0" smtClean="0">
                <a:solidFill>
                  <a:srgbClr val="FF0000"/>
                </a:solidFill>
              </a:rPr>
              <a:t>як</a:t>
            </a:r>
            <a:r>
              <a:rPr lang="uk-UA" sz="3200" b="1" dirty="0" smtClean="0"/>
              <a:t> </a:t>
            </a:r>
            <a:r>
              <a:rPr lang="uk-UA" sz="3200" b="1" dirty="0" smtClean="0">
                <a:solidFill>
                  <a:srgbClr val="6F267F"/>
                </a:solidFill>
              </a:rPr>
              <a:t>голові зборів</a:t>
            </a:r>
            <a:r>
              <a:rPr lang="uk-UA" sz="3200" b="1" dirty="0" smtClean="0"/>
              <a:t>, потрібно їх розпочати.</a:t>
            </a:r>
          </a:p>
          <a:p>
            <a:r>
              <a:rPr lang="uk-UA" sz="3200" b="1" dirty="0" smtClean="0">
                <a:solidFill>
                  <a:srgbClr val="FF0000"/>
                </a:solidFill>
              </a:rPr>
              <a:t>7</a:t>
            </a:r>
            <a:r>
              <a:rPr lang="uk-UA" sz="3200" b="1" dirty="0" smtClean="0"/>
              <a:t>. Прикладки в кінці речення виділяються </a:t>
            </a:r>
            <a:r>
              <a:rPr lang="uk-UA" sz="3200" b="1" dirty="0" smtClean="0">
                <a:solidFill>
                  <a:srgbClr val="002060"/>
                </a:solidFill>
              </a:rPr>
              <a:t>тире,</a:t>
            </a:r>
            <a:r>
              <a:rPr lang="uk-UA" sz="3200" b="1" dirty="0" smtClean="0"/>
              <a:t> щоб підкреслити їхню самостійність.</a:t>
            </a:r>
          </a:p>
          <a:p>
            <a:r>
              <a:rPr lang="uk-UA" sz="3200" b="1" dirty="0" smtClean="0"/>
              <a:t>На фото зображена моя подруга – </a:t>
            </a:r>
            <a:r>
              <a:rPr lang="uk-UA" sz="3200" b="1" dirty="0" smtClean="0">
                <a:solidFill>
                  <a:srgbClr val="6F267F"/>
                </a:solidFill>
              </a:rPr>
              <a:t>красуня.</a:t>
            </a:r>
          </a:p>
          <a:p>
            <a:endParaRPr lang="uk-UA" b="1" dirty="0" smtClean="0"/>
          </a:p>
          <a:p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4931CCC-35D4-3D46-93D3-CA0DCC81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84443"/>
            <a:ext cx="6828609" cy="1325563"/>
          </a:xfrm>
        </p:spPr>
        <p:txBody>
          <a:bodyPr>
            <a:noAutofit/>
          </a:bodyPr>
          <a:lstStyle/>
          <a:p>
            <a:r>
              <a:rPr lang="uk-UA" sz="3200" b="1" dirty="0" smtClean="0">
                <a:solidFill>
                  <a:srgbClr val="BF3C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dirty="0" smtClean="0">
                <a:solidFill>
                  <a:srgbClr val="6F2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кожному реченні підкресліть    відокремлену прикладку. </a:t>
            </a:r>
            <a:endParaRPr lang="ru-RU" sz="3200" b="1" dirty="0">
              <a:solidFill>
                <a:srgbClr val="6F26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0BDE67C-B1AF-2548-A175-4464407B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8" y="1825624"/>
            <a:ext cx="7886701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Нема без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кореня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рослини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нас, людей, без </a:t>
            </a:r>
            <a:r>
              <a:rPr lang="ru-RU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батьківщини</a:t>
            </a:r>
            <a:r>
              <a:rPr lang="ru-RU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У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клопотах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турботах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непомітно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спливло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літо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вінець</a:t>
            </a:r>
            <a:r>
              <a:rPr lang="ru-RU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хліборобського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року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Наше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століття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багате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різноманітні</a:t>
            </a:r>
            <a:r>
              <a:rPr lang="ru-RU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сенсації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неймовірні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малоймовірні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явища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бідного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сільського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титаря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Павло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Грабовський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дитинстві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пізнав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злидні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щоденні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важкі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турботи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хліб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насущний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й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поетичні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обряди,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сумовиту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красу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народної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пісні</a:t>
            </a:r>
            <a:r>
              <a:rPr lang="ru-RU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Ремез — пташка невеличка,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в'є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гніздечко-рукавичку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лозині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біля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річки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Змовкнув</a:t>
            </a:r>
            <a:r>
              <a:rPr lang="ru-RU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дятел — </a:t>
            </a:r>
            <a:r>
              <a:rPr lang="ru-RU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працьовита</a:t>
            </a:r>
            <a:r>
              <a:rPr lang="ru-RU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птиця</a:t>
            </a:r>
            <a:r>
              <a:rPr lang="ru-RU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831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 </a:t>
            </a:r>
            <a:r>
              <a:rPr lang="ru-RU" b="1" dirty="0" err="1" smtClean="0">
                <a:solidFill>
                  <a:srgbClr val="6F267F"/>
                </a:solidFill>
              </a:rPr>
              <a:t>Поширте</a:t>
            </a:r>
            <a:r>
              <a:rPr lang="ru-RU" b="1" dirty="0" smtClean="0">
                <a:solidFill>
                  <a:srgbClr val="6F267F"/>
                </a:solidFill>
              </a:rPr>
              <a:t> </a:t>
            </a:r>
            <a:r>
              <a:rPr lang="ru-RU" b="1" dirty="0" err="1" smtClean="0">
                <a:solidFill>
                  <a:srgbClr val="6F267F"/>
                </a:solidFill>
              </a:rPr>
              <a:t>речення</a:t>
            </a:r>
            <a:r>
              <a:rPr lang="ru-RU" b="1" dirty="0" smtClean="0">
                <a:solidFill>
                  <a:srgbClr val="6F267F"/>
                </a:solidFill>
              </a:rPr>
              <a:t> </a:t>
            </a:r>
            <a:r>
              <a:rPr lang="ru-RU" b="1" dirty="0" err="1" smtClean="0">
                <a:solidFill>
                  <a:srgbClr val="6F267F"/>
                </a:solidFill>
              </a:rPr>
              <a:t>відокремленими</a:t>
            </a:r>
            <a:r>
              <a:rPr lang="ru-RU" b="1" dirty="0" smtClean="0">
                <a:solidFill>
                  <a:srgbClr val="6F267F"/>
                </a:solidFill>
              </a:rPr>
              <a:t> прикладками </a:t>
            </a:r>
            <a:r>
              <a:rPr lang="ru-RU" b="1" dirty="0" err="1" smtClean="0">
                <a:solidFill>
                  <a:srgbClr val="6F267F"/>
                </a:solidFill>
              </a:rPr>
              <a:t>з</a:t>
            </a:r>
            <a:r>
              <a:rPr lang="ru-RU" b="1" dirty="0" smtClean="0">
                <a:solidFill>
                  <a:srgbClr val="6F267F"/>
                </a:solidFill>
              </a:rPr>
              <a:t> </a:t>
            </a:r>
            <a:r>
              <a:rPr lang="ru-RU" b="1" dirty="0" err="1" smtClean="0">
                <a:solidFill>
                  <a:srgbClr val="6F267F"/>
                </a:solidFill>
              </a:rPr>
              <a:t>довідки</a:t>
            </a:r>
            <a:endParaRPr lang="ru-RU" b="1" dirty="0">
              <a:solidFill>
                <a:srgbClr val="6F267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err="1" smtClean="0">
                <a:solidFill>
                  <a:srgbClr val="002060"/>
                </a:solidFill>
              </a:rPr>
              <a:t>Україна</a:t>
            </a:r>
            <a:r>
              <a:rPr lang="ru-RU" sz="3600" dirty="0" smtClean="0">
                <a:solidFill>
                  <a:srgbClr val="002060"/>
                </a:solidFill>
              </a:rPr>
              <a:t> ... </a:t>
            </a:r>
            <a:r>
              <a:rPr lang="ru-RU" sz="3600" dirty="0" err="1" smtClean="0">
                <a:solidFill>
                  <a:srgbClr val="002060"/>
                </a:solidFill>
              </a:rPr>
              <a:t>є</a:t>
            </a:r>
            <a:r>
              <a:rPr lang="ru-RU" sz="3600" dirty="0" smtClean="0">
                <a:solidFill>
                  <a:srgbClr val="002060"/>
                </a:solidFill>
              </a:rPr>
              <a:t> для нас </a:t>
            </a:r>
            <a:r>
              <a:rPr lang="ru-RU" sz="3600" dirty="0" err="1" smtClean="0">
                <a:solidFill>
                  <a:srgbClr val="002060"/>
                </a:solidFill>
              </a:rPr>
              <a:t>рідною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ласкавою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матір’ю</a:t>
            </a:r>
            <a:r>
              <a:rPr lang="ru-RU" sz="3600" dirty="0" smtClean="0">
                <a:solidFill>
                  <a:srgbClr val="002060"/>
                </a:solidFill>
              </a:rPr>
              <a:t>. </a:t>
            </a:r>
            <a:r>
              <a:rPr lang="ru-RU" sz="3600" dirty="0" err="1" smtClean="0">
                <a:solidFill>
                  <a:srgbClr val="002060"/>
                </a:solidFill>
              </a:rPr>
              <a:t>Ім’я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Ліни</a:t>
            </a:r>
            <a:r>
              <a:rPr lang="ru-RU" sz="3600" dirty="0" smtClean="0">
                <a:solidFill>
                  <a:srgbClr val="002060"/>
                </a:solidFill>
              </a:rPr>
              <a:t> Костенко ... </a:t>
            </a:r>
            <a:r>
              <a:rPr lang="ru-RU" sz="3600" dirty="0" err="1" smtClean="0">
                <a:solidFill>
                  <a:srgbClr val="002060"/>
                </a:solidFill>
              </a:rPr>
              <a:t>відоме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серед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шанувальників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поетичного</a:t>
            </a:r>
            <a:r>
              <a:rPr lang="ru-RU" sz="3600" dirty="0" smtClean="0">
                <a:solidFill>
                  <a:srgbClr val="002060"/>
                </a:solidFill>
              </a:rPr>
              <a:t> слова. </a:t>
            </a:r>
            <a:r>
              <a:rPr lang="ru-RU" sz="3600" dirty="0" err="1" smtClean="0">
                <a:solidFill>
                  <a:srgbClr val="002060"/>
                </a:solidFill>
              </a:rPr>
              <a:t>Мого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товариша</a:t>
            </a:r>
            <a:r>
              <a:rPr lang="ru-RU" sz="3600" dirty="0" smtClean="0">
                <a:solidFill>
                  <a:srgbClr val="002060"/>
                </a:solidFill>
              </a:rPr>
              <a:t> ... </a:t>
            </a:r>
            <a:r>
              <a:rPr lang="ru-RU" sz="3600" dirty="0" err="1" smtClean="0">
                <a:solidFill>
                  <a:srgbClr val="002060"/>
                </a:solidFill>
              </a:rPr>
              <a:t>поважали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вчителі</a:t>
            </a:r>
            <a:r>
              <a:rPr lang="ru-RU" sz="3600" dirty="0" smtClean="0">
                <a:solidFill>
                  <a:srgbClr val="002060"/>
                </a:solidFill>
              </a:rPr>
              <a:t> та </a:t>
            </a:r>
            <a:r>
              <a:rPr lang="ru-RU" sz="3600" dirty="0" err="1" smtClean="0">
                <a:solidFill>
                  <a:srgbClr val="002060"/>
                </a:solidFill>
              </a:rPr>
              <a:t>учні</a:t>
            </a:r>
            <a:r>
              <a:rPr lang="ru-RU" sz="36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ru-RU" sz="3600" dirty="0" err="1" smtClean="0">
                <a:solidFill>
                  <a:srgbClr val="6F267F"/>
                </a:solidFill>
              </a:rPr>
              <a:t>Довідка</a:t>
            </a:r>
            <a:r>
              <a:rPr lang="ru-RU" sz="3600" dirty="0" smtClean="0">
                <a:solidFill>
                  <a:srgbClr val="6F267F"/>
                </a:solidFill>
              </a:rPr>
              <a:t>: </a:t>
            </a:r>
            <a:r>
              <a:rPr lang="ru-RU" sz="3600" dirty="0" smtClean="0">
                <a:solidFill>
                  <a:srgbClr val="002060"/>
                </a:solidFill>
              </a:rPr>
              <a:t>наша </a:t>
            </a:r>
            <a:r>
              <a:rPr lang="ru-RU" sz="3600" dirty="0" err="1" smtClean="0">
                <a:solidFill>
                  <a:srgbClr val="002060"/>
                </a:solidFill>
              </a:rPr>
              <a:t>Батьківщина</a:t>
            </a:r>
            <a:r>
              <a:rPr lang="ru-RU" sz="3600" dirty="0" smtClean="0">
                <a:solidFill>
                  <a:srgbClr val="002060"/>
                </a:solidFill>
              </a:rPr>
              <a:t>, </a:t>
            </a:r>
            <a:r>
              <a:rPr lang="ru-RU" sz="3600" dirty="0" err="1" smtClean="0">
                <a:solidFill>
                  <a:srgbClr val="002060"/>
                </a:solidFill>
              </a:rPr>
              <a:t>української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поетеси</a:t>
            </a:r>
            <a:r>
              <a:rPr lang="ru-RU" sz="3600" dirty="0" smtClean="0">
                <a:solidFill>
                  <a:srgbClr val="002060"/>
                </a:solidFill>
              </a:rPr>
              <a:t>, як </a:t>
            </a:r>
            <a:r>
              <a:rPr lang="ru-RU" sz="3600" dirty="0" err="1" smtClean="0">
                <a:solidFill>
                  <a:srgbClr val="002060"/>
                </a:solidFill>
              </a:rPr>
              <a:t>відмінника</a:t>
            </a:r>
            <a:r>
              <a:rPr lang="ru-RU" sz="3600" dirty="0" smtClean="0">
                <a:solidFill>
                  <a:srgbClr val="002060"/>
                </a:solidFill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</a:rPr>
              <a:t>навчання</a:t>
            </a:r>
            <a:r>
              <a:rPr lang="ru-RU" sz="3600" dirty="0" smtClean="0">
                <a:solidFill>
                  <a:srgbClr val="002060"/>
                </a:solidFill>
              </a:rPr>
              <a:t>.</a:t>
            </a:r>
            <a:endParaRPr lang="ru-RU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uk-UA" dirty="0" smtClean="0"/>
              <a:t>            </a:t>
            </a:r>
            <a:r>
              <a:rPr lang="uk-UA" b="1" dirty="0" smtClean="0">
                <a:solidFill>
                  <a:srgbClr val="6F267F"/>
                </a:solidFill>
              </a:rPr>
              <a:t>Тестові завдання</a:t>
            </a:r>
            <a:endParaRPr lang="ru-RU" b="1" dirty="0">
              <a:solidFill>
                <a:srgbClr val="6F267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1.Знайдіть </a:t>
            </a:r>
            <a:r>
              <a:rPr lang="ru-RU" b="1" dirty="0" err="1" smtClean="0">
                <a:solidFill>
                  <a:srgbClr val="002060"/>
                </a:solidFill>
              </a:rPr>
              <a:t>речення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з</a:t>
            </a:r>
            <a:r>
              <a:rPr lang="ru-RU" b="1" dirty="0" smtClean="0">
                <a:solidFill>
                  <a:srgbClr val="002060"/>
                </a:solidFill>
              </a:rPr>
              <a:t> прикладками</a:t>
            </a:r>
            <a:r>
              <a:rPr lang="ru-RU" b="1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. І моя </a:t>
            </a:r>
            <a:r>
              <a:rPr lang="ru-RU" dirty="0" err="1" smtClean="0"/>
              <a:t>праця</a:t>
            </a:r>
            <a:r>
              <a:rPr lang="ru-RU" dirty="0" smtClean="0"/>
              <a:t> — то моя </a:t>
            </a:r>
            <a:r>
              <a:rPr lang="ru-RU" dirty="0" err="1" smtClean="0"/>
              <a:t>совість</a:t>
            </a:r>
            <a:r>
              <a:rPr lang="ru-RU" dirty="0" smtClean="0"/>
              <a:t>, </a:t>
            </a:r>
            <a:r>
              <a:rPr lang="ru-RU" dirty="0" err="1" smtClean="0"/>
              <a:t>моя</a:t>
            </a:r>
            <a:r>
              <a:rPr lang="ru-RU" dirty="0" smtClean="0"/>
              <a:t> </a:t>
            </a:r>
            <a:r>
              <a:rPr lang="ru-RU" dirty="0" err="1" smtClean="0"/>
              <a:t>сповідь</a:t>
            </a:r>
            <a:r>
              <a:rPr lang="ru-RU" dirty="0" smtClean="0"/>
              <a:t> перед </a:t>
            </a:r>
            <a:r>
              <a:rPr lang="ru-RU" dirty="0" err="1" smtClean="0"/>
              <a:t>дітьми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онуками</a:t>
            </a:r>
            <a:r>
              <a:rPr lang="ru-RU" dirty="0" smtClean="0"/>
              <a:t>.</a:t>
            </a:r>
          </a:p>
          <a:p>
            <a:pPr fontAlgn="t"/>
            <a:r>
              <a:rPr lang="ru-RU" dirty="0" smtClean="0"/>
              <a:t> </a:t>
            </a:r>
          </a:p>
          <a:p>
            <a:pPr fontAlgn="t"/>
            <a:r>
              <a:rPr lang="ru-RU" dirty="0" smtClean="0">
                <a:solidFill>
                  <a:srgbClr val="FF0000"/>
                </a:solidFill>
              </a:rPr>
              <a:t>Б</a:t>
            </a:r>
            <a:r>
              <a:rPr lang="ru-RU" dirty="0" smtClean="0"/>
              <a:t>. </a:t>
            </a:r>
            <a:r>
              <a:rPr lang="ru-RU" dirty="0" err="1" smtClean="0"/>
              <a:t>Мій</a:t>
            </a:r>
            <a:r>
              <a:rPr lang="ru-RU" dirty="0" smtClean="0"/>
              <a:t> народе, я </a:t>
            </a:r>
            <a:r>
              <a:rPr lang="ru-RU" dirty="0" err="1" smtClean="0"/>
              <a:t>був</a:t>
            </a:r>
            <a:r>
              <a:rPr lang="ru-RU" dirty="0" smtClean="0"/>
              <a:t> </a:t>
            </a:r>
            <a:r>
              <a:rPr lang="ru-RU" dirty="0" err="1" smtClean="0"/>
              <a:t>твій</a:t>
            </a:r>
            <a:r>
              <a:rPr lang="ru-RU" dirty="0" smtClean="0"/>
              <a:t> </a:t>
            </a:r>
            <a:r>
              <a:rPr lang="ru-RU" dirty="0" err="1" smtClean="0"/>
              <a:t>співець</a:t>
            </a:r>
            <a:r>
              <a:rPr lang="ru-RU" dirty="0" smtClean="0"/>
              <a:t>, </a:t>
            </a:r>
            <a:r>
              <a:rPr lang="ru-RU" dirty="0" err="1" smtClean="0"/>
              <a:t>і</a:t>
            </a:r>
            <a:r>
              <a:rPr lang="ru-RU" dirty="0" smtClean="0"/>
              <a:t> слуга,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гладіато</a:t>
            </a:r>
            <a:endParaRPr lang="ru-RU" dirty="0" smtClean="0"/>
          </a:p>
          <a:p>
            <a:pPr fontAlgn="t"/>
            <a:r>
              <a:rPr lang="ru-RU" dirty="0" smtClean="0"/>
              <a:t> </a:t>
            </a:r>
          </a:p>
          <a:p>
            <a:pPr fontAlgn="t"/>
            <a:r>
              <a:rPr lang="ru-RU" dirty="0" smtClean="0">
                <a:solidFill>
                  <a:srgbClr val="FF0000"/>
                </a:solidFill>
              </a:rPr>
              <a:t>В</a:t>
            </a:r>
            <a:r>
              <a:rPr lang="ru-RU" dirty="0" smtClean="0"/>
              <a:t>. </a:t>
            </a:r>
            <a:r>
              <a:rPr lang="ru-RU" dirty="0" err="1" smtClean="0"/>
              <a:t>Сьогодні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ru-RU" dirty="0" smtClean="0"/>
              <a:t>, </a:t>
            </a:r>
            <a:r>
              <a:rPr lang="ru-RU" dirty="0" err="1" smtClean="0"/>
              <a:t>Ягідко</a:t>
            </a:r>
            <a:r>
              <a:rPr lang="ru-RU" dirty="0" smtClean="0"/>
              <a:t>, просто </a:t>
            </a:r>
            <a:r>
              <a:rPr lang="ru-RU" dirty="0" err="1" smtClean="0"/>
              <a:t>собі</a:t>
            </a:r>
            <a:r>
              <a:rPr lang="ru-RU" dirty="0" smtClean="0"/>
              <a:t> </a:t>
            </a:r>
            <a:r>
              <a:rPr lang="ru-RU" dirty="0" err="1" smtClean="0"/>
              <a:t>рядовий</a:t>
            </a:r>
            <a:r>
              <a:rPr lang="ru-RU" dirty="0" smtClean="0"/>
              <a:t>, завтра </a:t>
            </a:r>
            <a:r>
              <a:rPr lang="ru-RU" dirty="0" err="1" smtClean="0"/>
              <a:t>ви</a:t>
            </a:r>
            <a:r>
              <a:rPr lang="ru-RU" dirty="0" smtClean="0"/>
              <a:t> </a:t>
            </a:r>
            <a:r>
              <a:rPr lang="ru-RU" dirty="0" err="1" smtClean="0"/>
              <a:t>вже</a:t>
            </a:r>
            <a:r>
              <a:rPr lang="ru-RU" dirty="0" smtClean="0"/>
              <a:t> хороший </a:t>
            </a:r>
            <a:r>
              <a:rPr lang="ru-RU" dirty="0" err="1" smtClean="0"/>
              <a:t>боєць</a:t>
            </a:r>
            <a:r>
              <a:rPr lang="ru-RU" dirty="0" smtClean="0"/>
              <a:t>, </a:t>
            </a:r>
            <a:r>
              <a:rPr lang="ru-RU" dirty="0" err="1" smtClean="0"/>
              <a:t>позавтра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ru-RU" dirty="0" smtClean="0"/>
              <a:t> — герой, </a:t>
            </a:r>
            <a:r>
              <a:rPr lang="ru-RU" dirty="0" err="1" smtClean="0"/>
              <a:t>улюбленець</a:t>
            </a:r>
            <a:r>
              <a:rPr lang="ru-RU" dirty="0" smtClean="0"/>
              <a:t> народу.</a:t>
            </a:r>
          </a:p>
          <a:p>
            <a:pPr fontAlgn="t"/>
            <a:r>
              <a:rPr lang="ru-RU" dirty="0" smtClean="0"/>
              <a:t> </a:t>
            </a:r>
          </a:p>
          <a:p>
            <a:pPr fontAlgn="t"/>
            <a:r>
              <a:rPr lang="ru-RU" dirty="0" smtClean="0">
                <a:solidFill>
                  <a:srgbClr val="FF0000"/>
                </a:solidFill>
              </a:rPr>
              <a:t>Г</a:t>
            </a:r>
            <a:r>
              <a:rPr lang="ru-RU" dirty="0" smtClean="0"/>
              <a:t>. Я люблю </a:t>
            </a:r>
            <a:r>
              <a:rPr lang="ru-RU" dirty="0" err="1" smtClean="0"/>
              <a:t>Дніпро</a:t>
            </a:r>
            <a:r>
              <a:rPr lang="ru-RU" dirty="0" smtClean="0"/>
              <a:t> — </a:t>
            </a:r>
            <a:r>
              <a:rPr lang="ru-RU" dirty="0" err="1" smtClean="0"/>
              <a:t>велику</a:t>
            </a:r>
            <a:r>
              <a:rPr lang="ru-RU" dirty="0" smtClean="0"/>
              <a:t> </a:t>
            </a:r>
            <a:r>
              <a:rPr lang="ru-RU" dirty="0" err="1" smtClean="0"/>
              <a:t>ріку</a:t>
            </a:r>
            <a:r>
              <a:rPr lang="ru-RU" dirty="0" smtClean="0"/>
              <a:t> </a:t>
            </a:r>
            <a:r>
              <a:rPr lang="ru-RU" dirty="0" err="1" smtClean="0"/>
              <a:t>мого</a:t>
            </a:r>
            <a:r>
              <a:rPr lang="ru-RU" dirty="0" smtClean="0"/>
              <a:t> народу.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414</Words>
  <Application>Microsoft Office PowerPoint</Application>
  <PresentationFormat>Экран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8 клас  Відокремлена прикладка. Розділові знаки при відокремленій прикладці. Стрембицька Л.А.</vt:lpstr>
      <vt:lpstr>        Що таке прикладка?</vt:lpstr>
      <vt:lpstr>Слайд 3</vt:lpstr>
      <vt:lpstr>   Відокремлення прикладок</vt:lpstr>
      <vt:lpstr>Слайд 5</vt:lpstr>
      <vt:lpstr>Слайд 6</vt:lpstr>
      <vt:lpstr> В кожному реченні підкресліть    відокремлену прикладку. </vt:lpstr>
      <vt:lpstr> Поширте речення відокремленими прикладками з довідки</vt:lpstr>
      <vt:lpstr>            Тестові завдання</vt:lpstr>
      <vt:lpstr>Слайд 10</vt:lpstr>
      <vt:lpstr>  3.Прикладку треба відокремити комами в двох реченнях </vt:lpstr>
      <vt:lpstr>         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Пользователь</cp:lastModifiedBy>
  <cp:revision>28</cp:revision>
  <dcterms:created xsi:type="dcterms:W3CDTF">2018-09-04T12:10:47Z</dcterms:created>
  <dcterms:modified xsi:type="dcterms:W3CDTF">2025-04-06T10:55:11Z</dcterms:modified>
</cp:coreProperties>
</file>