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2" r:id="rId26"/>
    <p:sldId id="283" r:id="rId27"/>
    <p:sldId id="284" r:id="rId28"/>
    <p:sldId id="285" r:id="rId29"/>
    <p:sldId id="287" r:id="rId30"/>
    <p:sldId id="288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авнобедренный треугольник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B4C71EC6-210F-42DE-9C53-41977AD35B3D}" type="datetimeFigureOut">
              <a:rPr lang="ru-RU" smtClean="0"/>
              <a:pPr/>
              <a:t>24.02.2025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24.02.2025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ый треугольник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Равнобедренный треугольник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24.02.2025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24.02.2025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24.02.2025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24.02.2025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B4C71EC6-210F-42DE-9C53-41977AD35B3D}" type="datetimeFigureOut">
              <a:rPr lang="ru-RU" smtClean="0"/>
              <a:pPr/>
              <a:t>24.02.2025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B4C71EC6-210F-42DE-9C53-41977AD35B3D}" type="datetimeFigureOut">
              <a:rPr lang="ru-RU" smtClean="0"/>
              <a:pPr/>
              <a:t>24.02.2025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B4C71EC6-210F-42DE-9C53-41977AD35B3D}" type="datetimeFigureOut">
              <a:rPr lang="ru-RU" smtClean="0"/>
              <a:pPr/>
              <a:t>24.02.2025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24.02.2025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40544" y="116633"/>
            <a:ext cx="8062912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/>
              <a:t>Аутотренінг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0544" y="836712"/>
            <a:ext cx="8062912" cy="5832648"/>
          </a:xfrm>
        </p:spPr>
        <p:txBody>
          <a:bodyPr>
            <a:normAutofit lnSpcReduction="10000"/>
          </a:bodyPr>
          <a:lstStyle/>
          <a:p>
            <a:pPr marL="457200" lvl="0" indent="-457200" algn="ctr">
              <a:buFont typeface="Wingdings" pitchFamily="2" charset="2"/>
              <a:buChar char="Ø"/>
            </a:pPr>
            <a:r>
              <a:rPr lang="uk-UA" b="1" i="1" dirty="0">
                <a:solidFill>
                  <a:srgbClr val="FFFF00"/>
                </a:solidFill>
              </a:rPr>
              <a:t>Є те, що я вмію </a:t>
            </a:r>
            <a:r>
              <a:rPr lang="uk-UA" b="1" i="1" dirty="0" smtClean="0">
                <a:solidFill>
                  <a:srgbClr val="FFFF00"/>
                </a:solidFill>
              </a:rPr>
              <a:t> </a:t>
            </a:r>
            <a:r>
              <a:rPr lang="uk-UA" b="1" i="1" dirty="0">
                <a:solidFill>
                  <a:srgbClr val="FFFF00"/>
                </a:solidFill>
              </a:rPr>
              <a:t>робити </a:t>
            </a:r>
            <a:r>
              <a:rPr lang="uk-UA" b="1" i="1" dirty="0" smtClean="0">
                <a:solidFill>
                  <a:srgbClr val="FFFF00"/>
                </a:solidFill>
              </a:rPr>
              <a:t>краще за </a:t>
            </a:r>
            <a:r>
              <a:rPr lang="uk-UA" b="1" i="1" dirty="0">
                <a:solidFill>
                  <a:srgbClr val="FFFF00"/>
                </a:solidFill>
              </a:rPr>
              <a:t>інших</a:t>
            </a:r>
            <a:r>
              <a:rPr lang="uk-UA" b="1" i="1" dirty="0" smtClean="0">
                <a:solidFill>
                  <a:srgbClr val="FFFF00"/>
                </a:solidFill>
              </a:rPr>
              <a:t>.</a:t>
            </a:r>
          </a:p>
          <a:p>
            <a:pPr marL="457200" lvl="0" indent="-457200" algn="ctr">
              <a:buFont typeface="Wingdings" pitchFamily="2" charset="2"/>
              <a:buChar char="Ø"/>
            </a:pPr>
            <a:endParaRPr lang="uk-UA" b="1" i="1" dirty="0">
              <a:solidFill>
                <a:srgbClr val="FFFF00"/>
              </a:solidFill>
            </a:endParaRPr>
          </a:p>
          <a:p>
            <a:pPr marL="457200" lvl="0" indent="-457200" algn="ctr">
              <a:buFont typeface="Wingdings" pitchFamily="2" charset="2"/>
              <a:buChar char="Ø"/>
            </a:pPr>
            <a:r>
              <a:rPr lang="uk-UA" b="1" i="1" dirty="0">
                <a:solidFill>
                  <a:srgbClr val="FFFF00"/>
                </a:solidFill>
              </a:rPr>
              <a:t>Успіх – мій природний стан</a:t>
            </a:r>
            <a:r>
              <a:rPr lang="uk-UA" b="1" i="1" dirty="0" smtClean="0">
                <a:solidFill>
                  <a:srgbClr val="FFFF00"/>
                </a:solidFill>
              </a:rPr>
              <a:t>.</a:t>
            </a:r>
          </a:p>
          <a:p>
            <a:pPr marL="457200" lvl="0" indent="-457200" algn="ctr">
              <a:buFont typeface="Wingdings" pitchFamily="2" charset="2"/>
              <a:buChar char="Ø"/>
            </a:pPr>
            <a:endParaRPr lang="uk-UA" b="1" i="1" dirty="0">
              <a:solidFill>
                <a:srgbClr val="FFFF00"/>
              </a:solidFill>
            </a:endParaRPr>
          </a:p>
          <a:p>
            <a:pPr marL="457200" lvl="0" indent="-457200" algn="ctr">
              <a:buFont typeface="Wingdings" pitchFamily="2" charset="2"/>
              <a:buChar char="Ø"/>
            </a:pPr>
            <a:r>
              <a:rPr lang="uk-UA" b="1" i="1" dirty="0">
                <a:solidFill>
                  <a:srgbClr val="FFFF00"/>
                </a:solidFill>
              </a:rPr>
              <a:t>Я процвітаю</a:t>
            </a:r>
            <a:r>
              <a:rPr lang="uk-UA" b="1" i="1" dirty="0" smtClean="0">
                <a:solidFill>
                  <a:srgbClr val="FFFF00"/>
                </a:solidFill>
              </a:rPr>
              <a:t>.</a:t>
            </a:r>
          </a:p>
          <a:p>
            <a:pPr marL="457200" lvl="0" indent="-457200" algn="ctr">
              <a:buFont typeface="Wingdings" pitchFamily="2" charset="2"/>
              <a:buChar char="Ø"/>
            </a:pPr>
            <a:endParaRPr lang="uk-UA" b="1" i="1" dirty="0">
              <a:solidFill>
                <a:srgbClr val="FFFF00"/>
              </a:solidFill>
            </a:endParaRPr>
          </a:p>
          <a:p>
            <a:pPr marL="457200" lvl="0" indent="-457200" algn="ctr">
              <a:buFont typeface="Wingdings" pitchFamily="2" charset="2"/>
              <a:buChar char="Ø"/>
            </a:pPr>
            <a:r>
              <a:rPr lang="uk-UA" b="1" i="1" dirty="0">
                <a:solidFill>
                  <a:srgbClr val="FFFF00"/>
                </a:solidFill>
              </a:rPr>
              <a:t>Я – успішна людина. Мені вдається все, за що я беруся</a:t>
            </a:r>
            <a:r>
              <a:rPr lang="uk-UA" b="1" i="1" dirty="0" smtClean="0">
                <a:solidFill>
                  <a:srgbClr val="FFFF00"/>
                </a:solidFill>
              </a:rPr>
              <a:t>.</a:t>
            </a:r>
          </a:p>
          <a:p>
            <a:pPr lvl="0" algn="ctr"/>
            <a:endParaRPr lang="uk-UA" b="1" i="1" dirty="0">
              <a:solidFill>
                <a:srgbClr val="FFFF00"/>
              </a:solidFill>
            </a:endParaRPr>
          </a:p>
          <a:p>
            <a:pPr marL="457200" lvl="0" indent="-457200" algn="ctr">
              <a:buFont typeface="Wingdings" pitchFamily="2" charset="2"/>
              <a:buChar char="Ø"/>
            </a:pPr>
            <a:r>
              <a:rPr lang="uk-UA" b="1" i="1" dirty="0">
                <a:solidFill>
                  <a:srgbClr val="FFFF00"/>
                </a:solidFill>
              </a:rPr>
              <a:t>Усе, що відбувається, – для мого блага. Уже зараз закладаються найщасливіші можливості для мене.</a:t>
            </a:r>
          </a:p>
          <a:p>
            <a:pPr algn="ctr"/>
            <a:endParaRPr lang="uk-UA" b="1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5812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solidFill>
                  <a:srgbClr val="FFFF00"/>
                </a:solidFill>
              </a:rPr>
              <a:t>Команда 1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 algn="ctr">
              <a:lnSpc>
                <a:spcPct val="150000"/>
              </a:lnSpc>
              <a:buNone/>
            </a:pPr>
            <a:r>
              <a:rPr lang="uk-UA" sz="4400" dirty="0" smtClean="0">
                <a:solidFill>
                  <a:srgbClr val="FFC000"/>
                </a:solidFill>
              </a:rPr>
              <a:t>5. Які </a:t>
            </a:r>
            <a:r>
              <a:rPr lang="uk-UA" sz="4400" dirty="0">
                <a:solidFill>
                  <a:srgbClr val="FFC000"/>
                </a:solidFill>
              </a:rPr>
              <a:t>прийменники пишуться через </a:t>
            </a:r>
            <a:r>
              <a:rPr lang="uk-UA" sz="4400" dirty="0" smtClean="0">
                <a:solidFill>
                  <a:srgbClr val="FFC000"/>
                </a:solidFill>
              </a:rPr>
              <a:t>дефіс</a:t>
            </a:r>
            <a:r>
              <a:rPr lang="uk-UA" sz="4400" dirty="0">
                <a:solidFill>
                  <a:srgbClr val="FFC000"/>
                </a:solidFill>
              </a:rPr>
              <a:t>? </a:t>
            </a:r>
            <a:endParaRPr lang="uk-UA" sz="4400" dirty="0" smtClean="0">
              <a:solidFill>
                <a:srgbClr val="FFC000"/>
              </a:solidFill>
            </a:endParaRPr>
          </a:p>
          <a:p>
            <a:pPr marL="64008" indent="0" algn="ctr">
              <a:lnSpc>
                <a:spcPct val="150000"/>
              </a:lnSpc>
              <a:buNone/>
            </a:pPr>
            <a:endParaRPr lang="uk-UA" sz="4400" dirty="0">
              <a:solidFill>
                <a:srgbClr val="FFC000"/>
              </a:solidFill>
            </a:endParaRPr>
          </a:p>
          <a:p>
            <a:pPr marL="64008" indent="0" algn="ctr">
              <a:lnSpc>
                <a:spcPct val="150000"/>
              </a:lnSpc>
              <a:buNone/>
            </a:pPr>
            <a:r>
              <a:rPr lang="uk-UA" sz="4400" dirty="0" smtClean="0">
                <a:solidFill>
                  <a:srgbClr val="FFC000"/>
                </a:solidFill>
              </a:rPr>
              <a:t>(</a:t>
            </a:r>
            <a:r>
              <a:rPr lang="uk-UA" sz="4400" b="1" dirty="0" smtClean="0">
                <a:solidFill>
                  <a:srgbClr val="FFC000"/>
                </a:solidFill>
              </a:rPr>
              <a:t>З, із</a:t>
            </a:r>
            <a:r>
              <a:rPr lang="uk-UA" sz="4400" dirty="0" smtClean="0">
                <a:solidFill>
                  <a:srgbClr val="FFC000"/>
                </a:solidFill>
              </a:rPr>
              <a:t>.)</a:t>
            </a:r>
            <a:endParaRPr lang="uk-UA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3568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solidFill>
                  <a:srgbClr val="FFFF00"/>
                </a:solidFill>
              </a:rPr>
              <a:t>Команда 1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lvl="0" indent="0" algn="ctr">
              <a:lnSpc>
                <a:spcPct val="150000"/>
              </a:lnSpc>
              <a:buNone/>
            </a:pPr>
            <a:r>
              <a:rPr lang="uk-UA" sz="4400" dirty="0" smtClean="0">
                <a:solidFill>
                  <a:srgbClr val="FFC000"/>
                </a:solidFill>
              </a:rPr>
              <a:t>6. Наведіть </a:t>
            </a:r>
            <a:r>
              <a:rPr lang="uk-UA" sz="4400" dirty="0">
                <a:solidFill>
                  <a:srgbClr val="FFC000"/>
                </a:solidFill>
              </a:rPr>
              <a:t>приклад простого прийменника.</a:t>
            </a:r>
          </a:p>
          <a:p>
            <a:pPr marL="64008" indent="0" algn="ctr">
              <a:lnSpc>
                <a:spcPct val="150000"/>
              </a:lnSpc>
              <a:buNone/>
            </a:pPr>
            <a:endParaRPr lang="uk-UA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3224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solidFill>
                  <a:srgbClr val="FFFF00"/>
                </a:solidFill>
              </a:rPr>
              <a:t>Команда 1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 algn="ctr">
              <a:lnSpc>
                <a:spcPct val="150000"/>
              </a:lnSpc>
              <a:buNone/>
            </a:pPr>
            <a:r>
              <a:rPr lang="uk-UA" sz="4400" dirty="0" smtClean="0">
                <a:solidFill>
                  <a:srgbClr val="FFC000"/>
                </a:solidFill>
              </a:rPr>
              <a:t>7. Як </a:t>
            </a:r>
            <a:r>
              <a:rPr lang="uk-UA" sz="4400" dirty="0">
                <a:solidFill>
                  <a:srgbClr val="FFC000"/>
                </a:solidFill>
              </a:rPr>
              <a:t>пишеться прийменник </a:t>
            </a:r>
            <a:r>
              <a:rPr lang="uk-UA" sz="4400" b="1" i="1" dirty="0" smtClean="0">
                <a:solidFill>
                  <a:srgbClr val="FFC000"/>
                </a:solidFill>
              </a:rPr>
              <a:t>в/наслідок</a:t>
            </a:r>
            <a:r>
              <a:rPr lang="uk-UA" sz="4400" dirty="0" smtClean="0">
                <a:solidFill>
                  <a:srgbClr val="FFC000"/>
                </a:solidFill>
              </a:rPr>
              <a:t>?</a:t>
            </a:r>
          </a:p>
          <a:p>
            <a:pPr marL="64008" indent="0" algn="ctr">
              <a:lnSpc>
                <a:spcPct val="150000"/>
              </a:lnSpc>
              <a:buNone/>
            </a:pPr>
            <a:endParaRPr lang="uk-UA" sz="4400" dirty="0">
              <a:solidFill>
                <a:srgbClr val="FFC000"/>
              </a:solidFill>
            </a:endParaRPr>
          </a:p>
          <a:p>
            <a:pPr marL="64008" indent="0" algn="ctr">
              <a:lnSpc>
                <a:spcPct val="150000"/>
              </a:lnSpc>
              <a:buNone/>
            </a:pPr>
            <a:r>
              <a:rPr lang="uk-UA" sz="4400" dirty="0" smtClean="0">
                <a:solidFill>
                  <a:srgbClr val="FFC000"/>
                </a:solidFill>
              </a:rPr>
              <a:t>(Разом.)</a:t>
            </a:r>
            <a:endParaRPr lang="uk-UA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10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solidFill>
                  <a:srgbClr val="FFFF00"/>
                </a:solidFill>
              </a:rPr>
              <a:t>Команда 1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 algn="ctr">
              <a:lnSpc>
                <a:spcPct val="150000"/>
              </a:lnSpc>
              <a:buNone/>
            </a:pPr>
            <a:r>
              <a:rPr lang="uk-UA" sz="4400" dirty="0" smtClean="0">
                <a:solidFill>
                  <a:srgbClr val="FFC000"/>
                </a:solidFill>
              </a:rPr>
              <a:t>8. Які </a:t>
            </a:r>
            <a:r>
              <a:rPr lang="uk-UA" sz="4400" dirty="0">
                <a:solidFill>
                  <a:srgbClr val="FFC000"/>
                </a:solidFill>
              </a:rPr>
              <a:t>є прийменники за походженням? </a:t>
            </a:r>
            <a:endParaRPr lang="uk-UA" sz="4400" dirty="0" smtClean="0">
              <a:solidFill>
                <a:srgbClr val="FFC000"/>
              </a:solidFill>
            </a:endParaRPr>
          </a:p>
          <a:p>
            <a:pPr marL="64008" indent="0" algn="ctr">
              <a:lnSpc>
                <a:spcPct val="150000"/>
              </a:lnSpc>
              <a:buNone/>
            </a:pPr>
            <a:endParaRPr lang="uk-UA" sz="4400" dirty="0">
              <a:solidFill>
                <a:srgbClr val="FFC000"/>
              </a:solidFill>
            </a:endParaRPr>
          </a:p>
          <a:p>
            <a:pPr marL="64008" indent="0" algn="ctr">
              <a:lnSpc>
                <a:spcPct val="150000"/>
              </a:lnSpc>
              <a:buNone/>
            </a:pPr>
            <a:r>
              <a:rPr lang="uk-UA" sz="4400" dirty="0" smtClean="0">
                <a:solidFill>
                  <a:srgbClr val="FFC000"/>
                </a:solidFill>
              </a:rPr>
              <a:t>(Похідні, непохідні.)</a:t>
            </a:r>
            <a:endParaRPr lang="uk-UA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762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solidFill>
                  <a:srgbClr val="FFFF00"/>
                </a:solidFill>
              </a:rPr>
              <a:t>Команда 1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 algn="ctr">
              <a:lnSpc>
                <a:spcPct val="150000"/>
              </a:lnSpc>
              <a:buNone/>
            </a:pPr>
            <a:r>
              <a:rPr lang="uk-UA" sz="4400" dirty="0" smtClean="0">
                <a:solidFill>
                  <a:srgbClr val="FFC000"/>
                </a:solidFill>
              </a:rPr>
              <a:t>9. Перекладіть </a:t>
            </a:r>
            <a:r>
              <a:rPr lang="uk-UA" sz="4400" dirty="0">
                <a:solidFill>
                  <a:srgbClr val="FFC000"/>
                </a:solidFill>
              </a:rPr>
              <a:t>українською мовою </a:t>
            </a:r>
            <a:r>
              <a:rPr lang="uk-UA" sz="4400" b="1" i="1" dirty="0">
                <a:solidFill>
                  <a:srgbClr val="FFC000"/>
                </a:solidFill>
              </a:rPr>
              <a:t>к </a:t>
            </a:r>
            <a:r>
              <a:rPr lang="uk-UA" sz="4400" b="1" i="1" dirty="0" smtClean="0">
                <a:solidFill>
                  <a:srgbClr val="FFC000"/>
                </a:solidFill>
              </a:rPr>
              <a:t>вашим </a:t>
            </a:r>
            <a:r>
              <a:rPr lang="uk-UA" sz="4400" b="1" i="1" dirty="0">
                <a:solidFill>
                  <a:srgbClr val="FFC000"/>
                </a:solidFill>
              </a:rPr>
              <a:t>услугам</a:t>
            </a:r>
            <a:r>
              <a:rPr lang="uk-UA" sz="4400" b="1" dirty="0">
                <a:solidFill>
                  <a:srgbClr val="FFC000"/>
                </a:solidFill>
              </a:rPr>
              <a:t> </a:t>
            </a:r>
            <a:endParaRPr lang="uk-UA" sz="4400" b="1" dirty="0" smtClean="0">
              <a:solidFill>
                <a:srgbClr val="FFC000"/>
              </a:solidFill>
            </a:endParaRPr>
          </a:p>
          <a:p>
            <a:pPr marL="64008" indent="0" algn="ctr">
              <a:lnSpc>
                <a:spcPct val="150000"/>
              </a:lnSpc>
              <a:buNone/>
            </a:pPr>
            <a:endParaRPr lang="uk-UA" sz="4400" b="1" dirty="0">
              <a:solidFill>
                <a:srgbClr val="FFC000"/>
              </a:solidFill>
            </a:endParaRPr>
          </a:p>
          <a:p>
            <a:pPr marL="64008" indent="0" algn="ctr">
              <a:lnSpc>
                <a:spcPct val="150000"/>
              </a:lnSpc>
              <a:buNone/>
            </a:pPr>
            <a:r>
              <a:rPr lang="uk-UA" sz="4400" b="1" dirty="0" smtClean="0">
                <a:solidFill>
                  <a:srgbClr val="FFC000"/>
                </a:solidFill>
              </a:rPr>
              <a:t>(До ваших послуг.)</a:t>
            </a:r>
            <a:endParaRPr lang="uk-UA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560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solidFill>
                  <a:srgbClr val="FFC000"/>
                </a:solidFill>
              </a:rPr>
              <a:t>Команда 2</a:t>
            </a:r>
            <a:endParaRPr lang="uk-UA" dirty="0">
              <a:solidFill>
                <a:srgbClr val="FFC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 algn="ctr">
              <a:lnSpc>
                <a:spcPct val="150000"/>
              </a:lnSpc>
              <a:buNone/>
            </a:pPr>
            <a:r>
              <a:rPr lang="uk-UA" sz="4400" dirty="0" smtClean="0">
                <a:solidFill>
                  <a:srgbClr val="FFC000"/>
                </a:solidFill>
              </a:rPr>
              <a:t>1. Чи </a:t>
            </a:r>
            <a:r>
              <a:rPr lang="uk-UA" sz="4400" dirty="0">
                <a:solidFill>
                  <a:srgbClr val="FFC000"/>
                </a:solidFill>
              </a:rPr>
              <a:t>належить прийменник до </a:t>
            </a:r>
            <a:r>
              <a:rPr lang="uk-UA" sz="4400" dirty="0" smtClean="0">
                <a:solidFill>
                  <a:srgbClr val="FFC000"/>
                </a:solidFill>
              </a:rPr>
              <a:t>службових </a:t>
            </a:r>
            <a:r>
              <a:rPr lang="uk-UA" sz="4400" dirty="0">
                <a:solidFill>
                  <a:srgbClr val="FFC000"/>
                </a:solidFill>
              </a:rPr>
              <a:t>частин мови</a:t>
            </a:r>
            <a:r>
              <a:rPr lang="uk-UA" sz="4400" dirty="0" smtClean="0">
                <a:solidFill>
                  <a:srgbClr val="FFC000"/>
                </a:solidFill>
              </a:rPr>
              <a:t>?</a:t>
            </a:r>
          </a:p>
          <a:p>
            <a:pPr marL="64008" indent="0" algn="ctr">
              <a:lnSpc>
                <a:spcPct val="150000"/>
              </a:lnSpc>
              <a:buNone/>
            </a:pPr>
            <a:endParaRPr lang="uk-UA" sz="4400" dirty="0"/>
          </a:p>
          <a:p>
            <a:pPr marL="64008" indent="0" algn="ctr">
              <a:lnSpc>
                <a:spcPct val="150000"/>
              </a:lnSpc>
              <a:buNone/>
            </a:pPr>
            <a:r>
              <a:rPr lang="uk-UA" sz="4400" dirty="0" smtClean="0">
                <a:solidFill>
                  <a:srgbClr val="FFC000"/>
                </a:solidFill>
              </a:rPr>
              <a:t>(Так.) </a:t>
            </a:r>
            <a:endParaRPr lang="uk-UA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364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solidFill>
                  <a:srgbClr val="FFC000"/>
                </a:solidFill>
              </a:rPr>
              <a:t>Команда 2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4008" indent="0" algn="ctr">
              <a:buNone/>
            </a:pPr>
            <a:r>
              <a:rPr lang="uk-UA" sz="4400" dirty="0" smtClean="0">
                <a:solidFill>
                  <a:srgbClr val="FFC000"/>
                </a:solidFill>
              </a:rPr>
              <a:t>2. Поясніть назву </a:t>
            </a:r>
            <a:r>
              <a:rPr lang="uk-UA" sz="4400" dirty="0">
                <a:solidFill>
                  <a:srgbClr val="FFC000"/>
                </a:solidFill>
              </a:rPr>
              <a:t>прийменник</a:t>
            </a:r>
            <a:r>
              <a:rPr lang="uk-UA" sz="4400" dirty="0" smtClean="0">
                <a:solidFill>
                  <a:srgbClr val="FFC000"/>
                </a:solidFill>
              </a:rPr>
              <a:t>.</a:t>
            </a:r>
          </a:p>
          <a:p>
            <a:pPr marL="64008" indent="0" algn="ctr">
              <a:buNone/>
            </a:pPr>
            <a:endParaRPr lang="uk-UA" sz="4400" dirty="0">
              <a:solidFill>
                <a:srgbClr val="FFC000"/>
              </a:solidFill>
            </a:endParaRPr>
          </a:p>
          <a:p>
            <a:pPr marL="64008" indent="0" algn="ctr">
              <a:buNone/>
            </a:pPr>
            <a:endParaRPr lang="uk-UA" sz="4400" dirty="0" smtClean="0">
              <a:solidFill>
                <a:srgbClr val="FFC000"/>
              </a:solidFill>
            </a:endParaRPr>
          </a:p>
          <a:p>
            <a:pPr marL="64008" indent="0" algn="ctr">
              <a:buNone/>
            </a:pPr>
            <a:endParaRPr lang="uk-UA" sz="4400" dirty="0">
              <a:solidFill>
                <a:srgbClr val="FFC000"/>
              </a:solidFill>
            </a:endParaRPr>
          </a:p>
          <a:p>
            <a:pPr marL="64008" indent="0" algn="ctr">
              <a:buNone/>
            </a:pPr>
            <a:r>
              <a:rPr lang="uk-UA" sz="4400" dirty="0" smtClean="0">
                <a:solidFill>
                  <a:srgbClr val="FFC000"/>
                </a:solidFill>
              </a:rPr>
              <a:t>(При іменнику.) </a:t>
            </a:r>
            <a:endParaRPr lang="uk-UA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626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solidFill>
                  <a:srgbClr val="FFC000"/>
                </a:solidFill>
              </a:rPr>
              <a:t>Команда 2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 algn="ctr">
              <a:lnSpc>
                <a:spcPct val="150000"/>
              </a:lnSpc>
              <a:buNone/>
            </a:pPr>
            <a:r>
              <a:rPr lang="uk-UA" sz="4400" dirty="0" smtClean="0">
                <a:solidFill>
                  <a:srgbClr val="FFC000"/>
                </a:solidFill>
              </a:rPr>
              <a:t>3. </a:t>
            </a:r>
            <a:r>
              <a:rPr lang="uk-UA" sz="4400" dirty="0">
                <a:solidFill>
                  <a:srgbClr val="FFC000"/>
                </a:solidFill>
              </a:rPr>
              <a:t>Як пишеться </a:t>
            </a:r>
            <a:r>
              <a:rPr lang="uk-UA" sz="4400" dirty="0" smtClean="0">
                <a:solidFill>
                  <a:srgbClr val="FFC000"/>
                </a:solidFill>
              </a:rPr>
              <a:t>прийменник</a:t>
            </a:r>
            <a:r>
              <a:rPr lang="uk-UA" sz="4400" dirty="0">
                <a:solidFill>
                  <a:srgbClr val="FFC000"/>
                </a:solidFill>
              </a:rPr>
              <a:t> </a:t>
            </a:r>
            <a:r>
              <a:rPr lang="uk-UA" sz="4400" b="1" dirty="0" smtClean="0">
                <a:solidFill>
                  <a:srgbClr val="FFC000"/>
                </a:solidFill>
              </a:rPr>
              <a:t>по/під</a:t>
            </a:r>
            <a:r>
              <a:rPr lang="uk-UA" sz="4400" dirty="0" smtClean="0">
                <a:solidFill>
                  <a:srgbClr val="FFC000"/>
                </a:solidFill>
              </a:rPr>
              <a:t>?</a:t>
            </a:r>
          </a:p>
          <a:p>
            <a:pPr marL="64008" indent="0" algn="ctr">
              <a:lnSpc>
                <a:spcPct val="150000"/>
              </a:lnSpc>
              <a:buNone/>
            </a:pPr>
            <a:endParaRPr lang="uk-UA" sz="4400" dirty="0">
              <a:solidFill>
                <a:srgbClr val="FFC000"/>
              </a:solidFill>
            </a:endParaRPr>
          </a:p>
          <a:p>
            <a:pPr marL="64008" indent="0" algn="ctr">
              <a:lnSpc>
                <a:spcPct val="150000"/>
              </a:lnSpc>
              <a:buNone/>
            </a:pPr>
            <a:r>
              <a:rPr lang="uk-UA" sz="4400" dirty="0" smtClean="0">
                <a:solidFill>
                  <a:srgbClr val="FFC000"/>
                </a:solidFill>
              </a:rPr>
              <a:t>(Разом.) </a:t>
            </a:r>
            <a:endParaRPr lang="uk-UA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5226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solidFill>
                  <a:srgbClr val="FFC000"/>
                </a:solidFill>
              </a:rPr>
              <a:t>Команда 2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4008" indent="0" algn="ctr">
              <a:lnSpc>
                <a:spcPct val="150000"/>
              </a:lnSpc>
              <a:buNone/>
            </a:pPr>
            <a:r>
              <a:rPr lang="uk-UA" sz="4400" dirty="0" smtClean="0">
                <a:solidFill>
                  <a:srgbClr val="FFC000"/>
                </a:solidFill>
              </a:rPr>
              <a:t>4. </a:t>
            </a:r>
            <a:r>
              <a:rPr lang="uk-UA" sz="4400" dirty="0">
                <a:solidFill>
                  <a:srgbClr val="FFC000"/>
                </a:solidFill>
              </a:rPr>
              <a:t>Які є варіанти написання прийменників</a:t>
            </a:r>
            <a:r>
              <a:rPr lang="uk-UA" sz="4400" dirty="0" smtClean="0">
                <a:solidFill>
                  <a:srgbClr val="FFC000"/>
                </a:solidFill>
              </a:rPr>
              <a:t>?</a:t>
            </a:r>
          </a:p>
          <a:p>
            <a:pPr marL="64008" indent="0" algn="ctr">
              <a:lnSpc>
                <a:spcPct val="150000"/>
              </a:lnSpc>
              <a:buNone/>
            </a:pPr>
            <a:endParaRPr lang="uk-UA" sz="4400" dirty="0">
              <a:solidFill>
                <a:srgbClr val="FFC000"/>
              </a:solidFill>
            </a:endParaRPr>
          </a:p>
          <a:p>
            <a:pPr marL="64008" indent="0" algn="ctr">
              <a:lnSpc>
                <a:spcPct val="150000"/>
              </a:lnSpc>
              <a:buNone/>
            </a:pPr>
            <a:r>
              <a:rPr lang="uk-UA" sz="4400" dirty="0" smtClean="0">
                <a:solidFill>
                  <a:srgbClr val="FFC000"/>
                </a:solidFill>
              </a:rPr>
              <a:t>(Разом, окремо, через дефіс.)</a:t>
            </a:r>
            <a:endParaRPr lang="uk-UA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731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solidFill>
                  <a:srgbClr val="FFC000"/>
                </a:solidFill>
              </a:rPr>
              <a:t>Команда 2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 algn="ctr">
              <a:lnSpc>
                <a:spcPct val="150000"/>
              </a:lnSpc>
              <a:buNone/>
            </a:pPr>
            <a:r>
              <a:rPr lang="uk-UA" sz="4400" dirty="0" smtClean="0">
                <a:solidFill>
                  <a:srgbClr val="FFC000"/>
                </a:solidFill>
              </a:rPr>
              <a:t>5. </a:t>
            </a:r>
            <a:r>
              <a:rPr lang="uk-UA" sz="4400" dirty="0">
                <a:solidFill>
                  <a:srgbClr val="FFC000"/>
                </a:solidFill>
              </a:rPr>
              <a:t>Наведіть приклад складного </a:t>
            </a:r>
            <a:r>
              <a:rPr lang="uk-UA" sz="4400" dirty="0" smtClean="0">
                <a:solidFill>
                  <a:srgbClr val="FFC000"/>
                </a:solidFill>
              </a:rPr>
              <a:t>прийменника.</a:t>
            </a:r>
            <a:endParaRPr lang="uk-UA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885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6185842"/>
          </a:xfrm>
        </p:spPr>
        <p:txBody>
          <a:bodyPr>
            <a:normAutofit fontScale="90000"/>
          </a:bodyPr>
          <a:lstStyle/>
          <a:p>
            <a:pPr algn="ctr">
              <a:lnSpc>
                <a:spcPct val="200000"/>
              </a:lnSpc>
            </a:pPr>
            <a:r>
              <a:rPr lang="uk-UA" b="1" dirty="0" smtClean="0">
                <a:solidFill>
                  <a:srgbClr val="FFC000"/>
                </a:solidFill>
                <a:effectLst/>
              </a:rPr>
              <a:t>7 клас</a:t>
            </a:r>
            <a:r>
              <a:rPr lang="uk-UA" b="1" dirty="0" smtClean="0">
                <a:solidFill>
                  <a:srgbClr val="FF0000"/>
                </a:solidFill>
                <a:effectLst/>
              </a:rPr>
              <a:t/>
            </a:r>
            <a:br>
              <a:rPr lang="uk-UA" b="1" dirty="0" smtClean="0">
                <a:solidFill>
                  <a:srgbClr val="FF0000"/>
                </a:solidFill>
                <a:effectLst/>
              </a:rPr>
            </a:br>
            <a:r>
              <a:rPr lang="uk-UA" b="1" dirty="0" smtClean="0">
                <a:solidFill>
                  <a:srgbClr val="FF0000"/>
                </a:solidFill>
                <a:effectLst/>
              </a:rPr>
              <a:t>Тема</a:t>
            </a:r>
            <a:r>
              <a:rPr lang="uk-UA" b="1" dirty="0">
                <a:solidFill>
                  <a:srgbClr val="FF0000"/>
                </a:solidFill>
                <a:effectLst/>
              </a:rPr>
              <a:t>. </a:t>
            </a:r>
            <a:r>
              <a:rPr lang="uk-UA" b="1" dirty="0" smtClean="0">
                <a:solidFill>
                  <a:srgbClr val="FF0000"/>
                </a:solidFill>
                <a:effectLst/>
              </a:rPr>
              <a:t>Узагальнення</a:t>
            </a:r>
            <a:br>
              <a:rPr lang="uk-UA" b="1" dirty="0" smtClean="0">
                <a:solidFill>
                  <a:srgbClr val="FF0000"/>
                </a:solidFill>
                <a:effectLst/>
              </a:rPr>
            </a:br>
            <a:r>
              <a:rPr lang="uk-UA" b="1" dirty="0" smtClean="0">
                <a:solidFill>
                  <a:srgbClr val="FF0000"/>
                </a:solidFill>
                <a:effectLst/>
              </a:rPr>
              <a:t> </a:t>
            </a:r>
            <a:r>
              <a:rPr lang="uk-UA" b="1" dirty="0">
                <a:solidFill>
                  <a:srgbClr val="FF0000"/>
                </a:solidFill>
                <a:effectLst/>
              </a:rPr>
              <a:t>і систематизація вивченого з теми «Прийменник</a:t>
            </a:r>
            <a:r>
              <a:rPr lang="uk-UA" b="1" dirty="0" smtClean="0">
                <a:solidFill>
                  <a:srgbClr val="FF0000"/>
                </a:solidFill>
                <a:effectLst/>
              </a:rPr>
              <a:t>».</a:t>
            </a:r>
            <a:br>
              <a:rPr lang="uk-UA" b="1" dirty="0" smtClean="0">
                <a:solidFill>
                  <a:srgbClr val="FF0000"/>
                </a:solidFill>
                <a:effectLst/>
              </a:rPr>
            </a:br>
            <a:r>
              <a:rPr lang="uk-UA" b="1" dirty="0" err="1" smtClean="0">
                <a:solidFill>
                  <a:srgbClr val="FFFF00"/>
                </a:solidFill>
                <a:effectLst/>
              </a:rPr>
              <a:t>Стрембицька</a:t>
            </a:r>
            <a:r>
              <a:rPr lang="uk-UA" b="1" dirty="0" smtClean="0">
                <a:solidFill>
                  <a:srgbClr val="FFFF00"/>
                </a:solidFill>
                <a:effectLst/>
              </a:rPr>
              <a:t> Л.А.</a:t>
            </a:r>
            <a:r>
              <a:rPr lang="uk-UA" b="1" dirty="0">
                <a:solidFill>
                  <a:srgbClr val="FFFF00"/>
                </a:solidFill>
                <a:effectLst/>
              </a:rPr>
              <a:t/>
            </a:r>
            <a:br>
              <a:rPr lang="uk-UA" b="1" dirty="0">
                <a:solidFill>
                  <a:srgbClr val="FFFF00"/>
                </a:solidFill>
                <a:effectLst/>
              </a:rPr>
            </a:br>
            <a:endParaRPr lang="uk-UA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59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solidFill>
                  <a:srgbClr val="FFC000"/>
                </a:solidFill>
              </a:rPr>
              <a:t>Команда 2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64008" indent="0" algn="ctr">
              <a:lnSpc>
                <a:spcPct val="150000"/>
              </a:lnSpc>
              <a:buNone/>
            </a:pPr>
            <a:r>
              <a:rPr lang="uk-UA" sz="4400" dirty="0" smtClean="0">
                <a:solidFill>
                  <a:srgbClr val="FFC000"/>
                </a:solidFill>
              </a:rPr>
              <a:t>6. </a:t>
            </a:r>
            <a:r>
              <a:rPr lang="uk-UA" sz="4400" dirty="0">
                <a:solidFill>
                  <a:srgbClr val="FFC000"/>
                </a:solidFill>
              </a:rPr>
              <a:t>На які питання відповідають прийменники</a:t>
            </a:r>
            <a:r>
              <a:rPr lang="uk-UA" sz="4400" dirty="0" smtClean="0">
                <a:solidFill>
                  <a:srgbClr val="FFC000"/>
                </a:solidFill>
              </a:rPr>
              <a:t>?</a:t>
            </a:r>
          </a:p>
          <a:p>
            <a:pPr marL="64008" indent="0" algn="ctr">
              <a:lnSpc>
                <a:spcPct val="150000"/>
              </a:lnSpc>
              <a:buNone/>
            </a:pPr>
            <a:endParaRPr lang="uk-UA" sz="4400" dirty="0">
              <a:solidFill>
                <a:srgbClr val="FFC000"/>
              </a:solidFill>
            </a:endParaRPr>
          </a:p>
          <a:p>
            <a:pPr marL="64008" indent="0" algn="ctr">
              <a:lnSpc>
                <a:spcPct val="150000"/>
              </a:lnSpc>
              <a:buNone/>
            </a:pPr>
            <a:r>
              <a:rPr lang="uk-UA" sz="4400" dirty="0" smtClean="0">
                <a:solidFill>
                  <a:srgbClr val="FFC000"/>
                </a:solidFill>
              </a:rPr>
              <a:t>(Прийменники не відповідають на жодне питання.)</a:t>
            </a:r>
            <a:endParaRPr lang="uk-UA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200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solidFill>
                  <a:srgbClr val="FFC000"/>
                </a:solidFill>
              </a:rPr>
              <a:t>Команда 2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 algn="ctr">
              <a:lnSpc>
                <a:spcPct val="150000"/>
              </a:lnSpc>
              <a:buNone/>
            </a:pPr>
            <a:r>
              <a:rPr lang="uk-UA" sz="4400" dirty="0" smtClean="0">
                <a:solidFill>
                  <a:srgbClr val="FFC000"/>
                </a:solidFill>
              </a:rPr>
              <a:t>7. </a:t>
            </a:r>
            <a:r>
              <a:rPr lang="uk-UA" sz="4400" dirty="0">
                <a:solidFill>
                  <a:srgbClr val="FFC000"/>
                </a:solidFill>
              </a:rPr>
              <a:t>Від якої частини мови утворився прийменник </a:t>
            </a:r>
            <a:r>
              <a:rPr lang="uk-UA" sz="4400" b="1" dirty="0">
                <a:solidFill>
                  <a:srgbClr val="FFC000"/>
                </a:solidFill>
              </a:rPr>
              <a:t>близько</a:t>
            </a:r>
            <a:r>
              <a:rPr lang="uk-UA" sz="4400" dirty="0" smtClean="0">
                <a:solidFill>
                  <a:srgbClr val="FFC000"/>
                </a:solidFill>
              </a:rPr>
              <a:t>?</a:t>
            </a:r>
          </a:p>
          <a:p>
            <a:pPr marL="64008" indent="0" algn="ctr">
              <a:lnSpc>
                <a:spcPct val="150000"/>
              </a:lnSpc>
              <a:buNone/>
            </a:pPr>
            <a:r>
              <a:rPr lang="uk-UA" sz="4400" dirty="0" smtClean="0">
                <a:solidFill>
                  <a:srgbClr val="FFC000"/>
                </a:solidFill>
              </a:rPr>
              <a:t>(Від прислівника.) </a:t>
            </a:r>
            <a:endParaRPr lang="uk-UA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602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solidFill>
                  <a:srgbClr val="FFC000"/>
                </a:solidFill>
              </a:rPr>
              <a:t>Команда 2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 algn="ctr">
              <a:lnSpc>
                <a:spcPct val="150000"/>
              </a:lnSpc>
              <a:buNone/>
            </a:pPr>
            <a:r>
              <a:rPr lang="uk-UA" sz="4400" dirty="0" smtClean="0">
                <a:solidFill>
                  <a:srgbClr val="FFC000"/>
                </a:solidFill>
              </a:rPr>
              <a:t>8. </a:t>
            </a:r>
            <a:r>
              <a:rPr lang="uk-UA" sz="4400" dirty="0">
                <a:solidFill>
                  <a:srgbClr val="FFC000"/>
                </a:solidFill>
              </a:rPr>
              <a:t>Як пишеться прийменник </a:t>
            </a:r>
            <a:r>
              <a:rPr lang="uk-UA" sz="4400" b="1" dirty="0" smtClean="0">
                <a:solidFill>
                  <a:srgbClr val="FFC000"/>
                </a:solidFill>
              </a:rPr>
              <a:t>під/час</a:t>
            </a:r>
            <a:r>
              <a:rPr lang="uk-UA" sz="4400" dirty="0" smtClean="0">
                <a:solidFill>
                  <a:srgbClr val="FFC000"/>
                </a:solidFill>
              </a:rPr>
              <a:t>?</a:t>
            </a:r>
          </a:p>
          <a:p>
            <a:pPr marL="64008" indent="0" algn="ctr">
              <a:lnSpc>
                <a:spcPct val="150000"/>
              </a:lnSpc>
              <a:buNone/>
            </a:pPr>
            <a:endParaRPr lang="uk-UA" sz="4400" dirty="0">
              <a:solidFill>
                <a:srgbClr val="FFC000"/>
              </a:solidFill>
            </a:endParaRPr>
          </a:p>
          <a:p>
            <a:pPr marL="64008" indent="0" algn="ctr">
              <a:lnSpc>
                <a:spcPct val="150000"/>
              </a:lnSpc>
              <a:buNone/>
            </a:pPr>
            <a:r>
              <a:rPr lang="uk-UA" sz="4400" dirty="0" smtClean="0">
                <a:solidFill>
                  <a:srgbClr val="FFC000"/>
                </a:solidFill>
              </a:rPr>
              <a:t>(Окремо.) </a:t>
            </a:r>
          </a:p>
          <a:p>
            <a:pPr marL="64008" indent="0" algn="ctr">
              <a:lnSpc>
                <a:spcPct val="150000"/>
              </a:lnSpc>
              <a:buNone/>
            </a:pPr>
            <a:endParaRPr lang="uk-UA" sz="4400" dirty="0">
              <a:solidFill>
                <a:srgbClr val="FFC000"/>
              </a:solidFill>
            </a:endParaRPr>
          </a:p>
          <a:p>
            <a:pPr marL="64008" indent="0" algn="ctr">
              <a:lnSpc>
                <a:spcPct val="150000"/>
              </a:lnSpc>
              <a:buNone/>
            </a:pPr>
            <a:endParaRPr lang="uk-UA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929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solidFill>
                  <a:srgbClr val="FFC000"/>
                </a:solidFill>
              </a:rPr>
              <a:t>Команда 2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 algn="ctr">
              <a:lnSpc>
                <a:spcPct val="150000"/>
              </a:lnSpc>
              <a:buNone/>
            </a:pPr>
            <a:r>
              <a:rPr lang="uk-UA" sz="4400" dirty="0" smtClean="0">
                <a:solidFill>
                  <a:srgbClr val="FFC000"/>
                </a:solidFill>
              </a:rPr>
              <a:t>9. </a:t>
            </a:r>
            <a:r>
              <a:rPr lang="uk-UA" sz="4400" dirty="0">
                <a:solidFill>
                  <a:srgbClr val="FFC000"/>
                </a:solidFill>
              </a:rPr>
              <a:t>Перекладіть українською мовою </a:t>
            </a:r>
            <a:r>
              <a:rPr lang="uk-UA" sz="4400" b="1" dirty="0" smtClean="0">
                <a:solidFill>
                  <a:srgbClr val="FFC000"/>
                </a:solidFill>
              </a:rPr>
              <a:t>по </a:t>
            </a:r>
            <a:r>
              <a:rPr lang="uk-UA" sz="4400" b="1" dirty="0" err="1">
                <a:solidFill>
                  <a:srgbClr val="FFC000"/>
                </a:solidFill>
              </a:rPr>
              <a:t>моей</a:t>
            </a:r>
            <a:r>
              <a:rPr lang="uk-UA" sz="4400" b="1" dirty="0">
                <a:solidFill>
                  <a:srgbClr val="FFC000"/>
                </a:solidFill>
              </a:rPr>
              <a:t> </a:t>
            </a:r>
            <a:r>
              <a:rPr lang="uk-UA" sz="4400" b="1" dirty="0" err="1" smtClean="0">
                <a:solidFill>
                  <a:srgbClr val="FFC000"/>
                </a:solidFill>
              </a:rPr>
              <a:t>вине</a:t>
            </a:r>
            <a:r>
              <a:rPr lang="uk-UA" sz="4400" b="1" dirty="0" smtClean="0">
                <a:solidFill>
                  <a:srgbClr val="FFC000"/>
                </a:solidFill>
              </a:rPr>
              <a:t>.</a:t>
            </a:r>
            <a:r>
              <a:rPr lang="uk-UA" sz="4400" dirty="0">
                <a:solidFill>
                  <a:srgbClr val="FFC000"/>
                </a:solidFill>
              </a:rPr>
              <a:t> </a:t>
            </a:r>
            <a:endParaRPr lang="uk-UA" sz="4400" dirty="0" smtClean="0">
              <a:solidFill>
                <a:srgbClr val="FFC000"/>
              </a:solidFill>
            </a:endParaRPr>
          </a:p>
          <a:p>
            <a:pPr marL="64008" indent="0" algn="ctr">
              <a:lnSpc>
                <a:spcPct val="150000"/>
              </a:lnSpc>
              <a:buNone/>
            </a:pPr>
            <a:endParaRPr lang="uk-UA" sz="4400" dirty="0">
              <a:solidFill>
                <a:srgbClr val="FFC000"/>
              </a:solidFill>
            </a:endParaRPr>
          </a:p>
          <a:p>
            <a:pPr marL="64008" indent="0" algn="ctr">
              <a:lnSpc>
                <a:spcPct val="150000"/>
              </a:lnSpc>
              <a:buNone/>
            </a:pPr>
            <a:r>
              <a:rPr lang="uk-UA" sz="4400" dirty="0" smtClean="0">
                <a:solidFill>
                  <a:srgbClr val="FFC000"/>
                </a:solidFill>
              </a:rPr>
              <a:t>(З моєї вини.)</a:t>
            </a:r>
            <a:endParaRPr lang="uk-UA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400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6041826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uk-UA" sz="4400" b="1" dirty="0">
                <a:solidFill>
                  <a:srgbClr val="FFFF00"/>
                </a:solidFill>
                <a:effectLst/>
              </a:rPr>
              <a:t>Конкурс 4 . </a:t>
            </a:r>
            <a:r>
              <a:rPr lang="uk-UA" sz="4400" b="1" dirty="0" smtClean="0">
                <a:solidFill>
                  <a:srgbClr val="FFFF00"/>
                </a:solidFill>
                <a:effectLst/>
              </a:rPr>
              <a:t/>
            </a:r>
            <a:br>
              <a:rPr lang="uk-UA" sz="4400" b="1" dirty="0" smtClean="0">
                <a:solidFill>
                  <a:srgbClr val="FFFF00"/>
                </a:solidFill>
                <a:effectLst/>
              </a:rPr>
            </a:br>
            <a:r>
              <a:rPr lang="uk-UA" sz="4400" b="1" dirty="0" smtClean="0">
                <a:solidFill>
                  <a:srgbClr val="FFFF00"/>
                </a:solidFill>
                <a:effectLst/>
              </a:rPr>
              <a:t>«</a:t>
            </a:r>
            <a:r>
              <a:rPr lang="uk-UA" sz="4400" b="1" dirty="0">
                <a:solidFill>
                  <a:srgbClr val="FFFF00"/>
                </a:solidFill>
                <a:effectLst/>
              </a:rPr>
              <a:t>Біг з бар’єрами»</a:t>
            </a:r>
            <a:r>
              <a:rPr lang="uk-UA" sz="4400" dirty="0">
                <a:solidFill>
                  <a:srgbClr val="FFFF00"/>
                </a:solidFill>
                <a:effectLst/>
              </a:rPr>
              <a:t> </a:t>
            </a:r>
            <a:r>
              <a:rPr lang="uk-UA" sz="4400" dirty="0" smtClean="0">
                <a:solidFill>
                  <a:srgbClr val="FFFF00"/>
                </a:solidFill>
                <a:effectLst/>
              </a:rPr>
              <a:t/>
            </a:r>
            <a:br>
              <a:rPr lang="uk-UA" sz="4400" dirty="0" smtClean="0">
                <a:solidFill>
                  <a:srgbClr val="FFFF00"/>
                </a:solidFill>
                <a:effectLst/>
              </a:rPr>
            </a:br>
            <a:r>
              <a:rPr lang="uk-UA" sz="4400" dirty="0" smtClean="0">
                <a:solidFill>
                  <a:srgbClr val="FFFF00"/>
                </a:solidFill>
                <a:effectLst/>
              </a:rPr>
              <a:t>(</a:t>
            </a:r>
            <a:r>
              <a:rPr lang="uk-UA" sz="4400" dirty="0">
                <a:solidFill>
                  <a:srgbClr val="FFFF00"/>
                </a:solidFill>
                <a:effectLst/>
              </a:rPr>
              <a:t>3 хвилини).</a:t>
            </a:r>
            <a:br>
              <a:rPr lang="uk-UA" sz="4400" dirty="0">
                <a:solidFill>
                  <a:srgbClr val="FFFF00"/>
                </a:solidFill>
                <a:effectLst/>
              </a:rPr>
            </a:br>
            <a:endParaRPr lang="uk-UA" sz="4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540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440160"/>
          </a:xfrm>
        </p:spPr>
        <p:txBody>
          <a:bodyPr/>
          <a:lstStyle/>
          <a:p>
            <a:pPr algn="ctr"/>
            <a:r>
              <a:rPr lang="uk-UA" b="1" dirty="0" smtClean="0">
                <a:solidFill>
                  <a:srgbClr val="FFFF00"/>
                </a:solidFill>
              </a:rPr>
              <a:t>Перевірте себе</a:t>
            </a:r>
            <a:endParaRPr lang="uk-UA" b="1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688632"/>
          </a:xfrm>
        </p:spPr>
        <p:txBody>
          <a:bodyPr>
            <a:normAutofit lnSpcReduction="10000"/>
          </a:bodyPr>
          <a:lstStyle/>
          <a:p>
            <a:pPr marL="64008" indent="0" algn="ctr">
              <a:buNone/>
            </a:pPr>
            <a:r>
              <a:rPr lang="uk-UA" b="1" dirty="0" smtClean="0"/>
              <a:t>Команда</a:t>
            </a:r>
            <a:r>
              <a:rPr lang="uk-UA" dirty="0" smtClean="0"/>
              <a:t> 1. </a:t>
            </a:r>
          </a:p>
          <a:p>
            <a:pPr marL="64008" indent="0" algn="ctr">
              <a:buNone/>
            </a:pPr>
            <a:r>
              <a:rPr lang="uk-UA" b="1" dirty="0" smtClean="0">
                <a:solidFill>
                  <a:srgbClr val="FFFF00"/>
                </a:solidFill>
              </a:rPr>
              <a:t>Синтаксичний бар</a:t>
            </a:r>
            <a:r>
              <a:rPr lang="en-US" b="1" dirty="0" smtClean="0">
                <a:solidFill>
                  <a:srgbClr val="FFFF00"/>
                </a:solidFill>
              </a:rPr>
              <a:t>’</a:t>
            </a:r>
            <a:r>
              <a:rPr lang="uk-UA" b="1" dirty="0" err="1">
                <a:solidFill>
                  <a:srgbClr val="FFFF00"/>
                </a:solidFill>
              </a:rPr>
              <a:t>є</a:t>
            </a:r>
            <a:r>
              <a:rPr lang="uk-UA" b="1" dirty="0" err="1" smtClean="0">
                <a:solidFill>
                  <a:srgbClr val="FFFF00"/>
                </a:solidFill>
              </a:rPr>
              <a:t>р</a:t>
            </a:r>
            <a:r>
              <a:rPr lang="uk-UA" b="1" dirty="0" smtClean="0">
                <a:solidFill>
                  <a:srgbClr val="FFFF00"/>
                </a:solidFill>
              </a:rPr>
              <a:t>. </a:t>
            </a:r>
          </a:p>
          <a:p>
            <a:pPr marL="64008" indent="0" algn="just">
              <a:buNone/>
            </a:pPr>
            <a:r>
              <a:rPr lang="uk-UA" dirty="0" smtClean="0">
                <a:solidFill>
                  <a:srgbClr val="FFFF00"/>
                </a:solidFill>
              </a:rPr>
              <a:t>Заклик до боротьби, попередити про небезпеку, турбуватися про дітей, іти до школи, працювати в лісі.</a:t>
            </a:r>
          </a:p>
          <a:p>
            <a:pPr marL="64008" indent="0" algn="ctr">
              <a:buNone/>
            </a:pPr>
            <a:r>
              <a:rPr lang="uk-UA" b="1" dirty="0" smtClean="0">
                <a:solidFill>
                  <a:srgbClr val="FFFF00"/>
                </a:solidFill>
              </a:rPr>
              <a:t>Орфографічний </a:t>
            </a:r>
            <a:r>
              <a:rPr lang="uk-UA" b="1" dirty="0">
                <a:solidFill>
                  <a:srgbClr val="FFFF00"/>
                </a:solidFill>
              </a:rPr>
              <a:t>бар</a:t>
            </a:r>
            <a:r>
              <a:rPr lang="en-US" b="1" dirty="0">
                <a:solidFill>
                  <a:srgbClr val="FFFF00"/>
                </a:solidFill>
              </a:rPr>
              <a:t>’</a:t>
            </a:r>
            <a:r>
              <a:rPr lang="uk-UA" b="1" dirty="0" err="1">
                <a:solidFill>
                  <a:srgbClr val="FFFF00"/>
                </a:solidFill>
              </a:rPr>
              <a:t>єр</a:t>
            </a:r>
            <a:r>
              <a:rPr lang="uk-UA" b="1" dirty="0">
                <a:solidFill>
                  <a:srgbClr val="FFFF00"/>
                </a:solidFill>
              </a:rPr>
              <a:t>. </a:t>
            </a:r>
            <a:endParaRPr lang="uk-UA" b="1" dirty="0" smtClean="0">
              <a:solidFill>
                <a:srgbClr val="FFFF00"/>
              </a:solidFill>
            </a:endParaRPr>
          </a:p>
          <a:p>
            <a:pPr marL="64008" indent="0" algn="just">
              <a:buNone/>
            </a:pPr>
            <a:r>
              <a:rPr lang="uk-UA" dirty="0" smtClean="0">
                <a:solidFill>
                  <a:srgbClr val="FFFF00"/>
                </a:solidFill>
              </a:rPr>
              <a:t>Наприкінці, замість, навпроти, із-за, до вподоби, на ніщо.</a:t>
            </a:r>
            <a:endParaRPr lang="uk-UA" dirty="0">
              <a:solidFill>
                <a:srgbClr val="FFFF00"/>
              </a:solidFill>
            </a:endParaRPr>
          </a:p>
          <a:p>
            <a:pPr marL="64008" indent="0" algn="ctr">
              <a:buNone/>
            </a:pPr>
            <a:r>
              <a:rPr lang="uk-UA" b="1" dirty="0" smtClean="0">
                <a:solidFill>
                  <a:srgbClr val="FFFF00"/>
                </a:solidFill>
              </a:rPr>
              <a:t>Редакторський бар</a:t>
            </a:r>
            <a:r>
              <a:rPr lang="en-US" b="1" dirty="0">
                <a:solidFill>
                  <a:srgbClr val="FFFF00"/>
                </a:solidFill>
              </a:rPr>
              <a:t>’</a:t>
            </a:r>
            <a:r>
              <a:rPr lang="uk-UA" b="1" dirty="0" err="1">
                <a:solidFill>
                  <a:srgbClr val="FFFF00"/>
                </a:solidFill>
              </a:rPr>
              <a:t>єр</a:t>
            </a:r>
            <a:r>
              <a:rPr lang="uk-UA" b="1" dirty="0">
                <a:solidFill>
                  <a:srgbClr val="FFFF00"/>
                </a:solidFill>
              </a:rPr>
              <a:t>. </a:t>
            </a:r>
            <a:endParaRPr lang="uk-UA" b="1" dirty="0" smtClean="0">
              <a:solidFill>
                <a:srgbClr val="FFFF00"/>
              </a:solidFill>
            </a:endParaRPr>
          </a:p>
          <a:p>
            <a:pPr marL="64008" indent="0" algn="just">
              <a:buNone/>
            </a:pPr>
            <a:r>
              <a:rPr lang="uk-UA" dirty="0" smtClean="0">
                <a:solidFill>
                  <a:srgbClr val="FFFF00"/>
                </a:solidFill>
              </a:rPr>
              <a:t>Завтра в нас контрольна робота з української мови.</a:t>
            </a:r>
          </a:p>
          <a:p>
            <a:pPr marL="64008" indent="0" algn="just">
              <a:buNone/>
            </a:pPr>
            <a:r>
              <a:rPr lang="uk-UA" dirty="0" smtClean="0">
                <a:solidFill>
                  <a:srgbClr val="FFFF00"/>
                </a:solidFill>
              </a:rPr>
              <a:t>Учень був відсутній через хворобу.</a:t>
            </a:r>
          </a:p>
          <a:p>
            <a:pPr marL="64008" indent="0" algn="just">
              <a:buNone/>
            </a:pPr>
            <a:endParaRPr lang="uk-UA" b="1" dirty="0">
              <a:solidFill>
                <a:srgbClr val="FFFF00"/>
              </a:solidFill>
            </a:endParaRPr>
          </a:p>
          <a:p>
            <a:pPr marL="64008" indent="0" algn="just">
              <a:buNone/>
            </a:pPr>
            <a:endParaRPr lang="uk-UA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5919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785242"/>
          </a:xfrm>
        </p:spPr>
        <p:txBody>
          <a:bodyPr/>
          <a:lstStyle/>
          <a:p>
            <a:pPr algn="ctr"/>
            <a:r>
              <a:rPr lang="uk-UA" b="1" dirty="0">
                <a:solidFill>
                  <a:srgbClr val="FFFF00"/>
                </a:solidFill>
              </a:rPr>
              <a:t>Перевірте себе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44895"/>
            <a:ext cx="8229600" cy="5832648"/>
          </a:xfrm>
        </p:spPr>
        <p:txBody>
          <a:bodyPr/>
          <a:lstStyle/>
          <a:p>
            <a:pPr marL="64008" indent="0" algn="ctr">
              <a:buNone/>
            </a:pPr>
            <a:r>
              <a:rPr lang="uk-UA" dirty="0" smtClean="0"/>
              <a:t>Команда 2. </a:t>
            </a:r>
          </a:p>
          <a:p>
            <a:pPr marL="64008" indent="0" algn="ctr">
              <a:buNone/>
            </a:pP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1484784"/>
            <a:ext cx="882047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008" lvl="0" algn="ctr">
              <a:spcBef>
                <a:spcPct val="20000"/>
              </a:spcBef>
              <a:buClr>
                <a:srgbClr val="AD0101"/>
              </a:buClr>
              <a:buSzPct val="80000"/>
            </a:pPr>
            <a:r>
              <a:rPr lang="uk-UA" sz="3000" b="1" dirty="0">
                <a:solidFill>
                  <a:srgbClr val="FFFF00"/>
                </a:solidFill>
              </a:rPr>
              <a:t>Синтаксичний бар</a:t>
            </a:r>
            <a:r>
              <a:rPr lang="en-US" sz="3000" b="1" dirty="0">
                <a:solidFill>
                  <a:srgbClr val="FFFF00"/>
                </a:solidFill>
              </a:rPr>
              <a:t>’</a:t>
            </a:r>
            <a:r>
              <a:rPr lang="uk-UA" sz="3000" b="1" dirty="0" err="1">
                <a:solidFill>
                  <a:srgbClr val="FFFF00"/>
                </a:solidFill>
              </a:rPr>
              <a:t>єр</a:t>
            </a:r>
            <a:r>
              <a:rPr lang="uk-UA" sz="3000" b="1" dirty="0">
                <a:solidFill>
                  <a:srgbClr val="FFFF00"/>
                </a:solidFill>
              </a:rPr>
              <a:t>. </a:t>
            </a:r>
            <a:endParaRPr lang="uk-UA" sz="3000" b="1" dirty="0" smtClean="0">
              <a:solidFill>
                <a:srgbClr val="FFFF00"/>
              </a:solidFill>
            </a:endParaRPr>
          </a:p>
          <a:p>
            <a:pPr marL="64008" lvl="0" algn="just">
              <a:spcBef>
                <a:spcPct val="20000"/>
              </a:spcBef>
              <a:buClr>
                <a:srgbClr val="AD0101"/>
              </a:buClr>
              <a:buSzPct val="80000"/>
            </a:pPr>
            <a:r>
              <a:rPr lang="uk-UA" sz="3000" dirty="0" smtClean="0">
                <a:solidFill>
                  <a:srgbClr val="FFFF00"/>
                </a:solidFill>
              </a:rPr>
              <a:t>Екскурсія по Києву, ходити по гриби, поїхав у ліс, враження від поїздки, зробити за умови. </a:t>
            </a:r>
            <a:endParaRPr lang="uk-UA" sz="3000" dirty="0">
              <a:solidFill>
                <a:srgbClr val="FFFF00"/>
              </a:solidFill>
            </a:endParaRPr>
          </a:p>
          <a:p>
            <a:pPr marL="64008" lvl="0" algn="ctr">
              <a:spcBef>
                <a:spcPct val="20000"/>
              </a:spcBef>
              <a:buClr>
                <a:srgbClr val="AD0101"/>
              </a:buClr>
              <a:buSzPct val="80000"/>
            </a:pPr>
            <a:r>
              <a:rPr lang="uk-UA" sz="3000" b="1" dirty="0">
                <a:solidFill>
                  <a:srgbClr val="FFFF00"/>
                </a:solidFill>
              </a:rPr>
              <a:t>Орфографічний бар</a:t>
            </a:r>
            <a:r>
              <a:rPr lang="en-US" sz="3000" b="1" dirty="0">
                <a:solidFill>
                  <a:srgbClr val="FFFF00"/>
                </a:solidFill>
              </a:rPr>
              <a:t>’</a:t>
            </a:r>
            <a:r>
              <a:rPr lang="uk-UA" sz="3000" b="1" dirty="0" err="1">
                <a:solidFill>
                  <a:srgbClr val="FFFF00"/>
                </a:solidFill>
              </a:rPr>
              <a:t>єр</a:t>
            </a:r>
            <a:r>
              <a:rPr lang="uk-UA" sz="3000" b="1" dirty="0">
                <a:solidFill>
                  <a:srgbClr val="FFFF00"/>
                </a:solidFill>
              </a:rPr>
              <a:t>. </a:t>
            </a:r>
            <a:endParaRPr lang="uk-UA" sz="3000" b="1" dirty="0" smtClean="0">
              <a:solidFill>
                <a:srgbClr val="FFFF00"/>
              </a:solidFill>
            </a:endParaRPr>
          </a:p>
          <a:p>
            <a:pPr marL="64008" lvl="0" algn="just">
              <a:spcBef>
                <a:spcPct val="20000"/>
              </a:spcBef>
              <a:buClr>
                <a:srgbClr val="AD0101"/>
              </a:buClr>
              <a:buSzPct val="80000"/>
            </a:pPr>
            <a:r>
              <a:rPr lang="uk-UA" sz="3000" dirty="0" smtClean="0">
                <a:solidFill>
                  <a:srgbClr val="FFFF00"/>
                </a:solidFill>
              </a:rPr>
              <a:t>Внаслідок, попід, з-за, у </a:t>
            </a:r>
            <a:r>
              <a:rPr lang="uk-UA" sz="3000" dirty="0" err="1" smtClean="0">
                <a:solidFill>
                  <a:srgbClr val="FFFF00"/>
                </a:solidFill>
              </a:rPr>
              <a:t>зв</a:t>
            </a:r>
            <a:r>
              <a:rPr lang="en-US" sz="3000" dirty="0" smtClean="0">
                <a:solidFill>
                  <a:srgbClr val="FFFF00"/>
                </a:solidFill>
              </a:rPr>
              <a:t>’</a:t>
            </a:r>
            <a:r>
              <a:rPr lang="uk-UA" sz="3000" dirty="0" err="1" smtClean="0">
                <a:solidFill>
                  <a:srgbClr val="FFFF00"/>
                </a:solidFill>
              </a:rPr>
              <a:t>язку</a:t>
            </a:r>
            <a:r>
              <a:rPr lang="uk-UA" sz="3000" dirty="0" smtClean="0">
                <a:solidFill>
                  <a:srgbClr val="FFFF00"/>
                </a:solidFill>
              </a:rPr>
              <a:t>, поміж,</a:t>
            </a:r>
          </a:p>
          <a:p>
            <a:pPr marL="64008" lvl="0" algn="just">
              <a:spcBef>
                <a:spcPct val="20000"/>
              </a:spcBef>
              <a:buClr>
                <a:srgbClr val="AD0101"/>
              </a:buClr>
              <a:buSzPct val="80000"/>
            </a:pPr>
            <a:r>
              <a:rPr lang="uk-UA" sz="3000" dirty="0" smtClean="0">
                <a:solidFill>
                  <a:srgbClr val="FFFF00"/>
                </a:solidFill>
              </a:rPr>
              <a:t> в силу.</a:t>
            </a:r>
            <a:endParaRPr lang="uk-UA" sz="3000" dirty="0">
              <a:solidFill>
                <a:srgbClr val="FFFF00"/>
              </a:solidFill>
            </a:endParaRPr>
          </a:p>
          <a:p>
            <a:pPr marL="64008" lvl="0" algn="ctr">
              <a:spcBef>
                <a:spcPct val="20000"/>
              </a:spcBef>
              <a:buClr>
                <a:srgbClr val="AD0101"/>
              </a:buClr>
              <a:buSzPct val="80000"/>
            </a:pPr>
            <a:r>
              <a:rPr lang="uk-UA" sz="3000" b="1" dirty="0">
                <a:solidFill>
                  <a:srgbClr val="FFFF00"/>
                </a:solidFill>
              </a:rPr>
              <a:t>Редакторський бар</a:t>
            </a:r>
            <a:r>
              <a:rPr lang="en-US" sz="3000" b="1" dirty="0">
                <a:solidFill>
                  <a:srgbClr val="FFFF00"/>
                </a:solidFill>
              </a:rPr>
              <a:t>’</a:t>
            </a:r>
            <a:r>
              <a:rPr lang="uk-UA" sz="3000" b="1" dirty="0" err="1">
                <a:solidFill>
                  <a:srgbClr val="FFFF00"/>
                </a:solidFill>
              </a:rPr>
              <a:t>єр</a:t>
            </a:r>
            <a:r>
              <a:rPr lang="uk-UA" sz="3000" b="1" dirty="0">
                <a:solidFill>
                  <a:srgbClr val="FFFF00"/>
                </a:solidFill>
              </a:rPr>
              <a:t>. </a:t>
            </a:r>
            <a:endParaRPr lang="uk-UA" sz="3000" b="1" dirty="0" smtClean="0">
              <a:solidFill>
                <a:srgbClr val="FFFF00"/>
              </a:solidFill>
            </a:endParaRPr>
          </a:p>
          <a:p>
            <a:pPr marL="64008" lvl="0" algn="just">
              <a:spcBef>
                <a:spcPct val="20000"/>
              </a:spcBef>
              <a:buClr>
                <a:srgbClr val="AD0101"/>
              </a:buClr>
              <a:buSzPct val="80000"/>
            </a:pPr>
            <a:r>
              <a:rPr lang="uk-UA" sz="3000" dirty="0" smtClean="0">
                <a:solidFill>
                  <a:srgbClr val="FFFF00"/>
                </a:solidFill>
              </a:rPr>
              <a:t>Змагання з футболу відбудуться завтра.</a:t>
            </a:r>
          </a:p>
          <a:p>
            <a:pPr marL="64008" lvl="0" algn="just">
              <a:spcBef>
                <a:spcPct val="20000"/>
              </a:spcBef>
              <a:buClr>
                <a:srgbClr val="AD0101"/>
              </a:buClr>
              <a:buSzPct val="80000"/>
            </a:pPr>
            <a:r>
              <a:rPr lang="uk-UA" sz="3000" dirty="0" smtClean="0">
                <a:solidFill>
                  <a:srgbClr val="FFFF00"/>
                </a:solidFill>
              </a:rPr>
              <a:t>Цю вправу треба виконати за зразком.</a:t>
            </a:r>
            <a:endParaRPr lang="uk-UA" sz="3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784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399032"/>
          </a:xfrm>
        </p:spPr>
        <p:txBody>
          <a:bodyPr/>
          <a:lstStyle/>
          <a:p>
            <a:pPr algn="ctr"/>
            <a:r>
              <a:rPr lang="uk-UA" b="1" dirty="0">
                <a:effectLst/>
              </a:rPr>
              <a:t>Конкурс 5. «Поетична хвилинка</a:t>
            </a:r>
            <a:r>
              <a:rPr lang="uk-UA" b="1" dirty="0" smtClean="0">
                <a:effectLst/>
              </a:rPr>
              <a:t>»</a:t>
            </a:r>
            <a:r>
              <a:rPr lang="uk-UA" i="1" dirty="0" smtClean="0">
                <a:effectLst/>
              </a:rPr>
              <a:t> 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6048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algn="ctr"/>
            <a:r>
              <a:rPr lang="uk-UA" i="1" dirty="0">
                <a:solidFill>
                  <a:srgbClr val="FFFF00"/>
                </a:solidFill>
              </a:rPr>
              <a:t>Дібрати з дужок необхідний синонім.(Кожне правильно дібране слово-0,5 б.)</a:t>
            </a:r>
            <a:endParaRPr lang="uk-UA" dirty="0">
              <a:solidFill>
                <a:srgbClr val="FFFF00"/>
              </a:solidFill>
            </a:endParaRPr>
          </a:p>
          <a:p>
            <a:r>
              <a:rPr lang="uk-UA" dirty="0" smtClean="0"/>
              <a:t>Команда 1. </a:t>
            </a:r>
            <a:r>
              <a:rPr lang="uk-UA" sz="32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Вигріваються </a:t>
            </a:r>
            <a:r>
              <a:rPr lang="uk-UA" sz="3200" dirty="0">
                <a:solidFill>
                  <a:srgbClr val="000000"/>
                </a:solidFill>
                <a:latin typeface="Times New Roman"/>
                <a:ea typeface="Times New Roman"/>
              </a:rPr>
              <a:t>на сонці осокори у (тузі, смутку, журбі), а дуби, мов полководці, вийшли з вітром на (дуель, двобій, поєдинок</a:t>
            </a:r>
            <a:r>
              <a:rPr lang="uk-UA" sz="3200" dirty="0" smtClean="0">
                <a:solidFill>
                  <a:srgbClr val="000000"/>
                </a:solidFill>
                <a:latin typeface="Times New Roman"/>
                <a:ea typeface="Times New Roman"/>
              </a:rPr>
              <a:t>).</a:t>
            </a:r>
          </a:p>
          <a:p>
            <a:pPr marL="64008" indent="0">
              <a:buNone/>
            </a:pPr>
            <a:endParaRPr lang="uk-UA" sz="3200" dirty="0" smtClean="0">
              <a:solidFill>
                <a:srgbClr val="000000"/>
              </a:solidFill>
              <a:latin typeface="Times New Roman"/>
              <a:ea typeface="Times New Roman"/>
            </a:endParaRPr>
          </a:p>
          <a:p>
            <a:r>
              <a:rPr lang="uk-UA" dirty="0" smtClean="0">
                <a:solidFill>
                  <a:schemeClr val="bg1"/>
                </a:solidFill>
                <a:latin typeface="+mj-lt"/>
                <a:ea typeface="Times New Roman"/>
              </a:rPr>
              <a:t>Команда 2. </a:t>
            </a:r>
            <a:r>
              <a:rPr lang="uk-UA" sz="3200" dirty="0">
                <a:solidFill>
                  <a:srgbClr val="000000"/>
                </a:solidFill>
                <a:latin typeface="Times New Roman"/>
                <a:ea typeface="Times New Roman"/>
              </a:rPr>
              <a:t>А вітер завихриться в вітах, дерева гойдне – і в ту ж (секунду, хвилю, мить) із жалем за втраченим літом обірване листя (лине, летить, кружляє).</a:t>
            </a:r>
            <a:br>
              <a:rPr lang="uk-UA" sz="3200" dirty="0">
                <a:solidFill>
                  <a:srgbClr val="000000"/>
                </a:solidFill>
                <a:latin typeface="Times New Roman"/>
                <a:ea typeface="Times New Roman"/>
              </a:rPr>
            </a:br>
            <a:endParaRPr lang="uk-UA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467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«Поетична хвилинка»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uk-UA" sz="4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Відповіді</a:t>
            </a:r>
          </a:p>
          <a:p>
            <a:pPr marL="64008" indent="0" algn="just">
              <a:buNone/>
            </a:pPr>
            <a:r>
              <a:rPr lang="uk-UA" dirty="0" smtClean="0"/>
              <a:t>Команда 1                                   </a:t>
            </a:r>
            <a:r>
              <a:rPr lang="uk-UA" dirty="0" err="1" smtClean="0"/>
              <a:t>Команда</a:t>
            </a:r>
            <a:r>
              <a:rPr lang="uk-UA" dirty="0" smtClean="0"/>
              <a:t> 2</a:t>
            </a:r>
          </a:p>
          <a:p>
            <a:pPr marL="64008" indent="0" algn="just">
              <a:buNone/>
            </a:pPr>
            <a:endParaRPr lang="uk-UA" dirty="0"/>
          </a:p>
          <a:p>
            <a:pPr marL="64008" indent="0" algn="just">
              <a:buNone/>
            </a:pPr>
            <a:r>
              <a:rPr lang="uk-UA" dirty="0" smtClean="0">
                <a:solidFill>
                  <a:srgbClr val="FFFF00"/>
                </a:solidFill>
              </a:rPr>
              <a:t>Журбі, двобій.                         Мить, летить.</a:t>
            </a:r>
            <a:endParaRPr lang="uk-UA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9744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640"/>
            <a:ext cx="8208912" cy="6336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4539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«Мікрофон»</a:t>
            </a:r>
            <a:endParaRPr lang="uk-UA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281956"/>
            <a:ext cx="8229600" cy="26592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uk-UA" dirty="0" smtClean="0"/>
              <a:t>Передаючи уявний мікрофон, визначте мету та завдання уроку.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22997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b="1" dirty="0">
                <a:effectLst/>
              </a:rPr>
              <a:t>Домашнє завдання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uk-UA" dirty="0" smtClean="0">
                <a:solidFill>
                  <a:srgbClr val="92D050"/>
                </a:solidFill>
              </a:rPr>
              <a:t>Повторити все про </a:t>
            </a:r>
            <a:r>
              <a:rPr lang="uk-UA" dirty="0" err="1" smtClean="0">
                <a:solidFill>
                  <a:srgbClr val="92D050"/>
                </a:solidFill>
              </a:rPr>
              <a:t>про</a:t>
            </a:r>
            <a:r>
              <a:rPr lang="uk-UA" dirty="0" smtClean="0">
                <a:solidFill>
                  <a:srgbClr val="92D050"/>
                </a:solidFill>
              </a:rPr>
              <a:t> </a:t>
            </a:r>
            <a:r>
              <a:rPr lang="uk-UA" dirty="0">
                <a:solidFill>
                  <a:srgbClr val="92D050"/>
                </a:solidFill>
              </a:rPr>
              <a:t>прийменник</a:t>
            </a:r>
            <a:r>
              <a:rPr lang="uk-UA" dirty="0" smtClean="0">
                <a:solidFill>
                  <a:srgbClr val="92D050"/>
                </a:solidFill>
              </a:rPr>
              <a:t>.</a:t>
            </a:r>
          </a:p>
          <a:p>
            <a:r>
              <a:rPr lang="uk-UA" dirty="0" smtClean="0">
                <a:solidFill>
                  <a:srgbClr val="92D050"/>
                </a:solidFill>
              </a:rPr>
              <a:t>Підготуватись до контрольної роботи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389061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/>
              <a:t>Конкурс 1. «Розминка»</a:t>
            </a:r>
            <a:br>
              <a:rPr lang="uk-UA" dirty="0" smtClean="0"/>
            </a:br>
            <a:r>
              <a:rPr lang="uk-UA" dirty="0" smtClean="0"/>
              <a:t>(1 хвилина)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 lvl="0" algn="ctr">
              <a:lnSpc>
                <a:spcPct val="150000"/>
              </a:lnSpc>
            </a:pPr>
            <a:r>
              <a:rPr lang="uk-UA" i="1" dirty="0"/>
              <a:t>Утворити </a:t>
            </a:r>
            <a:r>
              <a:rPr lang="uk-UA" i="1" dirty="0" smtClean="0"/>
              <a:t>якомога </a:t>
            </a:r>
            <a:r>
              <a:rPr lang="uk-UA" i="1" dirty="0"/>
              <a:t>більше прийменників. </a:t>
            </a:r>
            <a:endParaRPr lang="uk-UA" i="1" dirty="0" smtClean="0"/>
          </a:p>
          <a:p>
            <a:pPr marL="64008" lvl="0" indent="0" algn="just">
              <a:lnSpc>
                <a:spcPct val="150000"/>
              </a:lnSpc>
              <a:buNone/>
            </a:pPr>
            <a:endParaRPr lang="uk-UA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64008" lvl="0" indent="0" algn="ctr">
              <a:lnSpc>
                <a:spcPct val="150000"/>
              </a:lnSpc>
              <a:buNone/>
            </a:pPr>
            <a:r>
              <a:rPr lang="uk-UA" dirty="0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1 слово=1 бал</a:t>
            </a:r>
            <a:endParaRPr lang="uk-UA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12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effectLst/>
              </a:rPr>
              <a:t>Конкурс 2. «Далі, </a:t>
            </a:r>
            <a:r>
              <a:rPr lang="uk-UA" b="1" dirty="0" err="1">
                <a:effectLst/>
              </a:rPr>
              <a:t>далі</a:t>
            </a:r>
            <a:r>
              <a:rPr lang="uk-UA" b="1" dirty="0">
                <a:effectLst/>
              </a:rPr>
              <a:t>…»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uk-UA" dirty="0" smtClean="0"/>
              <a:t>Протягом 1 хвилини дати правильні відповіді на запитання. Якщо відповіді немає, промовляєте: «Далі». </a:t>
            </a:r>
          </a:p>
          <a:p>
            <a:endParaRPr lang="uk-UA" dirty="0"/>
          </a:p>
          <a:p>
            <a:endParaRPr lang="uk-UA" dirty="0" smtClean="0"/>
          </a:p>
          <a:p>
            <a:r>
              <a:rPr lang="uk-UA" dirty="0" smtClean="0"/>
              <a:t>1 правильна </a:t>
            </a:r>
            <a:r>
              <a:rPr lang="uk-UA" dirty="0" err="1" smtClean="0"/>
              <a:t>відповідь=</a:t>
            </a:r>
            <a:r>
              <a:rPr lang="uk-UA" dirty="0" smtClean="0"/>
              <a:t> 1 бал.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78008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solidFill>
                  <a:srgbClr val="FFFF00"/>
                </a:solidFill>
              </a:rPr>
              <a:t>Команда 1</a:t>
            </a:r>
            <a:endParaRPr lang="uk-UA" dirty="0">
              <a:solidFill>
                <a:srgbClr val="FFFF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6958" indent="-742950" algn="ctr">
              <a:lnSpc>
                <a:spcPct val="150000"/>
              </a:lnSpc>
              <a:buAutoNum type="arabicPeriod"/>
            </a:pPr>
            <a:r>
              <a:rPr lang="uk-UA" sz="4400" dirty="0" smtClean="0">
                <a:solidFill>
                  <a:srgbClr val="FFC000"/>
                </a:solidFill>
              </a:rPr>
              <a:t>У </a:t>
            </a:r>
            <a:r>
              <a:rPr lang="uk-UA" sz="4400" dirty="0">
                <a:solidFill>
                  <a:srgbClr val="FFC000"/>
                </a:solidFill>
              </a:rPr>
              <a:t>якому розділі мовознавства вивчається прийменник? </a:t>
            </a:r>
            <a:endParaRPr lang="uk-UA" sz="4400" dirty="0" smtClean="0">
              <a:solidFill>
                <a:srgbClr val="FFC000"/>
              </a:solidFill>
            </a:endParaRPr>
          </a:p>
          <a:p>
            <a:pPr marL="64008" indent="0" algn="ctr">
              <a:lnSpc>
                <a:spcPct val="150000"/>
              </a:lnSpc>
              <a:buNone/>
            </a:pPr>
            <a:r>
              <a:rPr lang="uk-UA" sz="4400" dirty="0" smtClean="0">
                <a:solidFill>
                  <a:srgbClr val="FFC000"/>
                </a:solidFill>
              </a:rPr>
              <a:t>(Морфологія.)</a:t>
            </a:r>
            <a:endParaRPr lang="uk-UA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033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solidFill>
                  <a:srgbClr val="FFFF00"/>
                </a:solidFill>
              </a:rPr>
              <a:t>Команда 1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882808"/>
            <a:ext cx="8579296" cy="4572000"/>
          </a:xfrm>
        </p:spPr>
        <p:txBody>
          <a:bodyPr>
            <a:normAutofit/>
          </a:bodyPr>
          <a:lstStyle/>
          <a:p>
            <a:pPr marL="64008" indent="0" algn="ctr">
              <a:lnSpc>
                <a:spcPct val="150000"/>
              </a:lnSpc>
              <a:buNone/>
            </a:pPr>
            <a:r>
              <a:rPr lang="uk-UA" sz="4400" dirty="0" smtClean="0">
                <a:solidFill>
                  <a:srgbClr val="FFC000"/>
                </a:solidFill>
              </a:rPr>
              <a:t>2. </a:t>
            </a:r>
            <a:r>
              <a:rPr lang="uk-UA" sz="4400" dirty="0">
                <a:solidFill>
                  <a:srgbClr val="FFC000"/>
                </a:solidFill>
              </a:rPr>
              <a:t>Чи належить прийменник до самостійних </a:t>
            </a:r>
            <a:r>
              <a:rPr lang="uk-UA" sz="4400" dirty="0" smtClean="0">
                <a:solidFill>
                  <a:srgbClr val="FFC000"/>
                </a:solidFill>
              </a:rPr>
              <a:t>частин </a:t>
            </a:r>
            <a:r>
              <a:rPr lang="uk-UA" sz="4400" dirty="0">
                <a:solidFill>
                  <a:srgbClr val="FFC000"/>
                </a:solidFill>
              </a:rPr>
              <a:t>мови</a:t>
            </a:r>
            <a:r>
              <a:rPr lang="uk-UA" sz="4400" dirty="0" smtClean="0">
                <a:solidFill>
                  <a:srgbClr val="FFC000"/>
                </a:solidFill>
              </a:rPr>
              <a:t>?</a:t>
            </a:r>
          </a:p>
          <a:p>
            <a:pPr marL="64008" indent="0" algn="ctr">
              <a:lnSpc>
                <a:spcPct val="150000"/>
              </a:lnSpc>
              <a:buNone/>
            </a:pPr>
            <a:r>
              <a:rPr lang="uk-UA" sz="4400" dirty="0" smtClean="0">
                <a:solidFill>
                  <a:srgbClr val="FFC000"/>
                </a:solidFill>
              </a:rPr>
              <a:t>(Ні. Належить до службових.)</a:t>
            </a:r>
            <a:endParaRPr lang="uk-UA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0738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solidFill>
                  <a:srgbClr val="FFFF00"/>
                </a:solidFill>
              </a:rPr>
              <a:t>Команда 1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 algn="ctr">
              <a:lnSpc>
                <a:spcPct val="150000"/>
              </a:lnSpc>
              <a:buNone/>
            </a:pPr>
            <a:r>
              <a:rPr lang="uk-UA" sz="4400" dirty="0" smtClean="0">
                <a:solidFill>
                  <a:srgbClr val="FFC000"/>
                </a:solidFill>
              </a:rPr>
              <a:t>3. Визначте</a:t>
            </a:r>
            <a:r>
              <a:rPr lang="uk-UA" sz="4400" dirty="0">
                <a:solidFill>
                  <a:srgbClr val="FFC000"/>
                </a:solidFill>
              </a:rPr>
              <a:t>, яким є </a:t>
            </a:r>
            <a:r>
              <a:rPr lang="uk-UA" sz="4400" dirty="0" err="1">
                <a:solidFill>
                  <a:srgbClr val="FFC000"/>
                </a:solidFill>
              </a:rPr>
              <a:t>прийм</a:t>
            </a:r>
            <a:r>
              <a:rPr lang="uk-UA" sz="4400" dirty="0">
                <a:solidFill>
                  <a:srgbClr val="FFC000"/>
                </a:solidFill>
              </a:rPr>
              <a:t>енник </a:t>
            </a:r>
            <a:r>
              <a:rPr lang="uk-UA" sz="4400" b="1" i="1" dirty="0">
                <a:solidFill>
                  <a:srgbClr val="FFC000"/>
                </a:solidFill>
              </a:rPr>
              <a:t>до</a:t>
            </a:r>
            <a:r>
              <a:rPr lang="uk-UA" sz="4400" dirty="0">
                <a:solidFill>
                  <a:srgbClr val="FFC000"/>
                </a:solidFill>
              </a:rPr>
              <a:t> за </a:t>
            </a:r>
            <a:r>
              <a:rPr lang="uk-UA" sz="4400" dirty="0" smtClean="0">
                <a:solidFill>
                  <a:srgbClr val="FFC000"/>
                </a:solidFill>
              </a:rPr>
              <a:t>будовою</a:t>
            </a:r>
            <a:r>
              <a:rPr lang="uk-UA" sz="4400" dirty="0">
                <a:solidFill>
                  <a:srgbClr val="FFC000"/>
                </a:solidFill>
              </a:rPr>
              <a:t>? </a:t>
            </a:r>
            <a:endParaRPr lang="uk-UA" sz="4400" dirty="0" smtClean="0">
              <a:solidFill>
                <a:srgbClr val="FFC000"/>
              </a:solidFill>
            </a:endParaRPr>
          </a:p>
          <a:p>
            <a:pPr marL="64008" indent="0" algn="ctr">
              <a:lnSpc>
                <a:spcPct val="150000"/>
              </a:lnSpc>
              <a:buNone/>
            </a:pPr>
            <a:r>
              <a:rPr lang="uk-UA" sz="4400" dirty="0" smtClean="0">
                <a:solidFill>
                  <a:srgbClr val="FFC000"/>
                </a:solidFill>
              </a:rPr>
              <a:t>(Простий.)</a:t>
            </a:r>
            <a:endParaRPr lang="uk-UA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920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>
                <a:solidFill>
                  <a:srgbClr val="FFFF00"/>
                </a:solidFill>
              </a:rPr>
              <a:t>Команда 1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4008" indent="0" algn="ctr">
              <a:lnSpc>
                <a:spcPct val="150000"/>
              </a:lnSpc>
              <a:buNone/>
            </a:pPr>
            <a:r>
              <a:rPr lang="uk-UA" sz="4400" dirty="0" smtClean="0">
                <a:solidFill>
                  <a:srgbClr val="FFC000"/>
                </a:solidFill>
              </a:rPr>
              <a:t>4. Від </a:t>
            </a:r>
            <a:r>
              <a:rPr lang="uk-UA" sz="4400" dirty="0">
                <a:solidFill>
                  <a:srgbClr val="FFC000"/>
                </a:solidFill>
              </a:rPr>
              <a:t>якої частини мови утворився </a:t>
            </a:r>
            <a:r>
              <a:rPr lang="uk-UA" sz="4400" dirty="0" smtClean="0">
                <a:solidFill>
                  <a:srgbClr val="FFC000"/>
                </a:solidFill>
              </a:rPr>
              <a:t>прийменник</a:t>
            </a:r>
            <a:r>
              <a:rPr lang="uk-UA" sz="4400" dirty="0">
                <a:solidFill>
                  <a:srgbClr val="FFC000"/>
                </a:solidFill>
              </a:rPr>
              <a:t> </a:t>
            </a:r>
            <a:r>
              <a:rPr lang="uk-UA" sz="4400" b="1" i="1" dirty="0">
                <a:solidFill>
                  <a:srgbClr val="FFC000"/>
                </a:solidFill>
              </a:rPr>
              <a:t>коло</a:t>
            </a:r>
            <a:r>
              <a:rPr lang="uk-UA" sz="4400" dirty="0">
                <a:solidFill>
                  <a:srgbClr val="FFC000"/>
                </a:solidFill>
              </a:rPr>
              <a:t>? </a:t>
            </a:r>
            <a:endParaRPr lang="uk-UA" sz="4400" dirty="0" smtClean="0">
              <a:solidFill>
                <a:srgbClr val="FFC000"/>
              </a:solidFill>
            </a:endParaRPr>
          </a:p>
          <a:p>
            <a:pPr marL="64008" indent="0" algn="ctr">
              <a:lnSpc>
                <a:spcPct val="150000"/>
              </a:lnSpc>
              <a:buNone/>
            </a:pPr>
            <a:r>
              <a:rPr lang="uk-UA" sz="4400" dirty="0" smtClean="0">
                <a:solidFill>
                  <a:srgbClr val="FFC000"/>
                </a:solidFill>
              </a:rPr>
              <a:t>(Від іменника.)</a:t>
            </a:r>
            <a:endParaRPr lang="uk-UA" sz="4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1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ркая">
  <a:themeElements>
    <a:clrScheme name="Другая 1">
      <a:dk1>
        <a:srgbClr val="00B0F0"/>
      </a:dk1>
      <a:lt1>
        <a:srgbClr val="00B0F0"/>
      </a:lt1>
      <a:dk2>
        <a:srgbClr val="596784"/>
      </a:dk2>
      <a:lt2>
        <a:srgbClr val="CBCBCB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Ярк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Яркая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119</TotalTime>
  <Words>580</Words>
  <Application>Microsoft Office PowerPoint</Application>
  <PresentationFormat>Экран (4:3)</PresentationFormat>
  <Paragraphs>120</Paragraphs>
  <Slides>30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1" baseType="lpstr">
      <vt:lpstr>Яркая</vt:lpstr>
      <vt:lpstr>Аутотренінг</vt:lpstr>
      <vt:lpstr>7 клас Тема. Узагальнення  і систематизація вивченого з теми «Прийменник». Стрембицька Л.А. </vt:lpstr>
      <vt:lpstr>«Мікрофон»</vt:lpstr>
      <vt:lpstr>Конкурс 1. «Розминка» (1 хвилина)</vt:lpstr>
      <vt:lpstr>Конкурс 2. «Далі, далі…»</vt:lpstr>
      <vt:lpstr>Команда 1</vt:lpstr>
      <vt:lpstr>Команда 1</vt:lpstr>
      <vt:lpstr>Команда 1</vt:lpstr>
      <vt:lpstr>Команда 1</vt:lpstr>
      <vt:lpstr>Команда 1</vt:lpstr>
      <vt:lpstr>Команда 1</vt:lpstr>
      <vt:lpstr>Команда 1</vt:lpstr>
      <vt:lpstr>Команда 1</vt:lpstr>
      <vt:lpstr>Команда 1</vt:lpstr>
      <vt:lpstr>Команда 2</vt:lpstr>
      <vt:lpstr>Команда 2</vt:lpstr>
      <vt:lpstr>Команда 2</vt:lpstr>
      <vt:lpstr>Команда 2</vt:lpstr>
      <vt:lpstr>Команда 2</vt:lpstr>
      <vt:lpstr>Команда 2</vt:lpstr>
      <vt:lpstr>Команда 2</vt:lpstr>
      <vt:lpstr>Команда 2</vt:lpstr>
      <vt:lpstr>Команда 2</vt:lpstr>
      <vt:lpstr>Конкурс 4 .  «Біг з бар’єрами»  (3 хвилини). </vt:lpstr>
      <vt:lpstr>Перевірте себе</vt:lpstr>
      <vt:lpstr>Перевірте себе</vt:lpstr>
      <vt:lpstr>Конкурс 5. «Поетична хвилинка» </vt:lpstr>
      <vt:lpstr>«Поетична хвилинка»</vt:lpstr>
      <vt:lpstr>Слайд 29</vt:lpstr>
      <vt:lpstr>Домашнє завдання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Аутотренінг</dc:title>
  <dc:creator>Діма</dc:creator>
  <cp:lastModifiedBy>Пользователь</cp:lastModifiedBy>
  <cp:revision>18</cp:revision>
  <dcterms:created xsi:type="dcterms:W3CDTF">2013-08-20T12:01:47Z</dcterms:created>
  <dcterms:modified xsi:type="dcterms:W3CDTF">2025-02-24T15:12:12Z</dcterms:modified>
</cp:coreProperties>
</file>