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ink/ink4.xml" ContentType="application/inkml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70" r:id="rId9"/>
    <p:sldId id="274" r:id="rId10"/>
    <p:sldId id="275" r:id="rId11"/>
    <p:sldId id="27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02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21T02:17:46.7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0,'0'19002,"0"-18982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24.02.2025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24.02.2025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24.02.2025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Зображення, що містить ссавець, кіт свійський&#10;&#10;Автоматично згенерований опис">
            <a:extLst>
              <a:ext uri="{FF2B5EF4-FFF2-40B4-BE49-F238E27FC236}">
                <a16:creationId xmlns:a16="http://schemas.microsoft.com/office/drawing/2014/main" xmlns="" id="{3B67A7F2-3868-40B1-5BAB-982AE99F24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564" t="442" r="12006" b="68608"/>
          <a:stretch/>
        </p:blipFill>
        <p:spPr>
          <a:xfrm>
            <a:off x="0" y="1"/>
            <a:ext cx="9144000" cy="68480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8B069FA7-3349-A72A-BFC5-D0979C57CAB5}"/>
                  </a:ext>
                </a:extLst>
              </p14:cNvPr>
              <p14:cNvContentPartPr/>
              <p14:nvPr/>
            </p14:nvContentPartPr>
            <p14:xfrm>
              <a:off x="1068885" y="-255"/>
              <a:ext cx="360" cy="6848280"/>
            </p14:xfrm>
          </p:contentPart>
        </mc:Choice>
        <mc:Fallback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xmlns="" id="{8B069FA7-3349-A72A-BFC5-D0979C57CAB5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94914" y="-9255"/>
                <a:ext cx="13500" cy="68659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039FF21-135B-F39C-5D10-14306107E6AA}"/>
              </a:ext>
            </a:extLst>
          </p:cNvPr>
          <p:cNvSpPr txBox="1"/>
          <p:nvPr/>
        </p:nvSpPr>
        <p:spPr>
          <a:xfrm>
            <a:off x="1047987" y="-255"/>
            <a:ext cx="8006584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altLang="uk-UA" sz="6000" dirty="0" smtClean="0">
                <a:latin typeface="Times New Roman" pitchFamily="18" charset="0"/>
                <a:cs typeface="Times New Roman" pitchFamily="18" charset="0"/>
              </a:rPr>
              <a:t>8 клас</a:t>
            </a:r>
            <a:endParaRPr kumimoji="0" lang="ru-RU" altLang="uk-UA" sz="6000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ru-RU" altLang="uk-UA" sz="4400" b="1" dirty="0" err="1" smtClean="0">
                <a:solidFill>
                  <a:srgbClr val="FF0000"/>
                </a:solidFill>
                <a:latin typeface="UA Propisi" panose="02000508030000020003" pitchFamily="2" charset="0"/>
                <a:cs typeface="Arial" panose="020B0604020202020204" pitchFamily="34" charset="0"/>
              </a:rPr>
              <a:t>Розвиток</a:t>
            </a:r>
            <a:r>
              <a:rPr lang="ru-RU" altLang="uk-UA" sz="4400" b="1" dirty="0" smtClean="0">
                <a:solidFill>
                  <a:srgbClr val="FF0000"/>
                </a:solidFill>
                <a:latin typeface="UA Propisi" panose="02000508030000020003" pitchFamily="2" charset="0"/>
                <a:cs typeface="Arial" panose="020B0604020202020204" pitchFamily="34" charset="0"/>
              </a:rPr>
              <a:t> </a:t>
            </a:r>
            <a:r>
              <a:rPr lang="ru-RU" altLang="uk-UA" sz="4400" b="1" dirty="0" err="1" smtClean="0">
                <a:solidFill>
                  <a:srgbClr val="FF0000"/>
                </a:solidFill>
                <a:latin typeface="UA Propisi" panose="02000508030000020003" pitchFamily="2" charset="0"/>
                <a:cs typeface="Arial" panose="020B0604020202020204" pitchFamily="34" charset="0"/>
              </a:rPr>
              <a:t>мовлення</a:t>
            </a:r>
            <a:r>
              <a:rPr lang="ru-RU" altLang="uk-UA" sz="4400" b="1" dirty="0" smtClean="0">
                <a:solidFill>
                  <a:srgbClr val="FF0000"/>
                </a:solidFill>
                <a:latin typeface="UA Propisi" panose="02000508030000020003" pitchFamily="2" charset="0"/>
                <a:cs typeface="Arial" panose="020B0604020202020204" pitchFamily="34" charset="0"/>
              </a:rPr>
              <a:t>. </a:t>
            </a:r>
            <a:r>
              <a:rPr lang="ru-RU" altLang="uk-UA" sz="4400" b="1" dirty="0" err="1" smtClean="0">
                <a:solidFill>
                  <a:srgbClr val="FF0000"/>
                </a:solidFill>
                <a:latin typeface="UA Propisi" panose="02000508030000020003" pitchFamily="2" charset="0"/>
                <a:cs typeface="Arial" panose="020B0604020202020204" pitchFamily="34" charset="0"/>
              </a:rPr>
              <a:t>Складання</a:t>
            </a:r>
            <a:r>
              <a:rPr lang="ru-RU" altLang="uk-UA" sz="4400" b="1" dirty="0" smtClean="0">
                <a:solidFill>
                  <a:srgbClr val="FF0000"/>
                </a:solidFill>
                <a:latin typeface="UA Propisi" panose="02000508030000020003" pitchFamily="2" charset="0"/>
                <a:cs typeface="Arial" panose="020B0604020202020204" pitchFamily="34" charset="0"/>
              </a:rPr>
              <a:t> </a:t>
            </a:r>
            <a:r>
              <a:rPr lang="ru-RU" altLang="uk-UA" sz="4400" b="1" dirty="0" err="1" smtClean="0">
                <a:solidFill>
                  <a:srgbClr val="FF0000"/>
                </a:solidFill>
                <a:latin typeface="UA Propisi" panose="02000508030000020003" pitchFamily="2" charset="0"/>
                <a:cs typeface="Arial" panose="020B0604020202020204" pitchFamily="34" charset="0"/>
              </a:rPr>
              <a:t>й</a:t>
            </a:r>
            <a:r>
              <a:rPr lang="ru-RU" altLang="uk-UA" sz="4400" b="1" dirty="0" smtClean="0">
                <a:solidFill>
                  <a:srgbClr val="FF0000"/>
                </a:solidFill>
                <a:latin typeface="UA Propisi" panose="02000508030000020003" pitchFamily="2" charset="0"/>
                <a:cs typeface="Arial" panose="020B0604020202020204" pitchFamily="34" charset="0"/>
              </a:rPr>
              <a:t> </a:t>
            </a:r>
            <a:r>
              <a:rPr lang="ru-RU" altLang="uk-UA" sz="4400" b="1" dirty="0" err="1" smtClean="0">
                <a:solidFill>
                  <a:srgbClr val="FF0000"/>
                </a:solidFill>
                <a:latin typeface="UA Propisi" panose="02000508030000020003" pitchFamily="2" charset="0"/>
                <a:cs typeface="Arial" panose="020B0604020202020204" pitchFamily="34" charset="0"/>
              </a:rPr>
              <a:t>розігрування</a:t>
            </a:r>
            <a:r>
              <a:rPr lang="ru-RU" altLang="uk-UA" sz="4400" b="1" dirty="0" smtClean="0">
                <a:solidFill>
                  <a:srgbClr val="FF0000"/>
                </a:solidFill>
                <a:latin typeface="UA Propisi" panose="02000508030000020003" pitchFamily="2" charset="0"/>
                <a:cs typeface="Arial" panose="020B0604020202020204" pitchFamily="34" charset="0"/>
              </a:rPr>
              <a:t> </a:t>
            </a:r>
            <a:r>
              <a:rPr lang="ru-RU" altLang="uk-UA" sz="4400" b="1" dirty="0" err="1" smtClean="0">
                <a:solidFill>
                  <a:srgbClr val="FF0000"/>
                </a:solidFill>
                <a:latin typeface="UA Propisi" panose="02000508030000020003" pitchFamily="2" charset="0"/>
                <a:cs typeface="Arial" panose="020B0604020202020204" pitchFamily="34" charset="0"/>
              </a:rPr>
              <a:t>діалогу</a:t>
            </a:r>
            <a:r>
              <a:rPr lang="ru-RU" altLang="uk-UA" sz="4400" b="1" dirty="0" smtClean="0">
                <a:solidFill>
                  <a:srgbClr val="FF0000"/>
                </a:solidFill>
                <a:latin typeface="UA Propisi" panose="02000508030000020003" pitchFamily="2" charset="0"/>
                <a:cs typeface="Arial" panose="020B0604020202020204" pitchFamily="34" charset="0"/>
              </a:rPr>
              <a:t> </a:t>
            </a:r>
            <a:r>
              <a:rPr lang="ru-RU" altLang="uk-UA" sz="4400" b="1" dirty="0" err="1" smtClean="0">
                <a:solidFill>
                  <a:srgbClr val="FF0000"/>
                </a:solidFill>
                <a:latin typeface="UA Propisi" panose="02000508030000020003" pitchFamily="2" charset="0"/>
                <a:cs typeface="Arial" panose="020B0604020202020204" pitchFamily="34" charset="0"/>
              </a:rPr>
              <a:t>розпитування</a:t>
            </a:r>
            <a:r>
              <a:rPr lang="ru-RU" altLang="uk-UA" sz="4400" b="1" dirty="0" smtClean="0">
                <a:solidFill>
                  <a:srgbClr val="FF0000"/>
                </a:solidFill>
                <a:latin typeface="UA Propisi" panose="02000508030000020003" pitchFamily="2" charset="0"/>
                <a:cs typeface="Arial" panose="020B0604020202020204" pitchFamily="34" charset="0"/>
              </a:rPr>
              <a:t> </a:t>
            </a:r>
            <a:r>
              <a:rPr lang="ru-RU" altLang="uk-UA" sz="4400" b="1" dirty="0" err="1" smtClean="0">
                <a:solidFill>
                  <a:srgbClr val="FF0000"/>
                </a:solidFill>
                <a:latin typeface="UA Propisi" panose="02000508030000020003" pitchFamily="2" charset="0"/>
                <a:cs typeface="Arial" panose="020B0604020202020204" pitchFamily="34" charset="0"/>
              </a:rPr>
              <a:t>або</a:t>
            </a:r>
            <a:r>
              <a:rPr lang="ru-RU" altLang="uk-UA" sz="4400" b="1" dirty="0" smtClean="0">
                <a:solidFill>
                  <a:srgbClr val="FF0000"/>
                </a:solidFill>
                <a:latin typeface="UA Propisi" panose="02000508030000020003" pitchFamily="2" charset="0"/>
                <a:cs typeface="Arial" panose="020B0604020202020204" pitchFamily="34" charset="0"/>
              </a:rPr>
              <a:t> </a:t>
            </a:r>
            <a:r>
              <a:rPr lang="ru-RU" altLang="uk-UA" sz="4400" b="1" dirty="0" err="1" smtClean="0">
                <a:solidFill>
                  <a:srgbClr val="FF0000"/>
                </a:solidFill>
                <a:latin typeface="UA Propisi" panose="02000508030000020003" pitchFamily="2" charset="0"/>
                <a:cs typeface="Arial" panose="020B0604020202020204" pitchFamily="34" charset="0"/>
              </a:rPr>
              <a:t>домовляння</a:t>
            </a:r>
            <a:endParaRPr lang="ru-RU" altLang="uk-UA" sz="4400" b="1" dirty="0" smtClean="0">
              <a:solidFill>
                <a:srgbClr val="FF0000"/>
              </a:solidFill>
              <a:latin typeface="UA Propisi" panose="02000508030000020003" pitchFamily="2" charset="0"/>
              <a:cs typeface="Arial" panose="020B0604020202020204" pitchFamily="34" charset="0"/>
            </a:endParaRPr>
          </a:p>
          <a:p>
            <a:endParaRPr kumimoji="0" lang="ru-RU" altLang="uk-UA" sz="4400" b="0" i="0" u="none" strike="noStrike" cap="none" normalizeH="0" baseline="0" dirty="0" smtClean="0">
              <a:ln>
                <a:noFill/>
              </a:ln>
              <a:effectLst/>
              <a:latin typeface="UA Propisi" panose="02000508030000020003" pitchFamily="2" charset="0"/>
              <a:cs typeface="Arial" panose="020B0604020202020204" pitchFamily="34" charset="0"/>
            </a:endParaRPr>
          </a:p>
          <a:p>
            <a:r>
              <a:rPr lang="ru-RU" altLang="uk-UA" sz="4400" dirty="0" smtClean="0">
                <a:latin typeface="UA Propisi" panose="02000508030000020003" pitchFamily="2" charset="0"/>
                <a:cs typeface="Arial" panose="020B0604020202020204" pitchFamily="34" charset="0"/>
              </a:rPr>
              <a:t>               </a:t>
            </a:r>
            <a:r>
              <a:rPr lang="ru-RU" altLang="uk-UA" sz="4400" dirty="0" err="1" smtClean="0">
                <a:latin typeface="UA Propisi" panose="02000508030000020003" pitchFamily="2" charset="0"/>
                <a:cs typeface="Arial" panose="020B0604020202020204" pitchFamily="34" charset="0"/>
              </a:rPr>
              <a:t>Стрембицька</a:t>
            </a:r>
            <a:r>
              <a:rPr lang="ru-RU" altLang="uk-UA" sz="4400" dirty="0" smtClean="0">
                <a:latin typeface="UA Propisi" panose="02000508030000020003" pitchFamily="2" charset="0"/>
                <a:cs typeface="Arial" panose="020B0604020202020204" pitchFamily="34" charset="0"/>
              </a:rPr>
              <a:t> Л.А.</a:t>
            </a:r>
            <a:r>
              <a:rPr kumimoji="0" lang="ru-RU" altLang="uk-UA" sz="4400" b="0" i="0" u="none" strike="noStrike" cap="none" normalizeH="0" baseline="0" dirty="0" smtClean="0">
                <a:ln>
                  <a:noFill/>
                </a:ln>
                <a:effectLst/>
                <a:latin typeface="UA Propisi" panose="02000508030000020003" pitchFamily="2" charset="0"/>
                <a:cs typeface="Arial" panose="020B0604020202020204" pitchFamily="34" charset="0"/>
              </a:rPr>
              <a:t> </a:t>
            </a:r>
            <a:endParaRPr kumimoji="0" lang="ru-RU" altLang="uk-UA" sz="4400" b="0" i="0" u="none" strike="noStrike" cap="none" normalizeH="0" baseline="0" dirty="0" smtClean="0">
              <a:ln>
                <a:noFill/>
              </a:ln>
              <a:effectLst/>
              <a:latin typeface="UA Propisi" panose="02000508030000020003" pitchFamily="2" charset="0"/>
              <a:cs typeface="Arial" panose="020B0604020202020204" pitchFamily="34" charset="0"/>
            </a:endParaRPr>
          </a:p>
          <a:p>
            <a:endParaRPr kumimoji="0" lang="ru-RU" altLang="uk-UA" sz="4400" b="0" i="0" u="none" strike="noStrike" cap="none" normalizeH="0" baseline="0" dirty="0">
              <a:ln>
                <a:noFill/>
              </a:ln>
              <a:effectLst/>
              <a:latin typeface="UA Propisi" panose="02000508030000020003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369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Зображення, що містить ссавець, кіт свійський&#10;&#10;Автоматично згенерований опис">
            <a:extLst>
              <a:ext uri="{FF2B5EF4-FFF2-40B4-BE49-F238E27FC236}">
                <a16:creationId xmlns:a16="http://schemas.microsoft.com/office/drawing/2014/main" xmlns="" id="{3B67A7F2-3868-40B1-5BAB-982AE99F24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564" t="442" r="12006" b="68608"/>
          <a:stretch/>
        </p:blipFill>
        <p:spPr>
          <a:xfrm>
            <a:off x="0" y="9975"/>
            <a:ext cx="9144000" cy="68480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8B069FA7-3349-A72A-BFC5-D0979C57CAB5}"/>
                  </a:ext>
                </a:extLst>
              </p14:cNvPr>
              <p14:cNvContentPartPr/>
              <p14:nvPr/>
            </p14:nvContentPartPr>
            <p14:xfrm>
              <a:off x="1068885" y="-255"/>
              <a:ext cx="360" cy="6848280"/>
            </p14:xfrm>
          </p:contentPart>
        </mc:Choice>
        <mc:Fallback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xmlns="" id="{8B069FA7-3349-A72A-BFC5-D0979C57CAB5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94914" y="-9255"/>
                <a:ext cx="13500" cy="68659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039FF21-135B-F39C-5D10-14306107E6AA}"/>
              </a:ext>
            </a:extLst>
          </p:cNvPr>
          <p:cNvSpPr txBox="1"/>
          <p:nvPr/>
        </p:nvSpPr>
        <p:spPr>
          <a:xfrm>
            <a:off x="1047987" y="-255"/>
            <a:ext cx="800658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uk-UA" altLang="uk-UA" sz="4400" dirty="0" smtClean="0">
              <a:latin typeface="UA Propisi" panose="02000508030000020003" pitchFamily="2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r>
              <a:rPr lang="uk-UA" altLang="uk-UA" sz="4400" dirty="0" smtClean="0">
                <a:latin typeface="UA Propisi" panose="02000508030000020003" pitchFamily="2" charset="0"/>
                <a:cs typeface="Arial" panose="020B0604020202020204" pitchFamily="34" charset="0"/>
              </a:rPr>
              <a:t>Добрий день.</a:t>
            </a:r>
          </a:p>
          <a:p>
            <a:pPr algn="just">
              <a:buFontTx/>
              <a:buChar char="-"/>
            </a:pPr>
            <a:r>
              <a:rPr lang="uk-UA" altLang="uk-UA" sz="4400" dirty="0" smtClean="0">
                <a:latin typeface="UA Propisi" panose="02000508030000020003" pitchFamily="2" charset="0"/>
                <a:cs typeface="Arial" panose="020B0604020202020204" pitchFamily="34" charset="0"/>
              </a:rPr>
              <a:t>Добрий день.</a:t>
            </a:r>
          </a:p>
          <a:p>
            <a:pPr algn="just">
              <a:buFontTx/>
              <a:buChar char="-"/>
            </a:pPr>
            <a:r>
              <a:rPr lang="uk-UA" altLang="uk-UA" sz="4400" dirty="0" smtClean="0">
                <a:latin typeface="UA Propisi" panose="02000508030000020003" pitchFamily="2" charset="0"/>
                <a:cs typeface="Arial" panose="020B0604020202020204" pitchFamily="34" charset="0"/>
              </a:rPr>
              <a:t> У вас є зошити?</a:t>
            </a:r>
          </a:p>
          <a:p>
            <a:pPr algn="just">
              <a:buFontTx/>
              <a:buChar char="-"/>
            </a:pPr>
            <a:r>
              <a:rPr lang="uk-UA" altLang="uk-UA" sz="4400" dirty="0" smtClean="0">
                <a:latin typeface="UA Propisi" panose="02000508030000020003" pitchFamily="2" charset="0"/>
                <a:cs typeface="Arial" panose="020B0604020202020204" pitchFamily="34" charset="0"/>
              </a:rPr>
              <a:t> Є. </a:t>
            </a:r>
          </a:p>
          <a:p>
            <a:pPr algn="just">
              <a:buFontTx/>
              <a:buChar char="-"/>
            </a:pPr>
            <a:r>
              <a:rPr lang="uk-UA" altLang="uk-UA" sz="4400" dirty="0" smtClean="0">
                <a:latin typeface="UA Propisi" panose="02000508030000020003" pitchFamily="2" charset="0"/>
                <a:cs typeface="Arial" panose="020B0604020202020204" pitchFamily="34" charset="0"/>
              </a:rPr>
              <a:t>Мені на 12 сторінок.</a:t>
            </a:r>
          </a:p>
          <a:p>
            <a:pPr algn="just">
              <a:buFontTx/>
              <a:buChar char="-"/>
            </a:pPr>
            <a:r>
              <a:rPr lang="uk-UA" altLang="uk-UA" sz="4400" dirty="0" smtClean="0">
                <a:latin typeface="UA Propisi" panose="02000508030000020003" pitchFamily="2" charset="0"/>
                <a:cs typeface="Arial" panose="020B0604020202020204" pitchFamily="34" charset="0"/>
              </a:rPr>
              <a:t>Тримай. </a:t>
            </a:r>
          </a:p>
          <a:p>
            <a:pPr algn="just">
              <a:buFontTx/>
              <a:buChar char="-"/>
            </a:pPr>
            <a:r>
              <a:rPr lang="uk-UA" altLang="uk-UA" sz="4400" dirty="0" smtClean="0">
                <a:latin typeface="UA Propisi" panose="02000508030000020003" pitchFamily="2" charset="0"/>
                <a:cs typeface="Arial" panose="020B0604020202020204" pitchFamily="34" charset="0"/>
              </a:rPr>
              <a:t> Дякую. До побачення. </a:t>
            </a:r>
          </a:p>
          <a:p>
            <a:pPr algn="just">
              <a:buFontTx/>
              <a:buChar char="-"/>
            </a:pPr>
            <a:r>
              <a:rPr lang="uk-UA" altLang="uk-UA" sz="4400" dirty="0" smtClean="0">
                <a:latin typeface="UA Propisi" panose="02000508030000020003" pitchFamily="2" charset="0"/>
                <a:cs typeface="Arial" panose="020B0604020202020204" pitchFamily="34" charset="0"/>
              </a:rPr>
              <a:t>Будь ласка. До побачення. 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915816" y="0"/>
            <a:ext cx="36359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Порівняй</a:t>
            </a:r>
            <a:endParaRPr lang="ru-RU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369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Скласти діалог “У книжковому </a:t>
            </a:r>
            <a:r>
              <a:rPr lang="uk-UA" dirty="0" err="1" smtClean="0"/>
              <a:t>магазині”</a:t>
            </a:r>
            <a:r>
              <a:rPr lang="uk-UA" dirty="0" smtClean="0"/>
              <a:t> (10 реплік</a:t>
            </a:r>
            <a:r>
              <a:rPr lang="uk-UA" dirty="0" smtClean="0"/>
              <a:t>). </a:t>
            </a:r>
            <a:endParaRPr lang="uk-UA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59632" y="0"/>
            <a:ext cx="75807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Домашнє завдання</a:t>
            </a:r>
            <a:endParaRPr lang="ru-RU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5" name="Рисунок 4" descr="picw_1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2745600"/>
            <a:ext cx="5483200" cy="4112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Содержимое 4" descr="1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51501" y="1447800"/>
            <a:ext cx="5866548" cy="4800600"/>
          </a:xfrm>
        </p:spPr>
      </p:pic>
      <p:sp>
        <p:nvSpPr>
          <p:cNvPr id="4" name="Прямоугольник 3"/>
          <p:cNvSpPr/>
          <p:nvPr/>
        </p:nvSpPr>
        <p:spPr>
          <a:xfrm>
            <a:off x="2195736" y="332656"/>
            <a:ext cx="60306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Що таке діалог?</a:t>
            </a:r>
            <a:endParaRPr lang="ru-RU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sz="3600" b="1" u="sng" dirty="0" smtClean="0">
                <a:solidFill>
                  <a:srgbClr val="FF0000"/>
                </a:solidFill>
              </a:rPr>
              <a:t>Діалог</a:t>
            </a:r>
            <a:r>
              <a:rPr lang="uk-UA" dirty="0" smtClean="0"/>
              <a:t> – це розмова двох осіб. Діалог складається з реплік.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95736" y="332656"/>
            <a:ext cx="60306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Що таке діалог?</a:t>
            </a:r>
            <a:endParaRPr lang="ru-RU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5" name="Рисунок 4" descr="stock-photo-two-young-business-people-sitting-in-a-cafe-and-talking-young-man-reading-a-book-and-young-woman-255239914.jpg"/>
          <p:cNvPicPr>
            <a:picLocks noChangeAspect="1"/>
          </p:cNvPicPr>
          <p:nvPr/>
        </p:nvPicPr>
        <p:blipFill>
          <a:blip r:embed="rId2" cstate="print"/>
          <a:srcRect r="776" b="9879"/>
          <a:stretch>
            <a:fillRect/>
          </a:stretch>
        </p:blipFill>
        <p:spPr>
          <a:xfrm>
            <a:off x="1763688" y="2636912"/>
            <a:ext cx="6588732" cy="3960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4400" b="1" u="sng" dirty="0" smtClean="0">
                <a:solidFill>
                  <a:srgbClr val="FF0000"/>
                </a:solidFill>
              </a:rPr>
              <a:t>Репліка </a:t>
            </a:r>
            <a:r>
              <a:rPr lang="uk-UA" sz="4400" dirty="0" smtClean="0"/>
              <a:t>– це кожне окреме висловлювання  учасників діалогу.  Можуть бути у вигляді запитань і відповідей. Або повідомлення певної інформації. </a:t>
            </a:r>
            <a:endParaRPr lang="ru-RU" sz="4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63688" y="0"/>
            <a:ext cx="63636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Що таке репліка?</a:t>
            </a:r>
            <a:endParaRPr lang="ru-RU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u="sng" dirty="0" err="1" smtClean="0">
                <a:solidFill>
                  <a:srgbClr val="FF0000"/>
                </a:solidFill>
              </a:rPr>
              <a:t>Полілог</a:t>
            </a:r>
            <a:r>
              <a:rPr lang="uk-UA" b="1" u="sng" dirty="0" smtClean="0">
                <a:solidFill>
                  <a:srgbClr val="FF0000"/>
                </a:solidFill>
              </a:rPr>
              <a:t> </a:t>
            </a:r>
            <a:r>
              <a:rPr lang="uk-UA" dirty="0" smtClean="0"/>
              <a:t>– це різновид діалогу, у якому беруть участь кілька осіб. 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524992" y="332656"/>
            <a:ext cx="64976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Що таке </a:t>
            </a:r>
            <a:r>
              <a:rPr lang="uk-UA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Полілог</a:t>
            </a:r>
            <a:r>
              <a:rPr lang="uk-UA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?</a:t>
            </a:r>
            <a:endParaRPr lang="ru-RU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5" name="Рисунок 4" descr="group-young-people-sitting-cafe-talking-enjoying-top-view-54668610.jpg"/>
          <p:cNvPicPr>
            <a:picLocks noChangeAspect="1"/>
          </p:cNvPicPr>
          <p:nvPr/>
        </p:nvPicPr>
        <p:blipFill>
          <a:blip r:embed="rId2" cstate="print"/>
          <a:srcRect r="933" b="10378"/>
          <a:stretch>
            <a:fillRect/>
          </a:stretch>
        </p:blipFill>
        <p:spPr>
          <a:xfrm>
            <a:off x="1979712" y="2698964"/>
            <a:ext cx="6264696" cy="41590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uk-UA" dirty="0" smtClean="0"/>
              <a:t>Доброго ранку, синочку! Ти вже встав?</a:t>
            </a:r>
          </a:p>
          <a:p>
            <a:pPr>
              <a:buFontTx/>
              <a:buChar char="-"/>
            </a:pPr>
            <a:r>
              <a:rPr lang="uk-UA" dirty="0" smtClean="0"/>
              <a:t>Встав, </a:t>
            </a:r>
            <a:r>
              <a:rPr lang="uk-UA" dirty="0" err="1" smtClean="0"/>
              <a:t>встав</a:t>
            </a:r>
            <a:r>
              <a:rPr lang="uk-UA" dirty="0" smtClean="0"/>
              <a:t>. А тобі що?</a:t>
            </a:r>
          </a:p>
          <a:p>
            <a:pPr>
              <a:buFontTx/>
              <a:buChar char="-"/>
            </a:pPr>
            <a:r>
              <a:rPr lang="uk-UA" dirty="0" smtClean="0"/>
              <a:t>Як тобі спалося? Що снилося?</a:t>
            </a:r>
          </a:p>
          <a:p>
            <a:pPr>
              <a:buFontTx/>
              <a:buChar char="-"/>
            </a:pPr>
            <a:r>
              <a:rPr lang="uk-UA" dirty="0" smtClean="0"/>
              <a:t>Ну чого причепилася з самого ранку?</a:t>
            </a:r>
          </a:p>
          <a:p>
            <a:pPr>
              <a:buFontTx/>
              <a:buChar char="-"/>
            </a:pPr>
            <a:r>
              <a:rPr lang="uk-UA" dirty="0" smtClean="0"/>
              <a:t>Та я ж нічого, мій хороший! Іди ж, синочку, снідати.</a:t>
            </a:r>
          </a:p>
          <a:p>
            <a:pPr>
              <a:buFontTx/>
              <a:buChar char="-"/>
            </a:pPr>
            <a:r>
              <a:rPr lang="uk-UA" dirty="0" smtClean="0"/>
              <a:t>Дай спокій! Я ще маю час. Не поспішаю.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31640" y="0"/>
            <a:ext cx="7545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Прочитаймо діалог</a:t>
            </a:r>
            <a:endParaRPr lang="ru-RU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Содержимое 4" descr="img1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124744"/>
            <a:ext cx="7650966" cy="5733256"/>
          </a:xfrm>
        </p:spPr>
      </p:pic>
      <p:sp>
        <p:nvSpPr>
          <p:cNvPr id="4" name="Прямоугольник 3"/>
          <p:cNvSpPr/>
          <p:nvPr/>
        </p:nvSpPr>
        <p:spPr>
          <a:xfrm>
            <a:off x="2074128" y="0"/>
            <a:ext cx="590418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Правила </a:t>
            </a:r>
            <a:r>
              <a:rPr lang="ru-RU" sz="48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ведення</a:t>
            </a:r>
            <a:endParaRPr lang="ru-RU" sz="48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ru-RU" sz="4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ru-RU" sz="48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діалогу</a:t>
            </a:r>
            <a:endParaRPr lang="ru-RU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Зображення, що містить ссавець, кіт свійський&#10;&#10;Автоматично згенерований опис">
            <a:extLst>
              <a:ext uri="{FF2B5EF4-FFF2-40B4-BE49-F238E27FC236}">
                <a16:creationId xmlns:a16="http://schemas.microsoft.com/office/drawing/2014/main" xmlns="" id="{3B67A7F2-3868-40B1-5BAB-982AE99F24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564" t="442" r="12006" b="68608"/>
          <a:stretch/>
        </p:blipFill>
        <p:spPr>
          <a:xfrm>
            <a:off x="0" y="1"/>
            <a:ext cx="9144000" cy="68480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8B069FA7-3349-A72A-BFC5-D0979C57CAB5}"/>
                  </a:ext>
                </a:extLst>
              </p14:cNvPr>
              <p14:cNvContentPartPr/>
              <p14:nvPr/>
            </p14:nvContentPartPr>
            <p14:xfrm>
              <a:off x="1068885" y="-255"/>
              <a:ext cx="360" cy="6848280"/>
            </p14:xfrm>
          </p:contentPart>
        </mc:Choice>
        <mc:Fallback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xmlns="" id="{8B069FA7-3349-A72A-BFC5-D0979C57CAB5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94914" y="-9255"/>
                <a:ext cx="13500" cy="68659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039FF21-135B-F39C-5D10-14306107E6AA}"/>
              </a:ext>
            </a:extLst>
          </p:cNvPr>
          <p:cNvSpPr txBox="1"/>
          <p:nvPr/>
        </p:nvSpPr>
        <p:spPr>
          <a:xfrm>
            <a:off x="1047987" y="-255"/>
            <a:ext cx="8006584" cy="821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altLang="uk-UA" sz="4400" dirty="0" smtClean="0">
                <a:latin typeface="UA Propisi" panose="02000508030000020003" pitchFamily="2" charset="0"/>
                <a:cs typeface="Arial" panose="020B0604020202020204" pitchFamily="34" charset="0"/>
              </a:rPr>
              <a:t> </a:t>
            </a:r>
            <a:endParaRPr lang="uk-UA" altLang="uk-UA" sz="4400" dirty="0" smtClean="0">
              <a:latin typeface="UA Propisi" panose="02000508030000020003" pitchFamily="2" charset="0"/>
              <a:cs typeface="Arial" panose="020B0604020202020204" pitchFamily="34" charset="0"/>
            </a:endParaRPr>
          </a:p>
          <a:p>
            <a:pPr algn="just">
              <a:buFontTx/>
              <a:buChar char="-"/>
            </a:pPr>
            <a:r>
              <a:rPr lang="uk-UA" altLang="uk-UA" sz="4400" dirty="0" smtClean="0">
                <a:latin typeface="UA Propisi" panose="02000508030000020003" pitchFamily="2" charset="0"/>
                <a:cs typeface="Arial" panose="020B0604020202020204" pitchFamily="34" charset="0"/>
              </a:rPr>
              <a:t>Вибач, будь ласка, та зошити на 12 сторінок щойно закінчились. Та я можу запропонувати тобі зошит на 18 сторінок. У ньому ти зможеш довше писати. </a:t>
            </a:r>
          </a:p>
          <a:p>
            <a:pPr algn="just">
              <a:buFontTx/>
              <a:buChar char="-"/>
            </a:pPr>
            <a:r>
              <a:rPr lang="uk-UA" altLang="uk-UA" sz="4400" dirty="0" smtClean="0">
                <a:latin typeface="UA Propisi" panose="02000508030000020003" pitchFamily="2" charset="0"/>
                <a:cs typeface="Arial" panose="020B0604020202020204" pitchFamily="34" charset="0"/>
              </a:rPr>
              <a:t> Добре. Тоді, дайте мені, будь ласка, цей зошит.</a:t>
            </a:r>
          </a:p>
          <a:p>
            <a:pPr algn="just">
              <a:buFontTx/>
              <a:buChar char="-"/>
            </a:pPr>
            <a:r>
              <a:rPr lang="uk-UA" altLang="uk-UA" sz="4400" dirty="0" smtClean="0">
                <a:latin typeface="UA Propisi" panose="02000508030000020003" pitchFamily="2" charset="0"/>
                <a:cs typeface="Arial" panose="020B0604020202020204" pitchFamily="34" charset="0"/>
              </a:rPr>
              <a:t> Прошу. Можеш вибрати собі той, який тобі більше подобається. Вони з різними  </a:t>
            </a:r>
            <a:endParaRPr lang="ru-RU" altLang="uk-UA" sz="4400" dirty="0" smtClean="0">
              <a:latin typeface="UA Propisi" panose="02000508030000020003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369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Зображення, що містить ссавець, кіт свійський&#10;&#10;Автоматично згенерований опис">
            <a:extLst>
              <a:ext uri="{FF2B5EF4-FFF2-40B4-BE49-F238E27FC236}">
                <a16:creationId xmlns:a16="http://schemas.microsoft.com/office/drawing/2014/main" xmlns="" id="{3B67A7F2-3868-40B1-5BAB-982AE99F24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564" t="442" r="12006" b="68608"/>
          <a:stretch/>
        </p:blipFill>
        <p:spPr>
          <a:xfrm>
            <a:off x="0" y="9975"/>
            <a:ext cx="9144000" cy="68480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="" Requires="p14">
          <p:contentPart p14:bwMode="auto" r:id="rId3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8B069FA7-3349-A72A-BFC5-D0979C57CAB5}"/>
                  </a:ext>
                </a:extLst>
              </p14:cNvPr>
              <p14:cNvContentPartPr/>
              <p14:nvPr/>
            </p14:nvContentPartPr>
            <p14:xfrm>
              <a:off x="1068885" y="-255"/>
              <a:ext cx="360" cy="6848280"/>
            </p14:xfrm>
          </p:contentPart>
        </mc:Choice>
        <mc:Fallback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xmlns="" id="{8B069FA7-3349-A72A-BFC5-D0979C57CAB5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94914" y="-9255"/>
                <a:ext cx="13500" cy="68659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039FF21-135B-F39C-5D10-14306107E6AA}"/>
              </a:ext>
            </a:extLst>
          </p:cNvPr>
          <p:cNvSpPr txBox="1"/>
          <p:nvPr/>
        </p:nvSpPr>
        <p:spPr>
          <a:xfrm>
            <a:off x="1047987" y="-255"/>
            <a:ext cx="800658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altLang="uk-UA" sz="4400" dirty="0" smtClean="0">
                <a:latin typeface="UA Propisi" panose="02000508030000020003" pitchFamily="2" charset="0"/>
                <a:cs typeface="Arial" panose="020B0604020202020204" pitchFamily="34" charset="0"/>
              </a:rPr>
              <a:t>малюнками.</a:t>
            </a:r>
          </a:p>
          <a:p>
            <a:pPr algn="just">
              <a:buFontTx/>
              <a:buChar char="-"/>
            </a:pPr>
            <a:r>
              <a:rPr lang="uk-UA" altLang="uk-UA" sz="4400" dirty="0" smtClean="0">
                <a:latin typeface="UA Propisi" panose="02000508030000020003" pitchFamily="2" charset="0"/>
                <a:cs typeface="Arial" panose="020B0604020202020204" pitchFamily="34" charset="0"/>
              </a:rPr>
              <a:t>Дуже вдячна. Я візьму ось цей. Візьміть, будь ласка, гроші. </a:t>
            </a:r>
          </a:p>
          <a:p>
            <a:pPr algn="just">
              <a:buFontTx/>
              <a:buChar char="-"/>
            </a:pPr>
            <a:r>
              <a:rPr lang="uk-UA" altLang="uk-UA" sz="4400" dirty="0" smtClean="0">
                <a:latin typeface="UA Propisi" panose="02000508030000020003" pitchFamily="2" charset="0"/>
                <a:cs typeface="Arial" panose="020B0604020202020204" pitchFamily="34" charset="0"/>
              </a:rPr>
              <a:t> Спасибі. Ось твоя решта. </a:t>
            </a:r>
          </a:p>
          <a:p>
            <a:pPr algn="just">
              <a:buFontTx/>
              <a:buChar char="-"/>
            </a:pPr>
            <a:r>
              <a:rPr lang="uk-UA" altLang="uk-UA" sz="4400" dirty="0" smtClean="0">
                <a:latin typeface="UA Propisi" panose="02000508030000020003" pitchFamily="2" charset="0"/>
                <a:cs typeface="Arial" panose="020B0604020202020204" pitchFamily="34" charset="0"/>
              </a:rPr>
              <a:t> Дякую. До побачення. </a:t>
            </a:r>
          </a:p>
          <a:p>
            <a:pPr algn="just">
              <a:buFontTx/>
              <a:buChar char="-"/>
            </a:pPr>
            <a:r>
              <a:rPr lang="uk-UA" altLang="uk-UA" sz="4400" dirty="0" smtClean="0">
                <a:latin typeface="UA Propisi" panose="02000508030000020003" pitchFamily="2" charset="0"/>
                <a:cs typeface="Arial" panose="020B0604020202020204" pitchFamily="34" charset="0"/>
              </a:rPr>
              <a:t> Дякую тобі за покупку. На все добре. Приходь ще. </a:t>
            </a:r>
          </a:p>
          <a:p>
            <a:pPr algn="just"/>
            <a:r>
              <a:rPr lang="uk-UA" altLang="uk-UA" sz="4400" dirty="0" smtClean="0">
                <a:latin typeface="UA Propisi" panose="02000508030000020003" pitchFamily="2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58369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51</TotalTime>
  <Words>295</Words>
  <Application>Microsoft Office PowerPoint</Application>
  <PresentationFormat>Экран (4:3)</PresentationFormat>
  <Paragraphs>42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Солнцестояние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АннА</dc:creator>
  <cp:lastModifiedBy>Пользователь</cp:lastModifiedBy>
  <cp:revision>7</cp:revision>
  <dcterms:created xsi:type="dcterms:W3CDTF">2022-11-02T09:29:58Z</dcterms:created>
  <dcterms:modified xsi:type="dcterms:W3CDTF">2025-02-24T15:24:20Z</dcterms:modified>
</cp:coreProperties>
</file>