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48E69D-6531-4B26-9E20-38746C151726}" type="datetimeFigureOut">
              <a:rPr lang="ru-RU" smtClean="0"/>
              <a:pPr/>
              <a:t>16.10.2024</a:t>
            </a:fld>
            <a:endParaRPr lang="ru-RU" dirty="0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E03403-4932-4DCD-89BE-B890C1E1823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48E69D-6531-4B26-9E20-38746C151726}" type="datetimeFigureOut">
              <a:rPr lang="ru-RU" smtClean="0"/>
              <a:pPr/>
              <a:t>16.10.2024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E03403-4932-4DCD-89BE-B890C1E18233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48E69D-6531-4B26-9E20-38746C151726}" type="datetimeFigureOut">
              <a:rPr lang="ru-RU" smtClean="0"/>
              <a:pPr/>
              <a:t>16.10.2024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E03403-4932-4DCD-89BE-B890C1E18233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48E69D-6531-4B26-9E20-38746C151726}" type="datetimeFigureOut">
              <a:rPr lang="ru-RU" smtClean="0"/>
              <a:pPr/>
              <a:t>16.10.2024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E03403-4932-4DCD-89BE-B890C1E18233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48E69D-6531-4B26-9E20-38746C151726}" type="datetimeFigureOut">
              <a:rPr lang="ru-RU" smtClean="0"/>
              <a:pPr/>
              <a:t>16.10.2024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E03403-4932-4DCD-89BE-B890C1E1823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48E69D-6531-4B26-9E20-38746C151726}" type="datetimeFigureOut">
              <a:rPr lang="ru-RU" smtClean="0"/>
              <a:pPr/>
              <a:t>16.10.2024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E03403-4932-4DCD-89BE-B890C1E18233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48E69D-6531-4B26-9E20-38746C151726}" type="datetimeFigureOut">
              <a:rPr lang="ru-RU" smtClean="0"/>
              <a:pPr/>
              <a:t>16.10.2024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E03403-4932-4DCD-89BE-B890C1E18233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48E69D-6531-4B26-9E20-38746C151726}" type="datetimeFigureOut">
              <a:rPr lang="ru-RU" smtClean="0"/>
              <a:pPr/>
              <a:t>16.10.2024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E03403-4932-4DCD-89BE-B890C1E18233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48E69D-6531-4B26-9E20-38746C151726}" type="datetimeFigureOut">
              <a:rPr lang="ru-RU" smtClean="0"/>
              <a:pPr/>
              <a:t>16.10.2024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E03403-4932-4DCD-89BE-B890C1E1823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48E69D-6531-4B26-9E20-38746C151726}" type="datetimeFigureOut">
              <a:rPr lang="ru-RU" smtClean="0"/>
              <a:pPr/>
              <a:t>16.10.2024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E03403-4932-4DCD-89BE-B890C1E18233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48E69D-6531-4B26-9E20-38746C151726}" type="datetimeFigureOut">
              <a:rPr lang="ru-RU" smtClean="0"/>
              <a:pPr/>
              <a:t>16.10.2024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7E03403-4932-4DCD-89BE-B890C1E1823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dirty="0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E48E69D-6531-4B26-9E20-38746C151726}" type="datetimeFigureOut">
              <a:rPr lang="ru-RU" smtClean="0"/>
              <a:pPr/>
              <a:t>16.10.2024</a:t>
            </a:fld>
            <a:endParaRPr lang="ru-RU" dirty="0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 dirty="0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7E03403-4932-4DCD-89BE-B890C1E1823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uk.wikipedia.org/wiki/%D0%A1%D1%96%D0%B2%D0%B5%D1%80%D1%81%D1%8C%D0%BA%D0%B5_%D0%BA%D0%BD%D1%8F%D0%B7%D1%96%D0%B2%D1%81%D1%82%D0%B2%D0%BE" TargetMode="External"/><Relationship Id="rId3" Type="http://schemas.openxmlformats.org/officeDocument/2006/relationships/hyperlink" Target="https://uk.wikipedia.org/wiki/%D0%A0%D0%BE%D1%81%D1%82%D0%B8%D1%81%D0%BB%D0%B0%D0%B2%D0%B8%D1%87%D1%96" TargetMode="External"/><Relationship Id="rId7" Type="http://schemas.openxmlformats.org/officeDocument/2006/relationships/hyperlink" Target="https://uk.wikipedia.org/wiki/%D0%9E%D0%BB%D1%8C%D0%B3%D0%B0_%D0%AE%D1%80%D1%96%D1%97%D0%B2%D0%BD%D0%B0" TargetMode="External"/><Relationship Id="rId2" Type="http://schemas.openxmlformats.org/officeDocument/2006/relationships/hyperlink" Target="https://uk.wikipedia.org/wiki/%D0%A0%D1%83%D1%81%D1%8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k.wikipedia.org/wiki/%D0%AF%D1%80%D0%BE%D1%81%D0%BB%D0%B0%D0%B2_%D0%9E%D1%81%D0%BC%D0%BE%D0%BC%D0%B8%D1%81%D0%BB" TargetMode="External"/><Relationship Id="rId5" Type="http://schemas.openxmlformats.org/officeDocument/2006/relationships/hyperlink" Target="https://uk.wikipedia.org/wiki/%D0%93%D0%B0%D0%BB%D0%B8%D1%86%D1%8C%D0%BA%D0%B5_%D0%BA%D0%BD%D1%8F%D0%B7%D1%96%D0%B2%D1%81%D1%82%D0%B2%D0%BE" TargetMode="External"/><Relationship Id="rId10" Type="http://schemas.openxmlformats.org/officeDocument/2006/relationships/hyperlink" Target="https://uk.wikipedia.org/wiki/%D0%A1%D0%BB%D0%BE%D0%B2%D0%BE_%D0%BE_%D0%BF%D0%BE%D0%BB%D0%BA%D1%83_%D0%86%D0%B3%D0%BE%D1%80%D0%B5%D0%B2%D1%96%D0%BC" TargetMode="External"/><Relationship Id="rId4" Type="http://schemas.openxmlformats.org/officeDocument/2006/relationships/hyperlink" Target="https://uk.wikipedia.org/wiki/%D0%A0%D1%8E%D1%80%D0%B8%D0%BA%D0%BE%D0%B2%D0%B8%D1%87%D1%96" TargetMode="External"/><Relationship Id="rId9" Type="http://schemas.openxmlformats.org/officeDocument/2006/relationships/hyperlink" Target="https://uk.wikipedia.org/wiki/%D0%86%D0%B3%D0%BE%D1%80_%D0%A1%D0%B2%D1%8F%D1%82%D0%BE%D1%81%D0%BB%D0%B0%D0%B2%D0%B8%D1%87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uk-UA" b="1" dirty="0" smtClean="0"/>
              <a:t>9 клас</a:t>
            </a:r>
            <a:br>
              <a:rPr lang="uk-UA" b="1" dirty="0" smtClean="0"/>
            </a:br>
            <a:r>
              <a:rPr lang="uk-UA" b="1" dirty="0" smtClean="0"/>
              <a:t>Українська література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pPr algn="ctr"/>
            <a:endParaRPr lang="uk-UA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uk-UA" sz="10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uk-UA" sz="10000" b="1" dirty="0" smtClean="0">
                <a:latin typeface="Times New Roman" pitchFamily="18" charset="0"/>
                <a:cs typeface="Times New Roman" pitchFamily="18" charset="0"/>
              </a:rPr>
              <a:t>Сімнадцяте жовтня</a:t>
            </a:r>
          </a:p>
          <a:p>
            <a:pPr algn="ctr"/>
            <a:r>
              <a:rPr lang="uk-UA" sz="10000" b="1" dirty="0" smtClean="0">
                <a:latin typeface="Times New Roman" pitchFamily="18" charset="0"/>
                <a:cs typeface="Times New Roman" pitchFamily="18" charset="0"/>
              </a:rPr>
              <a:t>Класна </a:t>
            </a:r>
            <a:r>
              <a:rPr lang="uk-UA" sz="10000" b="1" dirty="0" smtClean="0">
                <a:latin typeface="Times New Roman" pitchFamily="18" charset="0"/>
                <a:cs typeface="Times New Roman" pitchFamily="18" charset="0"/>
              </a:rPr>
              <a:t>робота</a:t>
            </a:r>
          </a:p>
          <a:p>
            <a:pPr algn="ctr"/>
            <a:endParaRPr lang="uk-UA" sz="10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uk-UA" sz="10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uk-UA" sz="10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uk-UA" sz="100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uk-UA" sz="10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sz="10000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uk-UA" sz="10000" b="1" dirty="0" err="1" smtClean="0">
                <a:latin typeface="Times New Roman" pitchFamily="18" charset="0"/>
                <a:cs typeface="Times New Roman" pitchFamily="18" charset="0"/>
              </a:rPr>
              <a:t>Стрембицька</a:t>
            </a:r>
            <a:r>
              <a:rPr lang="uk-UA" sz="10000" b="1" dirty="0" smtClean="0">
                <a:latin typeface="Times New Roman" pitchFamily="18" charset="0"/>
                <a:cs typeface="Times New Roman" pitchFamily="18" charset="0"/>
              </a:rPr>
              <a:t> Л.А.</a:t>
            </a:r>
            <a:endParaRPr lang="ru-RU" sz="100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uk-UA" dirty="0" smtClean="0"/>
              <a:t>Поетичне слово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uk-UA" dirty="0" smtClean="0"/>
              <a:t>Прослухайте “ Плач Ярославни</a:t>
            </a:r>
            <a:r>
              <a:rPr lang="en-US" dirty="0" smtClean="0"/>
              <a:t> </a:t>
            </a:r>
            <a:r>
              <a:rPr lang="uk-UA" dirty="0" smtClean="0"/>
              <a:t>” </a:t>
            </a:r>
          </a:p>
          <a:p>
            <a:pPr>
              <a:buNone/>
            </a:pPr>
            <a:r>
              <a:rPr lang="uk-UA" dirty="0" smtClean="0"/>
              <a:t>Переклад Т.Шевченка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http://</a:t>
            </a:r>
            <a:r>
              <a:rPr lang="en-US" dirty="0" smtClean="0">
                <a:hlinkClick r:id="" action="ppaction://hlinkshowjump?jump=lastslide"/>
              </a:rPr>
              <a:t>youtube.com/watch?v=yl7eCEnfitk</a:t>
            </a:r>
            <a:endParaRPr lang="ru-RU" dirty="0"/>
          </a:p>
        </p:txBody>
      </p:sp>
      <p:pic>
        <p:nvPicPr>
          <p:cNvPr id="6146" name="Picture 2" descr="C:\Users\elena\Desktop\игорь\images (13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3357562"/>
            <a:ext cx="5357850" cy="32544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uk-UA" dirty="0" smtClean="0"/>
              <a:t>Запрошую до обговорення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Які почуття викликав у вас “ Плач Ярославни ” ?</a:t>
            </a: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Якою ви уявляєте  героїню твору?</a:t>
            </a: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Що вам імпонує в цій жінці?</a:t>
            </a: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Як ви вважаєте, чи здатна на такі почуття сучасна жінка?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 descr="C:\Users\elena\Desktop\игорь\images (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9587" y="400028"/>
            <a:ext cx="928694" cy="1300172"/>
          </a:xfrm>
          <a:prstGeom prst="rect">
            <a:avLst/>
          </a:prstGeom>
          <a:noFill/>
        </p:spPr>
      </p:pic>
      <p:pic>
        <p:nvPicPr>
          <p:cNvPr id="7171" name="Picture 3" descr="C:\Users\elena\Desktop\игорь\Без названия (14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4429132"/>
            <a:ext cx="2619375" cy="1743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elena\Desktop\игорь\images (16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3071810"/>
            <a:ext cx="3867857" cy="2166000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uk-UA" dirty="0" smtClean="0"/>
              <a:t>Творче завдання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4" name="Picture 3" descr="C:\Users\elena\Desktop\игорь\Без названия (14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4143380"/>
            <a:ext cx="3048003" cy="2028308"/>
          </a:xfrm>
          <a:prstGeom prst="rect">
            <a:avLst/>
          </a:prstGeom>
          <a:noFill/>
        </p:spPr>
      </p:pic>
      <p:pic>
        <p:nvPicPr>
          <p:cNvPr id="8195" name="Picture 3" descr="C:\Users\elena\Desktop\игорь\images (17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2071679"/>
            <a:ext cx="3000396" cy="2123876"/>
          </a:xfrm>
          <a:prstGeom prst="rect">
            <a:avLst/>
          </a:prstGeom>
          <a:noFill/>
        </p:spPr>
      </p:pic>
      <p:sp>
        <p:nvSpPr>
          <p:cNvPr id="10" name="Содержимое 9"/>
          <p:cNvSpPr>
            <a:spLocks noGrp="1"/>
          </p:cNvSpPr>
          <p:nvPr>
            <p:ph idx="1"/>
          </p:nvPr>
        </p:nvSpPr>
        <p:spPr>
          <a:xfrm>
            <a:off x="1214414" y="1500174"/>
            <a:ext cx="7786742" cy="4800600"/>
          </a:xfrm>
        </p:spPr>
        <p:txBody>
          <a:bodyPr/>
          <a:lstStyle/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Есе “ Ярославна ХХІ століття ”.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uk-UA" dirty="0" smtClean="0"/>
              <a:t>Домашнє завдання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645920" y="1428736"/>
            <a:ext cx="7498080" cy="48006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Познайомитись зі зразками творів мистецтва, створених за мотивами </a:t>
            </a:r>
          </a:p>
          <a:p>
            <a:pPr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 “ Слова о полку Ігоревім ”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 descr="C:\Users\elena\Desktop\игорь\Без названия (17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3071810"/>
            <a:ext cx="3214710" cy="2181151"/>
          </a:xfrm>
          <a:prstGeom prst="rect">
            <a:avLst/>
          </a:prstGeom>
          <a:noFill/>
        </p:spPr>
      </p:pic>
      <p:pic>
        <p:nvPicPr>
          <p:cNvPr id="9219" name="Picture 3" descr="C:\Users\elena\Desktop\игорь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3286124"/>
            <a:ext cx="2466975" cy="1419246"/>
          </a:xfrm>
          <a:prstGeom prst="rect">
            <a:avLst/>
          </a:prstGeom>
          <a:noFill/>
        </p:spPr>
      </p:pic>
      <p:pic>
        <p:nvPicPr>
          <p:cNvPr id="9220" name="Picture 4" descr="C:\Users\elena\Desktop\игорь\images (19)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4714884"/>
            <a:ext cx="2714625" cy="1685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uk-UA" dirty="0" smtClean="0"/>
              <a:t>Поетичність образу Ярославни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728" y="1785926"/>
            <a:ext cx="7406640" cy="17526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Путивлі-граді вранці-рано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Співає, плаче Ярославна,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Як та зозуленька кує,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Словами жалю додає.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elena\Desktop\игорь\Без названия (1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3071810"/>
            <a:ext cx="2457450" cy="1857375"/>
          </a:xfrm>
          <a:prstGeom prst="rect">
            <a:avLst/>
          </a:prstGeom>
          <a:noFill/>
          <a:effectLst>
            <a:reflection blurRad="6350" stA="50000" endA="300" endPos="90000" dist="508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uk-UA" dirty="0" smtClean="0"/>
              <a:t>Історична довідка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Єфроси́нія Яросла́вна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(нар. 2-га половина XII століття) — 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hlinkClick r:id="rId2" tooltip="Русь"/>
              </a:rPr>
              <a:t>руська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княгиня </a:t>
            </a:r>
            <a:r>
              <a:rPr lang="ru-RU" smtClean="0">
                <a:latin typeface="Times New Roman" pitchFamily="18" charset="0"/>
                <a:cs typeface="Times New Roman" pitchFamily="18" charset="0"/>
              </a:rPr>
              <a:t>з роду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hlinkClick r:id="rId3" tooltip="Ростиславичі"/>
              </a:rPr>
              <a:t>Ростиславичів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династії 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hlinkClick r:id="rId4" tooltip="Рюриковичі"/>
              </a:rPr>
              <a:t>Рюриковичів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Донька 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hlinkClick r:id="rId5" tooltip="Галицьке князівство"/>
              </a:rPr>
              <a:t>галицького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князя 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hlinkClick r:id="rId6" tooltip="Ярослав Осмомисл"/>
              </a:rPr>
              <a:t>Ярослава Осмомисла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і суздальської княжни 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hlinkClick r:id="rId7" tooltip="Ольга Юріївна"/>
              </a:rPr>
              <a:t>Ольги Юріївни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Дружина 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hlinkClick r:id="rId8" tooltip="Сіверське князівство"/>
              </a:rPr>
              <a:t>сіверського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 князя 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hlinkClick r:id="rId9" tooltip="Ігор Святославич"/>
              </a:rPr>
              <a:t>Ігоря Святославича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Героїня </a:t>
            </a:r>
            <a:r>
              <a:rPr lang="ru-RU" dirty="0" smtClean="0">
                <a:latin typeface="Times New Roman" pitchFamily="18" charset="0"/>
                <a:cs typeface="Times New Roman" pitchFamily="18" charset="0"/>
                <a:hlinkClick r:id="rId10" tooltip="Слово о полку Ігоревім"/>
              </a:rPr>
              <a:t>«Слова о полку Ігоревім»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uk-UA" dirty="0" smtClean="0"/>
              <a:t>Питання до обговорення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Назвіть жінку,  про яку Нестор Літописець згадує в  “ Повісті временних літ ”.</a:t>
            </a: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Які вчинки </a:t>
            </a:r>
          </a:p>
          <a:p>
            <a:pPr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зробили її відомою?</a:t>
            </a: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Якими рисами</a:t>
            </a:r>
          </a:p>
          <a:p>
            <a:pPr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характеру наділено</a:t>
            </a:r>
          </a:p>
          <a:p>
            <a:pPr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княгиню Ольгу?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elena\Desktop\тижд. мови\Без названия (3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83338" y="2643182"/>
            <a:ext cx="3605150" cy="33575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3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3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3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3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uk-UA" dirty="0" smtClean="0"/>
              <a:t>Порівняймо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905396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Патріотка.</a:t>
            </a: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Віддана чоловіку.</a:t>
            </a: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Мстива.</a:t>
            </a: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Жорстока.</a:t>
            </a: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Мудра прав</a:t>
            </a:r>
            <a:r>
              <a:rPr lang="uk-UA" dirty="0" smtClean="0"/>
              <a:t>ителька.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905396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Патріотка.</a:t>
            </a: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Віддана чоловіку.</a:t>
            </a: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Чуйна.</a:t>
            </a: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Беззахисна.</a:t>
            </a:r>
          </a:p>
          <a:p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Закохана жінка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 descr="C:\Users\elena\Desktop\тижд. мови\Без названия (3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4286256"/>
            <a:ext cx="2531934" cy="1892341"/>
          </a:xfrm>
          <a:prstGeom prst="rect">
            <a:avLst/>
          </a:prstGeom>
          <a:noFill/>
        </p:spPr>
      </p:pic>
      <p:pic>
        <p:nvPicPr>
          <p:cNvPr id="3074" name="Picture 2" descr="C:\Users\elena\Desktop\игорь\Без названия (15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00892" y="4071942"/>
            <a:ext cx="1785950" cy="227057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uk-UA" dirty="0" smtClean="0"/>
              <a:t>Таємниця образу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5422408" cy="511971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Плач Ярославни за чоловіком, який потрапив у полон, — один з найпоетичніших фрагментів та найпопулярніших місць «Слова…». Це оповідь про тугу Єфросинії за своїм чоловіком, її вірність і любов, що, немов оберіг, охороняє у біді, визволяє від смерті та творить диво. Молитвами своєї вірної дружини того ж року князь утік із полону і повернув згодом всі свої волості та міста.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elena\Desktop\игорь\images (1)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929454" y="1571612"/>
            <a:ext cx="1809750" cy="2533650"/>
          </a:xfrm>
          <a:prstGeom prst="rect">
            <a:avLst/>
          </a:prstGeom>
          <a:noFill/>
        </p:spPr>
      </p:pic>
      <p:pic>
        <p:nvPicPr>
          <p:cNvPr id="4100" name="Picture 4" descr="C:\Users\elena\Desktop\игорь\Без названия (16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04473" y="5286388"/>
            <a:ext cx="1794445" cy="11144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28728" y="214290"/>
            <a:ext cx="7498080" cy="1571636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uk-UA" dirty="0" smtClean="0"/>
              <a:t>Художні засоби</a:t>
            </a:r>
            <a:br>
              <a:rPr lang="uk-UA" dirty="0" smtClean="0"/>
            </a:br>
            <a:r>
              <a:rPr lang="uk-UA" sz="4400" i="1" dirty="0" smtClean="0">
                <a:latin typeface="Times New Roman" pitchFamily="18" charset="0"/>
                <a:cs typeface="Times New Roman" pitchFamily="18" charset="0"/>
              </a:rPr>
              <a:t>Установіть відповідність</a:t>
            </a:r>
            <a:br>
              <a:rPr lang="uk-UA" sz="4400" i="1" dirty="0" smtClean="0"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28728" y="1857364"/>
            <a:ext cx="3657600" cy="466344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596646" indent="-514350">
              <a:buFont typeface="+mj-lt"/>
              <a:buAutoNum type="arabicPeriod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Як та чайка-жалібниця</a:t>
            </a:r>
          </a:p>
          <a:p>
            <a:pPr marL="596646" indent="-514350">
              <a:buFont typeface="+mj-lt"/>
              <a:buAutoNum type="arabicPeriod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Плаче – тужить</a:t>
            </a:r>
          </a:p>
          <a:p>
            <a:pPr marL="596646" indent="-514350">
              <a:buFont typeface="+mj-lt"/>
              <a:buAutoNum type="arabicPeriod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Омию князеві криваві рани</a:t>
            </a:r>
          </a:p>
          <a:p>
            <a:pPr marL="596646" indent="-514350">
              <a:buFont typeface="+mj-lt"/>
              <a:buAutoNum type="arabicPeriod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О вітре , вітрило!</a:t>
            </a:r>
          </a:p>
          <a:p>
            <a:pPr marL="596646" indent="-514350">
              <a:buFont typeface="+mj-lt"/>
              <a:buAutoNum type="arabicPeriod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Чому мечеш ворожі стріли?...</a:t>
            </a:r>
          </a:p>
          <a:p>
            <a:pPr marL="596646" indent="-514350">
              <a:buFont typeface="+mj-lt"/>
              <a:buAutoNum type="arabicPeriod"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Не слала б я сліз йому ревних …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86380" y="1857364"/>
            <a:ext cx="3657600" cy="466344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А. Риторичне запитання.</a:t>
            </a:r>
          </a:p>
          <a:p>
            <a:pPr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Б. Епітет</a:t>
            </a:r>
          </a:p>
          <a:p>
            <a:pPr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В. Метафора</a:t>
            </a:r>
          </a:p>
          <a:p>
            <a:pPr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Г. Повтор</a:t>
            </a:r>
          </a:p>
          <a:p>
            <a:pPr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Д. Порівняння</a:t>
            </a:r>
          </a:p>
          <a:p>
            <a:pPr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Е. Риторичне звертання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uk-UA" dirty="0" smtClean="0"/>
              <a:t>Жінка - Берегиня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uk-UA" i="1" dirty="0" smtClean="0">
                <a:latin typeface="Times New Roman" pitchFamily="18" charset="0"/>
                <a:cs typeface="Times New Roman" pitchFamily="18" charset="0"/>
              </a:rPr>
              <a:t>Ознаки православ’я</a:t>
            </a:r>
          </a:p>
          <a:p>
            <a:pPr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Зберігає подружню вірність,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моральну силу, благородство і чистоту.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uk-UA" i="1" dirty="0" smtClean="0">
                <a:latin typeface="Times New Roman" pitchFamily="18" charset="0"/>
                <a:cs typeface="Times New Roman" pitchFamily="18" charset="0"/>
              </a:rPr>
              <a:t>Ознаки язичництва</a:t>
            </a:r>
          </a:p>
          <a:p>
            <a:pPr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Звертається до сил природи: вітру, Дніпра, сонця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C:\Users\elena\Desktop\игорь\Без названия (11)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9" y="3713092"/>
            <a:ext cx="4160956" cy="31449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uk-UA" dirty="0" smtClean="0"/>
              <a:t>Цікаво дізнатися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Ярославна вважається символом вірної дружини, яка може завдяки своїй любові зберегти чоловіка на полі битви. Образи з «Плачу Ярославни» використовували в своїх віршах багато поетів, існує велика кількість гравюр, картин і малюнків з її зображенням. В Новгороді-Сіверському Ярославні поставлений пам'ятник. Існує балет «Ярославна», музику до якого написав композитор Б. І. Тищенко.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115</TotalTime>
  <Words>309</Words>
  <Application>Microsoft Office PowerPoint</Application>
  <PresentationFormat>Экран (4:3)</PresentationFormat>
  <Paragraphs>68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Солнцестояние</vt:lpstr>
      <vt:lpstr>9 клас Українська література</vt:lpstr>
      <vt:lpstr>Поетичність образу Ярославни</vt:lpstr>
      <vt:lpstr>Історична довідка</vt:lpstr>
      <vt:lpstr>Питання до обговорення</vt:lpstr>
      <vt:lpstr>Порівняймо</vt:lpstr>
      <vt:lpstr>Таємниця образу</vt:lpstr>
      <vt:lpstr>Художні засоби Установіть відповідність </vt:lpstr>
      <vt:lpstr>Жінка - Берегиня</vt:lpstr>
      <vt:lpstr>Цікаво дізнатися</vt:lpstr>
      <vt:lpstr>Поетичне слово</vt:lpstr>
      <vt:lpstr>Запрошую до обговорення</vt:lpstr>
      <vt:lpstr>Творче завдання </vt:lpstr>
      <vt:lpstr>Домашнє завдання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Поетичність образу Ярославни</dc:title>
  <dc:creator>elena.edem.kniga@outlook.com</dc:creator>
  <cp:lastModifiedBy>Пользователь</cp:lastModifiedBy>
  <cp:revision>14</cp:revision>
  <dcterms:created xsi:type="dcterms:W3CDTF">2020-10-11T07:43:51Z</dcterms:created>
  <dcterms:modified xsi:type="dcterms:W3CDTF">2024-10-16T14:47:44Z</dcterms:modified>
</cp:coreProperties>
</file>