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BE6F-599A-41EA-BF24-DEB000578030}" type="datetimeFigureOut">
              <a:rPr lang="ru-RU" smtClean="0"/>
              <a:pPr/>
              <a:t>19.12.2024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917B-1C5A-4332-A806-73606258AF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BE6F-599A-41EA-BF24-DEB000578030}" type="datetimeFigureOut">
              <a:rPr lang="ru-RU" smtClean="0"/>
              <a:pPr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917B-1C5A-4332-A806-73606258AF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BE6F-599A-41EA-BF24-DEB000578030}" type="datetimeFigureOut">
              <a:rPr lang="ru-RU" smtClean="0"/>
              <a:pPr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917B-1C5A-4332-A806-73606258AF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BE6F-599A-41EA-BF24-DEB000578030}" type="datetimeFigureOut">
              <a:rPr lang="ru-RU" smtClean="0"/>
              <a:pPr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917B-1C5A-4332-A806-73606258AF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BE6F-599A-41EA-BF24-DEB000578030}" type="datetimeFigureOut">
              <a:rPr lang="ru-RU" smtClean="0"/>
              <a:pPr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917B-1C5A-4332-A806-73606258AF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BE6F-599A-41EA-BF24-DEB000578030}" type="datetimeFigureOut">
              <a:rPr lang="ru-RU" smtClean="0"/>
              <a:pPr/>
              <a:t>19.12.2024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917B-1C5A-4332-A806-73606258AF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BE6F-599A-41EA-BF24-DEB000578030}" type="datetimeFigureOut">
              <a:rPr lang="ru-RU" smtClean="0"/>
              <a:pPr/>
              <a:t>19.12.2024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917B-1C5A-4332-A806-73606258AF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BE6F-599A-41EA-BF24-DEB000578030}" type="datetimeFigureOut">
              <a:rPr lang="ru-RU" smtClean="0"/>
              <a:pPr/>
              <a:t>19.12.2024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917B-1C5A-4332-A806-73606258AF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BE6F-599A-41EA-BF24-DEB000578030}" type="datetimeFigureOut">
              <a:rPr lang="ru-RU" smtClean="0"/>
              <a:pPr/>
              <a:t>19.12.2024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917B-1C5A-4332-A806-73606258AF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BE6F-599A-41EA-BF24-DEB000578030}" type="datetimeFigureOut">
              <a:rPr lang="ru-RU" smtClean="0"/>
              <a:pPr/>
              <a:t>19.12.2024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917B-1C5A-4332-A806-73606258AF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BE6F-599A-41EA-BF24-DEB000578030}" type="datetimeFigureOut">
              <a:rPr lang="ru-RU" smtClean="0"/>
              <a:pPr/>
              <a:t>19.12.2024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FB917B-1C5A-4332-A806-73606258AFB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96BE6F-599A-41EA-BF24-DEB000578030}" type="datetimeFigureOut">
              <a:rPr lang="ru-RU" smtClean="0"/>
              <a:pPr/>
              <a:t>19.12.2024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FB917B-1C5A-4332-A806-73606258AFB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uk-UA" sz="4400" dirty="0" smtClean="0"/>
              <a:t>     </a:t>
            </a:r>
            <a:r>
              <a:rPr lang="uk-UA" sz="4400" b="1" dirty="0" smtClean="0">
                <a:solidFill>
                  <a:srgbClr val="FF0000"/>
                </a:solidFill>
                <a:latin typeface="Comic Sans MS" pitchFamily="66" charset="0"/>
              </a:rPr>
              <a:t>Українська література</a:t>
            </a:r>
            <a:r>
              <a:rPr lang="ru-RU" sz="4400" b="1" dirty="0" smtClean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ru-RU" sz="4400" b="1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ru-RU" sz="4400" b="1" dirty="0" smtClean="0">
                <a:solidFill>
                  <a:srgbClr val="FF0000"/>
                </a:solidFill>
                <a:latin typeface="Comic Sans MS" pitchFamily="66" charset="0"/>
              </a:rPr>
              <a:t>           8 </a:t>
            </a:r>
            <a:r>
              <a:rPr lang="ru-RU" sz="4400" b="1" dirty="0" err="1" smtClean="0">
                <a:solidFill>
                  <a:srgbClr val="FF0000"/>
                </a:solidFill>
                <a:latin typeface="Comic Sans MS" pitchFamily="66" charset="0"/>
              </a:rPr>
              <a:t>клас</a:t>
            </a:r>
            <a:endParaRPr lang="ru-RU" sz="44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uk-UA" sz="4400" b="1" dirty="0" smtClean="0">
                <a:solidFill>
                  <a:srgbClr val="FF0000"/>
                </a:solidFill>
                <a:latin typeface="Comic Sans MS" pitchFamily="66" charset="0"/>
              </a:rPr>
              <a:t>Повторення.</a:t>
            </a:r>
            <a:endParaRPr lang="ru-RU" sz="44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uk-UA" sz="4400" b="1" dirty="0" smtClean="0">
                <a:solidFill>
                  <a:srgbClr val="FF0000"/>
                </a:solidFill>
                <a:latin typeface="Comic Sans MS" pitchFamily="66" charset="0"/>
              </a:rPr>
              <a:t>   Усна </a:t>
            </a:r>
            <a:r>
              <a:rPr lang="uk-UA" sz="4400" b="1" smtClean="0">
                <a:solidFill>
                  <a:srgbClr val="FF0000"/>
                </a:solidFill>
                <a:latin typeface="Comic Sans MS" pitchFamily="66" charset="0"/>
              </a:rPr>
              <a:t>народна </a:t>
            </a:r>
            <a:r>
              <a:rPr lang="uk-UA" sz="4400" b="1" smtClean="0">
                <a:solidFill>
                  <a:srgbClr val="FF0000"/>
                </a:solidFill>
                <a:latin typeface="Comic Sans MS" pitchFamily="66" charset="0"/>
              </a:rPr>
              <a:t>творчість                  </a:t>
            </a:r>
            <a:r>
              <a:rPr lang="uk-UA" sz="4400" b="1" dirty="0" err="1" smtClean="0">
                <a:solidFill>
                  <a:srgbClr val="FF0000"/>
                </a:solidFill>
                <a:latin typeface="Comic Sans MS" pitchFamily="66" charset="0"/>
              </a:rPr>
              <a:t>Стрембицька</a:t>
            </a:r>
            <a:r>
              <a:rPr lang="uk-UA" sz="4400" b="1" dirty="0" smtClean="0">
                <a:solidFill>
                  <a:srgbClr val="FF0000"/>
                </a:solidFill>
                <a:latin typeface="Comic Sans MS" pitchFamily="66" charset="0"/>
              </a:rPr>
              <a:t> Л.А.</a:t>
            </a:r>
            <a:endParaRPr lang="ru-RU" sz="4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776" y="332656"/>
            <a:ext cx="6131024" cy="1008112"/>
          </a:xfrm>
        </p:spPr>
        <p:txBody>
          <a:bodyPr/>
          <a:lstStyle/>
          <a:p>
            <a:r>
              <a:rPr lang="uk-UA" dirty="0" smtClean="0"/>
              <a:t>Максим Залізняк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71800" y="1844824"/>
            <a:ext cx="3240360" cy="4389120"/>
          </a:xfrm>
        </p:spPr>
        <p:txBody>
          <a:bodyPr/>
          <a:lstStyle/>
          <a:p>
            <a:endParaRPr lang="ru-RU"/>
          </a:p>
        </p:txBody>
      </p:sp>
      <p:pic>
        <p:nvPicPr>
          <p:cNvPr id="4098" name="Picture 2" descr="C:\Documents and Settings\Админ\Рабочий стол\zaliznya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1571612"/>
            <a:ext cx="3619500" cy="4848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203032" cy="936104"/>
          </a:xfrm>
        </p:spPr>
        <p:txBody>
          <a:bodyPr/>
          <a:lstStyle/>
          <a:p>
            <a:r>
              <a:rPr lang="uk-UA" dirty="0" smtClean="0"/>
              <a:t>Устим Кармелюк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71800" y="1772816"/>
            <a:ext cx="3456384" cy="438912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122" name="Picture 2" descr="C:\Documents and Settings\Админ\Рабочий стол\уст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1357298"/>
            <a:ext cx="3929090" cy="5011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0"/>
            <a:ext cx="7772400" cy="1000108"/>
          </a:xfrm>
        </p:spPr>
        <p:txBody>
          <a:bodyPr/>
          <a:lstStyle/>
          <a:p>
            <a:r>
              <a:rPr lang="uk-UA" dirty="0" smtClean="0"/>
              <a:t>           Перевір себе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43438" y="1000108"/>
            <a:ext cx="4500562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uk-UA" dirty="0" smtClean="0"/>
              <a:t>1. З ким бився Хмельницький у пісні </a:t>
            </a:r>
            <a:r>
              <a:rPr lang="uk-UA" dirty="0" err="1" smtClean="0"/>
              <a:t>“Чи</a:t>
            </a:r>
            <a:r>
              <a:rPr lang="uk-UA" dirty="0" smtClean="0"/>
              <a:t> не той то Хміль?”</a:t>
            </a:r>
          </a:p>
          <a:p>
            <a:pPr marL="342900" indent="-342900" algn="ctr"/>
            <a:r>
              <a:rPr lang="uk-UA" dirty="0" smtClean="0"/>
              <a:t>а) татарами</a:t>
            </a:r>
          </a:p>
          <a:p>
            <a:pPr marL="342900" indent="-342900" algn="ctr"/>
            <a:r>
              <a:rPr lang="uk-UA" dirty="0" smtClean="0"/>
              <a:t>б) поляками</a:t>
            </a:r>
          </a:p>
          <a:p>
            <a:pPr marL="342900" indent="-342900" algn="ctr"/>
            <a:r>
              <a:rPr lang="uk-UA" dirty="0" smtClean="0"/>
              <a:t>   в) монголами</a:t>
            </a:r>
          </a:p>
          <a:p>
            <a:pPr marL="342900" indent="-342900" algn="ctr"/>
            <a:r>
              <a:rPr lang="uk-UA" dirty="0" smtClean="0"/>
              <a:t>  г) половцями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2000240"/>
            <a:ext cx="4572032" cy="3000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2. Яке слово пропущене?</a:t>
            </a:r>
          </a:p>
          <a:p>
            <a:pPr algn="ctr"/>
            <a:r>
              <a:rPr lang="uk-UA" dirty="0" smtClean="0"/>
              <a:t>                 </a:t>
            </a:r>
            <a:r>
              <a:rPr lang="uk-UA" i="1" dirty="0" err="1" smtClean="0"/>
              <a:t>“Ой</a:t>
            </a:r>
            <a:r>
              <a:rPr lang="uk-UA" i="1" dirty="0" smtClean="0"/>
              <a:t> за-за гори крутої</a:t>
            </a:r>
          </a:p>
          <a:p>
            <a:pPr algn="ctr"/>
            <a:r>
              <a:rPr lang="uk-UA" i="1" dirty="0" smtClean="0"/>
              <a:t>                      Горде військо виступає,</a:t>
            </a:r>
          </a:p>
          <a:p>
            <a:pPr algn="ctr"/>
            <a:r>
              <a:rPr lang="uk-UA" i="1" dirty="0" smtClean="0"/>
              <a:t>Попереду …</a:t>
            </a:r>
          </a:p>
          <a:p>
            <a:pPr algn="ctr"/>
            <a:r>
              <a:rPr lang="uk-UA" i="1" dirty="0" smtClean="0"/>
              <a:t>                    Сивим конем </a:t>
            </a:r>
            <a:r>
              <a:rPr lang="uk-UA" i="1" dirty="0" err="1" smtClean="0"/>
              <a:t>виграває</a:t>
            </a:r>
            <a:r>
              <a:rPr lang="uk-UA" i="1" dirty="0" smtClean="0"/>
              <a:t>.</a:t>
            </a:r>
          </a:p>
          <a:p>
            <a:pPr algn="ctr"/>
            <a:r>
              <a:rPr lang="uk-UA" dirty="0" smtClean="0"/>
              <a:t>       а) </a:t>
            </a:r>
            <a:r>
              <a:rPr lang="uk-UA" dirty="0" err="1" smtClean="0"/>
              <a:t>Хмельниченко</a:t>
            </a:r>
            <a:endParaRPr lang="uk-UA" dirty="0" smtClean="0"/>
          </a:p>
          <a:p>
            <a:pPr algn="ctr"/>
            <a:r>
              <a:rPr lang="uk-UA" dirty="0" smtClean="0"/>
              <a:t>б) Бондарівна</a:t>
            </a:r>
          </a:p>
          <a:p>
            <a:pPr algn="ctr"/>
            <a:r>
              <a:rPr lang="uk-UA" dirty="0" smtClean="0"/>
              <a:t>в) Морозенко</a:t>
            </a:r>
          </a:p>
          <a:p>
            <a:pPr algn="ctr"/>
            <a:r>
              <a:rPr lang="uk-UA" dirty="0" smtClean="0"/>
              <a:t>г) козаченько</a:t>
            </a:r>
          </a:p>
          <a:p>
            <a:pPr algn="ctr"/>
            <a:endParaRPr lang="uk-UA" dirty="0" smtClean="0"/>
          </a:p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571968" y="3929066"/>
            <a:ext cx="4572032" cy="2928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3. Який художній засіб використано в рядках?</a:t>
            </a:r>
          </a:p>
          <a:p>
            <a:pPr algn="ctr"/>
            <a:r>
              <a:rPr lang="uk-UA" dirty="0" smtClean="0"/>
              <a:t>           </a:t>
            </a:r>
            <a:r>
              <a:rPr lang="uk-UA" i="1" dirty="0" smtClean="0"/>
              <a:t>Ой Морозе, Морозенку,</a:t>
            </a:r>
          </a:p>
          <a:p>
            <a:pPr algn="ctr"/>
            <a:r>
              <a:rPr lang="uk-UA" i="1" dirty="0" smtClean="0"/>
              <a:t>    Ти, славний козаче, </a:t>
            </a:r>
          </a:p>
          <a:p>
            <a:pPr algn="ctr"/>
            <a:r>
              <a:rPr lang="uk-UA" i="1" dirty="0" smtClean="0"/>
              <a:t>         За тобою, Морозенку,</a:t>
            </a:r>
          </a:p>
          <a:p>
            <a:pPr algn="ctr"/>
            <a:r>
              <a:rPr lang="uk-UA" i="1" dirty="0" smtClean="0"/>
              <a:t>  Вся Вкраїна плаче.</a:t>
            </a:r>
          </a:p>
          <a:p>
            <a:pPr algn="ctr"/>
            <a:r>
              <a:rPr lang="uk-UA" dirty="0" smtClean="0"/>
              <a:t>а) метафора</a:t>
            </a:r>
          </a:p>
          <a:p>
            <a:pPr algn="ctr"/>
            <a:r>
              <a:rPr lang="uk-UA" dirty="0" smtClean="0"/>
              <a:t>б) метонімія</a:t>
            </a:r>
          </a:p>
          <a:p>
            <a:pPr algn="ctr"/>
            <a:r>
              <a:rPr lang="uk-UA" dirty="0" smtClean="0"/>
              <a:t>    в) порівняння</a:t>
            </a:r>
          </a:p>
          <a:p>
            <a:pPr algn="ctr"/>
            <a:r>
              <a:rPr lang="uk-UA" dirty="0" smtClean="0"/>
              <a:t>           г) персоніфікація</a:t>
            </a:r>
            <a:endParaRPr lang="ru-RU" dirty="0"/>
          </a:p>
        </p:txBody>
      </p:sp>
      <p:pic>
        <p:nvPicPr>
          <p:cNvPr id="13" name="Рисунок 12" descr="01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500042"/>
            <a:ext cx="1009653" cy="1000128"/>
          </a:xfrm>
          <a:prstGeom prst="rect">
            <a:avLst/>
          </a:prstGeom>
        </p:spPr>
      </p:pic>
      <p:pic>
        <p:nvPicPr>
          <p:cNvPr id="14" name="Рисунок 13" descr="00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5143512"/>
            <a:ext cx="1447803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2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2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11" grpId="0" build="allAtOnce" animBg="1"/>
      <p:bldP spid="12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0"/>
            <a:ext cx="7772400" cy="928670"/>
          </a:xfrm>
        </p:spPr>
        <p:txBody>
          <a:bodyPr/>
          <a:lstStyle/>
          <a:p>
            <a:r>
              <a:rPr lang="uk-UA" dirty="0" smtClean="0"/>
              <a:t>           Перевір себе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01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642918"/>
            <a:ext cx="581025" cy="571500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929158" y="857232"/>
            <a:ext cx="4214842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 smtClean="0"/>
          </a:p>
          <a:p>
            <a:pPr algn="ctr"/>
            <a:endParaRPr lang="uk-UA" dirty="0" smtClean="0"/>
          </a:p>
          <a:p>
            <a:pPr algn="ctr"/>
            <a:r>
              <a:rPr lang="uk-UA" dirty="0" smtClean="0"/>
              <a:t>4. Хто  з народних героїв </a:t>
            </a:r>
            <a:r>
              <a:rPr lang="uk-UA" dirty="0" err="1" smtClean="0"/>
              <a:t>“зібрав</a:t>
            </a:r>
            <a:r>
              <a:rPr lang="uk-UA" dirty="0" smtClean="0"/>
              <a:t> собі славних </a:t>
            </a:r>
            <a:r>
              <a:rPr lang="uk-UA" dirty="0" err="1" smtClean="0"/>
              <a:t>хлопців”</a:t>
            </a:r>
            <a:r>
              <a:rPr lang="uk-UA" dirty="0" smtClean="0"/>
              <a:t>, щоб багатих грабувати, а бідних  наділяти?</a:t>
            </a:r>
          </a:p>
          <a:p>
            <a:pPr algn="ctr"/>
            <a:r>
              <a:rPr lang="uk-UA" dirty="0" smtClean="0"/>
              <a:t>а) Морозенко</a:t>
            </a:r>
          </a:p>
          <a:p>
            <a:pPr algn="ctr"/>
            <a:r>
              <a:rPr lang="uk-UA" dirty="0" smtClean="0"/>
              <a:t>           б) Максим Залізняк</a:t>
            </a:r>
          </a:p>
          <a:p>
            <a:pPr algn="ctr"/>
            <a:r>
              <a:rPr lang="uk-UA" dirty="0" smtClean="0"/>
              <a:t>           в) Устим Кармалюк</a:t>
            </a:r>
          </a:p>
          <a:p>
            <a:pPr algn="ctr"/>
            <a:r>
              <a:rPr lang="uk-UA" dirty="0" smtClean="0"/>
              <a:t>                     г) Богдан Хмельницький</a:t>
            </a:r>
          </a:p>
          <a:p>
            <a:pPr algn="ctr"/>
            <a:endParaRPr lang="uk-UA" dirty="0" smtClean="0"/>
          </a:p>
          <a:p>
            <a:pPr algn="ctr"/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4282" y="2500306"/>
            <a:ext cx="4714908" cy="1928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5. Кого з козацьких ватажків народ порівнює з пишною рожею?</a:t>
            </a:r>
          </a:p>
          <a:p>
            <a:pPr algn="ctr"/>
            <a:r>
              <a:rPr lang="uk-UA" dirty="0" smtClean="0"/>
              <a:t>а) Івана  Сірка</a:t>
            </a:r>
          </a:p>
          <a:p>
            <a:pPr algn="ctr"/>
            <a:r>
              <a:rPr lang="uk-UA" dirty="0" smtClean="0"/>
              <a:t>                        б) Богдана  Хмельницького</a:t>
            </a:r>
          </a:p>
          <a:p>
            <a:pPr algn="ctr"/>
            <a:r>
              <a:rPr lang="uk-UA" dirty="0" smtClean="0"/>
              <a:t>              в) Устима Кармелюка</a:t>
            </a:r>
          </a:p>
          <a:p>
            <a:pPr algn="ctr"/>
            <a:r>
              <a:rPr lang="uk-UA" dirty="0" smtClean="0"/>
              <a:t>              г) Максима Залізняка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86248" y="4429132"/>
            <a:ext cx="4643470" cy="2214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6. Кому з народних героїв належать ці слова?</a:t>
            </a:r>
          </a:p>
          <a:p>
            <a:pPr algn="ctr"/>
            <a:r>
              <a:rPr lang="uk-UA" dirty="0" smtClean="0"/>
              <a:t>Та сідлайте ж ви коней, хлопці-молодці,</a:t>
            </a:r>
          </a:p>
          <a:p>
            <a:pPr algn="ctr"/>
            <a:r>
              <a:rPr lang="uk-UA" dirty="0" smtClean="0"/>
              <a:t>Та збирайтеся до </a:t>
            </a:r>
            <a:r>
              <a:rPr lang="uk-UA" dirty="0" err="1" smtClean="0"/>
              <a:t>хана</a:t>
            </a:r>
            <a:r>
              <a:rPr lang="uk-UA" dirty="0" smtClean="0"/>
              <a:t> у гості!</a:t>
            </a:r>
          </a:p>
          <a:p>
            <a:pPr algn="ctr"/>
            <a:r>
              <a:rPr lang="uk-UA" dirty="0" smtClean="0"/>
              <a:t>а) Морозенку</a:t>
            </a:r>
          </a:p>
          <a:p>
            <a:pPr algn="ctr"/>
            <a:r>
              <a:rPr lang="uk-UA" dirty="0" smtClean="0"/>
              <a:t>              б) Максиму Залізняку</a:t>
            </a:r>
          </a:p>
          <a:p>
            <a:pPr algn="ctr"/>
            <a:r>
              <a:rPr lang="uk-UA" dirty="0" smtClean="0"/>
              <a:t>                         в) Богдану Хмельницькому</a:t>
            </a:r>
          </a:p>
          <a:p>
            <a:pPr algn="ctr"/>
            <a:r>
              <a:rPr lang="uk-UA" dirty="0" smtClean="0"/>
              <a:t>г) Івану Сірку</a:t>
            </a:r>
            <a:endParaRPr lang="ru-RU" dirty="0"/>
          </a:p>
        </p:txBody>
      </p:sp>
      <p:pic>
        <p:nvPicPr>
          <p:cNvPr id="8" name="Рисунок 7" descr="163163568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5429264"/>
            <a:ext cx="1214446" cy="1062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Записати</a:t>
            </a:r>
            <a:r>
              <a:rPr lang="ru-RU" dirty="0" smtClean="0"/>
              <a:t> </a:t>
            </a:r>
            <a:r>
              <a:rPr lang="ru-RU" dirty="0" smtClean="0"/>
              <a:t>5 </a:t>
            </a:r>
            <a:r>
              <a:rPr lang="ru-RU" dirty="0" err="1" smtClean="0"/>
              <a:t>назв</a:t>
            </a:r>
            <a:r>
              <a:rPr lang="ru-RU" dirty="0" smtClean="0"/>
              <a:t> </a:t>
            </a:r>
            <a:r>
              <a:rPr lang="ru-RU" dirty="0" err="1" smtClean="0"/>
              <a:t>родинно-побутових</a:t>
            </a:r>
            <a:r>
              <a:rPr lang="ru-RU" dirty="0" smtClean="0"/>
              <a:t> </a:t>
            </a:r>
            <a:r>
              <a:rPr lang="ru-RU" dirty="0" err="1" smtClean="0"/>
              <a:t>пісень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"/>
            <a:ext cx="7772400" cy="1412776"/>
          </a:xfrm>
        </p:spPr>
        <p:txBody>
          <a:bodyPr/>
          <a:lstStyle/>
          <a:p>
            <a:r>
              <a:rPr lang="ru-RU" b="1" i="1" dirty="0" err="1" smtClean="0">
                <a:latin typeface="Monotype Corsiva" pitchFamily="66" charset="0"/>
              </a:rPr>
              <a:t>Українські</a:t>
            </a:r>
            <a:r>
              <a:rPr lang="ru-RU" b="1" i="1" dirty="0" smtClean="0">
                <a:latin typeface="Monotype Corsiva" pitchFamily="66" charset="0"/>
              </a:rPr>
              <a:t>  </a:t>
            </a:r>
            <a:r>
              <a:rPr lang="ru-RU" b="1" i="1" dirty="0" err="1" smtClean="0">
                <a:latin typeface="Monotype Corsiva" pitchFamily="66" charset="0"/>
              </a:rPr>
              <a:t>історичні</a:t>
            </a:r>
            <a:r>
              <a:rPr lang="ru-RU" b="1" i="1" dirty="0" smtClean="0">
                <a:latin typeface="Monotype Corsiva" pitchFamily="66" charset="0"/>
              </a:rPr>
              <a:t>  </a:t>
            </a:r>
            <a:r>
              <a:rPr lang="ru-RU" b="1" i="1" dirty="0" err="1" smtClean="0">
                <a:latin typeface="Monotype Corsiva" pitchFamily="66" charset="0"/>
              </a:rPr>
              <a:t>пісні</a:t>
            </a:r>
            <a:endParaRPr lang="ru-RU" b="1" i="1" dirty="0">
              <a:latin typeface="Monotype Corsiva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3140968"/>
            <a:ext cx="3960440" cy="1752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C:\Documents and Settings\Админ\Рабочий стол\презент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84784"/>
            <a:ext cx="5832648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85794"/>
            <a:ext cx="8190082" cy="1071562"/>
          </a:xfrm>
        </p:spPr>
        <p:txBody>
          <a:bodyPr>
            <a:normAutofit fontScale="90000"/>
          </a:bodyPr>
          <a:lstStyle/>
          <a:p>
            <a:r>
              <a:rPr lang="uk-UA" b="1" i="1" dirty="0" smtClean="0">
                <a:solidFill>
                  <a:schemeClr val="tx1"/>
                </a:solidFill>
                <a:latin typeface="Monotype Corsiva" pitchFamily="66" charset="0"/>
              </a:rPr>
              <a:t>Пісня </a:t>
            </a:r>
            <a:r>
              <a:rPr lang="uk-UA" b="1" dirty="0" smtClean="0">
                <a:solidFill>
                  <a:schemeClr val="tx1"/>
                </a:solidFill>
                <a:latin typeface="Monotype Corsiva" pitchFamily="66" charset="0"/>
              </a:rPr>
              <a:t>- </a:t>
            </a:r>
            <a:r>
              <a:rPr lang="uk-UA" sz="3600" b="1" dirty="0" smtClean="0">
                <a:solidFill>
                  <a:schemeClr val="tx1"/>
                </a:solidFill>
                <a:latin typeface="Monotype Corsiva" pitchFamily="66" charset="0"/>
              </a:rPr>
              <a:t>ліричний вірш куплетної будови, призначений для виконання співом.</a:t>
            </a:r>
            <a:endParaRPr lang="ru-RU" sz="3600" b="1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uk-UA" sz="4000" b="1" i="1" dirty="0" smtClean="0">
                <a:latin typeface="Monotype Corsiva" pitchFamily="66" charset="0"/>
              </a:rPr>
              <a:t>Історична </a:t>
            </a:r>
            <a:r>
              <a:rPr lang="uk-UA" sz="3600" b="1" i="1" dirty="0" smtClean="0">
                <a:latin typeface="Monotype Corsiva" pitchFamily="66" charset="0"/>
              </a:rPr>
              <a:t>пісня</a:t>
            </a:r>
            <a:r>
              <a:rPr lang="en-US" sz="3600" b="1" i="1" dirty="0" smtClean="0">
                <a:latin typeface="Monotype Corsiva" pitchFamily="66" charset="0"/>
              </a:rPr>
              <a:t> </a:t>
            </a:r>
            <a:r>
              <a:rPr lang="uk-UA" sz="3600" b="1" i="1" dirty="0" smtClean="0">
                <a:latin typeface="Monotype Corsiva" pitchFamily="66" charset="0"/>
              </a:rPr>
              <a:t> </a:t>
            </a:r>
            <a:r>
              <a:rPr lang="uk-UA" dirty="0" smtClean="0">
                <a:latin typeface="Monotype Corsiva" pitchFamily="66" charset="0"/>
              </a:rPr>
              <a:t>– </a:t>
            </a:r>
            <a:r>
              <a:rPr lang="en-US" dirty="0" smtClean="0">
                <a:latin typeface="Monotype Corsiva" pitchFamily="66" charset="0"/>
              </a:rPr>
              <a:t> </a:t>
            </a:r>
            <a:r>
              <a:rPr lang="uk-UA" sz="3200" b="1" dirty="0" smtClean="0">
                <a:latin typeface="Monotype Corsiva" pitchFamily="66" charset="0"/>
              </a:rPr>
              <a:t>ліро-епічний твір героїчного характеру про події минулого та відомих історичних осіб.</a:t>
            </a:r>
            <a:endParaRPr lang="ru-RU" sz="3200" b="1" dirty="0">
              <a:latin typeface="Monotype Corsiva" pitchFamily="66" charset="0"/>
            </a:endParaRPr>
          </a:p>
        </p:txBody>
      </p:sp>
      <p:pic>
        <p:nvPicPr>
          <p:cNvPr id="1026" name="Picture 2" descr="C:\Documents and Settings\Admin\Мои документы\Мои рисунки\images[6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005064"/>
            <a:ext cx="2028825" cy="2257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538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4000" i="1" dirty="0" smtClean="0">
                <a:latin typeface="Monotype Corsiva" pitchFamily="66" charset="0"/>
              </a:rPr>
              <a:t>          Тематика  історичних  пісень</a:t>
            </a:r>
          </a:p>
          <a:p>
            <a:pPr>
              <a:buNone/>
            </a:pPr>
            <a:endParaRPr lang="uk-UA" sz="4000" dirty="0" smtClean="0">
              <a:latin typeface="Monotype Corsiva" pitchFamily="66" charset="0"/>
            </a:endParaRPr>
          </a:p>
          <a:p>
            <a:pPr>
              <a:buNone/>
            </a:pPr>
            <a:endParaRPr lang="uk-UA" sz="4000" dirty="0">
              <a:latin typeface="Monotype Corsiva" pitchFamily="66" charset="0"/>
            </a:endParaRPr>
          </a:p>
          <a:p>
            <a:pPr>
              <a:buNone/>
            </a:pPr>
            <a:r>
              <a:rPr lang="uk-UA" sz="2000" b="1" dirty="0" smtClean="0">
                <a:latin typeface="Monotype Corsiva" pitchFamily="66" charset="0"/>
              </a:rPr>
              <a:t>              </a:t>
            </a:r>
            <a:r>
              <a:rPr lang="uk-UA" sz="1800" b="1" dirty="0" smtClean="0">
                <a:latin typeface="Monotype Corsiva" pitchFamily="66" charset="0"/>
              </a:rPr>
              <a:t>Про боротьбу                        Про народних месників                     про боротьбу</a:t>
            </a:r>
          </a:p>
          <a:p>
            <a:pPr>
              <a:buNone/>
            </a:pPr>
            <a:r>
              <a:rPr lang="uk-UA" sz="1800" b="1" dirty="0">
                <a:latin typeface="Monotype Corsiva" pitchFamily="66" charset="0"/>
              </a:rPr>
              <a:t> </a:t>
            </a:r>
            <a:r>
              <a:rPr lang="uk-UA" sz="1800" b="1" dirty="0" smtClean="0">
                <a:latin typeface="Monotype Corsiva" pitchFamily="66" charset="0"/>
              </a:rPr>
              <a:t>                       проти                            і боротьбу проти соціального               з польською</a:t>
            </a:r>
          </a:p>
          <a:p>
            <a:pPr>
              <a:buNone/>
            </a:pPr>
            <a:r>
              <a:rPr lang="uk-UA" sz="1800" b="1" dirty="0">
                <a:latin typeface="Monotype Corsiva" pitchFamily="66" charset="0"/>
              </a:rPr>
              <a:t> </a:t>
            </a:r>
            <a:r>
              <a:rPr lang="uk-UA" sz="1800" b="1" dirty="0" smtClean="0">
                <a:latin typeface="Monotype Corsiva" pitchFamily="66" charset="0"/>
              </a:rPr>
              <a:t>             </a:t>
            </a:r>
            <a:r>
              <a:rPr lang="uk-UA" sz="1800" b="1" dirty="0" err="1" smtClean="0">
                <a:latin typeface="Monotype Corsiva" pitchFamily="66" charset="0"/>
              </a:rPr>
              <a:t>татаро-турецького</a:t>
            </a:r>
            <a:r>
              <a:rPr lang="uk-UA" sz="1800" b="1" dirty="0" smtClean="0">
                <a:latin typeface="Monotype Corsiva" pitchFamily="66" charset="0"/>
              </a:rPr>
              <a:t>                   й національного гніту                           шляхтою                      </a:t>
            </a:r>
            <a:endParaRPr lang="uk-UA" sz="1800" b="1" i="1" dirty="0" smtClean="0">
              <a:latin typeface="Monotype Corsiva" pitchFamily="66" charset="0"/>
            </a:endParaRPr>
          </a:p>
          <a:p>
            <a:pPr>
              <a:buNone/>
            </a:pPr>
            <a:r>
              <a:rPr lang="uk-UA" sz="1800" b="1" dirty="0" smtClean="0">
                <a:latin typeface="Monotype Corsiva" pitchFamily="66" charset="0"/>
              </a:rPr>
              <a:t>                      поневолення        </a:t>
            </a:r>
            <a:r>
              <a:rPr lang="uk-UA" sz="1800" dirty="0" smtClean="0">
                <a:latin typeface="Monotype Corsiva" pitchFamily="66" charset="0"/>
              </a:rPr>
              <a:t>               </a:t>
            </a:r>
            <a:r>
              <a:rPr lang="uk-UA" sz="1800" dirty="0" err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“</a:t>
            </a:r>
            <a:r>
              <a:rPr lang="uk-UA" sz="1800" b="1" i="1" dirty="0" err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Максим</a:t>
            </a:r>
            <a:r>
              <a:rPr lang="uk-UA" sz="1800" b="1" i="1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 козак </a:t>
            </a:r>
            <a:r>
              <a:rPr lang="uk-UA" sz="1800" b="1" i="1" dirty="0" err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Залізняк”</a:t>
            </a:r>
            <a:r>
              <a:rPr lang="uk-UA" sz="1800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           </a:t>
            </a:r>
            <a:r>
              <a:rPr lang="uk-UA" sz="1800" dirty="0" err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“</a:t>
            </a:r>
            <a:r>
              <a:rPr lang="uk-UA" sz="1800" b="1" i="1" dirty="0" err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Чи</a:t>
            </a:r>
            <a:r>
              <a:rPr lang="uk-UA" sz="1800" b="1" i="1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 не той  то </a:t>
            </a:r>
            <a:r>
              <a:rPr lang="uk-UA" sz="1800" b="1" i="1" dirty="0" err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хміль”</a:t>
            </a:r>
            <a:endParaRPr lang="uk-UA" sz="1800" b="1" i="1" dirty="0" smtClean="0">
              <a:solidFill>
                <a:schemeClr val="accent1">
                  <a:lumMod val="50000"/>
                </a:schemeClr>
              </a:solidFill>
              <a:latin typeface="Monotype Corsiva" pitchFamily="66" charset="0"/>
            </a:endParaRPr>
          </a:p>
          <a:p>
            <a:pPr>
              <a:buNone/>
            </a:pPr>
            <a:r>
              <a:rPr lang="uk-UA" sz="1800" dirty="0" smtClean="0">
                <a:latin typeface="Monotype Corsiva" pitchFamily="66" charset="0"/>
              </a:rPr>
              <a:t>             </a:t>
            </a:r>
            <a:r>
              <a:rPr lang="uk-UA" sz="1800" b="1" i="1" dirty="0" err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“Зажурилась</a:t>
            </a:r>
            <a:r>
              <a:rPr lang="uk-UA" sz="1800" b="1" i="1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  </a:t>
            </a:r>
            <a:r>
              <a:rPr lang="uk-UA" sz="1800" b="1" i="1" dirty="0" err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Україна”</a:t>
            </a:r>
            <a:r>
              <a:rPr lang="uk-UA" sz="1800" b="1" i="1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            </a:t>
            </a:r>
            <a:r>
              <a:rPr lang="uk-UA" sz="1800" b="1" i="1" dirty="0" err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“За</a:t>
            </a:r>
            <a:r>
              <a:rPr lang="uk-UA" sz="1800" b="1" i="1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 Сибіром сонце </a:t>
            </a:r>
            <a:r>
              <a:rPr lang="uk-UA" sz="1800" b="1" i="1" dirty="0" err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сходить”</a:t>
            </a:r>
            <a:endParaRPr lang="uk-UA" sz="1800" b="1" i="1" dirty="0" smtClean="0">
              <a:solidFill>
                <a:schemeClr val="accent1">
                  <a:lumMod val="50000"/>
                </a:schemeClr>
              </a:solidFill>
              <a:latin typeface="Monotype Corsiva" pitchFamily="66" charset="0"/>
            </a:endParaRPr>
          </a:p>
          <a:p>
            <a:pPr>
              <a:buNone/>
            </a:pPr>
            <a:r>
              <a:rPr lang="uk-UA" sz="1800" b="1" i="1" dirty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 </a:t>
            </a:r>
            <a:r>
              <a:rPr lang="uk-UA" sz="1800" b="1" i="1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           </a:t>
            </a:r>
            <a:r>
              <a:rPr lang="uk-UA" sz="1800" b="1" i="1" dirty="0" err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“Ой</a:t>
            </a:r>
            <a:r>
              <a:rPr lang="uk-UA" sz="1800" b="1" i="1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 </a:t>
            </a:r>
            <a:r>
              <a:rPr lang="uk-UA" sz="1800" b="1" i="1" dirty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М</a:t>
            </a:r>
            <a:r>
              <a:rPr lang="uk-UA" sz="1800" b="1" i="1" dirty="0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орозе, </a:t>
            </a:r>
            <a:r>
              <a:rPr lang="uk-UA" sz="1800" b="1" i="1" dirty="0" err="1" smtClean="0">
                <a:solidFill>
                  <a:schemeClr val="accent1">
                    <a:lumMod val="50000"/>
                  </a:schemeClr>
                </a:solidFill>
                <a:latin typeface="Monotype Corsiva" pitchFamily="66" charset="0"/>
              </a:rPr>
              <a:t>Морозенку”</a:t>
            </a:r>
            <a:endParaRPr lang="ru-RU" sz="1800" dirty="0" smtClean="0">
              <a:solidFill>
                <a:schemeClr val="accent1">
                  <a:lumMod val="50000"/>
                </a:schemeClr>
              </a:solidFill>
              <a:latin typeface="Monotype Corsiva" pitchFamily="66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>
            <a:off x="3751257" y="1963727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10800000" flipV="1">
            <a:off x="1928794" y="1357298"/>
            <a:ext cx="1500198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16200000" flipH="1">
            <a:off x="5929322" y="1285860"/>
            <a:ext cx="1428760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Documents and Settings\Admin\Мои документы\Мои рисунки\imagesCAAQ8OX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4467225"/>
            <a:ext cx="1905000" cy="21301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1632798"/>
          </a:xfrm>
        </p:spPr>
        <p:txBody>
          <a:bodyPr>
            <a:normAutofit/>
          </a:bodyPr>
          <a:lstStyle/>
          <a:p>
            <a:r>
              <a:rPr lang="uk-UA" i="1" dirty="0" smtClean="0">
                <a:solidFill>
                  <a:schemeClr val="bg2">
                    <a:lumMod val="25000"/>
                  </a:schemeClr>
                </a:solidFill>
                <a:latin typeface="Monotype Corsiva" pitchFamily="66" charset="0"/>
              </a:rPr>
              <a:t>            Символіка українських </a:t>
            </a:r>
            <a:br>
              <a:rPr lang="uk-UA" i="1" dirty="0" smtClean="0">
                <a:solidFill>
                  <a:schemeClr val="bg2">
                    <a:lumMod val="25000"/>
                  </a:schemeClr>
                </a:solidFill>
                <a:latin typeface="Monotype Corsiva" pitchFamily="66" charset="0"/>
              </a:rPr>
            </a:br>
            <a:r>
              <a:rPr lang="uk-UA" i="1" dirty="0" smtClean="0">
                <a:solidFill>
                  <a:schemeClr val="bg2">
                    <a:lumMod val="25000"/>
                  </a:schemeClr>
                </a:solidFill>
                <a:latin typeface="Monotype Corsiva" pitchFamily="66" charset="0"/>
              </a:rPr>
              <a:t>                 історичних  пісень</a:t>
            </a:r>
            <a:endParaRPr lang="ru-RU" i="1" dirty="0">
              <a:solidFill>
                <a:schemeClr val="bg2">
                  <a:lumMod val="25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latin typeface="Monotype Corsiva" pitchFamily="66" charset="0"/>
              </a:rPr>
              <a:t>Козак</a:t>
            </a:r>
            <a:r>
              <a:rPr lang="en-US" dirty="0" smtClean="0">
                <a:latin typeface="Monotype Corsiva" pitchFamily="66" charset="0"/>
              </a:rPr>
              <a:t>  - </a:t>
            </a:r>
            <a:r>
              <a:rPr lang="ru-RU" b="1" dirty="0" smtClean="0">
                <a:latin typeface="Monotype Corsiva" pitchFamily="66" charset="0"/>
              </a:rPr>
              <a:t>сок</a:t>
            </a:r>
            <a:r>
              <a:rPr lang="en-US" b="1" dirty="0" err="1" smtClean="0">
                <a:latin typeface="Monotype Corsiva" pitchFamily="66" charset="0"/>
              </a:rPr>
              <a:t>i</a:t>
            </a:r>
            <a:r>
              <a:rPr lang="ru-RU" b="1" dirty="0" smtClean="0">
                <a:latin typeface="Monotype Corsiva" pitchFamily="66" charset="0"/>
              </a:rPr>
              <a:t>л</a:t>
            </a:r>
            <a:r>
              <a:rPr lang="en-US" b="1" dirty="0" smtClean="0">
                <a:latin typeface="Monotype Corsiva" pitchFamily="66" charset="0"/>
              </a:rPr>
              <a:t>  </a:t>
            </a:r>
          </a:p>
          <a:p>
            <a:r>
              <a:rPr lang="uk-UA" dirty="0" smtClean="0">
                <a:latin typeface="Monotype Corsiva" pitchFamily="66" charset="0"/>
              </a:rPr>
              <a:t>дівчина, </a:t>
            </a:r>
            <a:r>
              <a:rPr lang="uk-UA" dirty="0" err="1" smtClean="0">
                <a:latin typeface="Monotype Corsiva" pitchFamily="66" charset="0"/>
              </a:rPr>
              <a:t>матір-Україна</a:t>
            </a:r>
            <a:r>
              <a:rPr lang="uk-UA" dirty="0" smtClean="0">
                <a:latin typeface="Monotype Corsiva" pitchFamily="66" charset="0"/>
              </a:rPr>
              <a:t> – </a:t>
            </a:r>
            <a:r>
              <a:rPr lang="uk-UA" b="1" i="1" dirty="0" smtClean="0">
                <a:latin typeface="Monotype Corsiva" pitchFamily="66" charset="0"/>
              </a:rPr>
              <a:t>калина</a:t>
            </a:r>
            <a:endParaRPr lang="en-US" dirty="0" smtClean="0">
              <a:latin typeface="Monotype Corsiva" pitchFamily="66" charset="0"/>
            </a:endParaRPr>
          </a:p>
          <a:p>
            <a:r>
              <a:rPr lang="uk-UA" b="1" i="1" dirty="0" smtClean="0">
                <a:latin typeface="Monotype Corsiva" pitchFamily="66" charset="0"/>
              </a:rPr>
              <a:t>могила</a:t>
            </a:r>
            <a:r>
              <a:rPr lang="uk-UA" dirty="0" smtClean="0">
                <a:latin typeface="Monotype Corsiva" pitchFamily="66" charset="0"/>
              </a:rPr>
              <a:t> – наречена </a:t>
            </a:r>
            <a:endParaRPr lang="en-US" dirty="0" smtClean="0">
              <a:latin typeface="Monotype Corsiva" pitchFamily="66" charset="0"/>
            </a:endParaRPr>
          </a:p>
          <a:p>
            <a:r>
              <a:rPr lang="uk-UA" dirty="0" smtClean="0">
                <a:latin typeface="Monotype Corsiva" pitchFamily="66" charset="0"/>
              </a:rPr>
              <a:t>смерть – </a:t>
            </a:r>
            <a:r>
              <a:rPr lang="uk-UA" b="1" i="1" dirty="0" smtClean="0">
                <a:latin typeface="Monotype Corsiva" pitchFamily="66" charset="0"/>
              </a:rPr>
              <a:t>червона китайка</a:t>
            </a:r>
            <a:endParaRPr lang="en-US" dirty="0" smtClean="0">
              <a:latin typeface="Monotype Corsiva" pitchFamily="66" charset="0"/>
            </a:endParaRPr>
          </a:p>
          <a:p>
            <a:r>
              <a:rPr lang="uk-UA" dirty="0" smtClean="0">
                <a:latin typeface="Monotype Corsiva" pitchFamily="66" charset="0"/>
              </a:rPr>
              <a:t>образ Богдана Хмельницького – </a:t>
            </a:r>
            <a:r>
              <a:rPr lang="uk-UA" b="1" i="1" dirty="0" smtClean="0">
                <a:latin typeface="Monotype Corsiva" pitchFamily="66" charset="0"/>
              </a:rPr>
              <a:t>символ визвольної боротьби українського народу 1648-1654 років</a:t>
            </a:r>
            <a:endParaRPr lang="ru-RU" b="1" i="1" dirty="0">
              <a:latin typeface="Monotype Corsiva" pitchFamily="66" charset="0"/>
            </a:endParaRPr>
          </a:p>
        </p:txBody>
      </p:sp>
      <p:pic>
        <p:nvPicPr>
          <p:cNvPr id="3074" name="Picture 2" descr="C:\Documents and Settings\Admin\Мои документы\Мои рисунки\imagesCAAQ8OX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4293096"/>
            <a:ext cx="1905000" cy="239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uk-UA" i="1" dirty="0" smtClean="0">
                <a:solidFill>
                  <a:schemeClr val="bg1"/>
                </a:solidFill>
                <a:latin typeface="Monotype Corsiva" pitchFamily="66" charset="0"/>
              </a:rPr>
              <a:t>       Висловлювання  відомих  людей  </a:t>
            </a:r>
            <a:br>
              <a:rPr lang="uk-UA" i="1" dirty="0" smtClean="0">
                <a:solidFill>
                  <a:schemeClr val="bg1"/>
                </a:solidFill>
                <a:latin typeface="Monotype Corsiva" pitchFamily="66" charset="0"/>
              </a:rPr>
            </a:br>
            <a:r>
              <a:rPr lang="uk-UA" i="1" dirty="0" smtClean="0">
                <a:solidFill>
                  <a:schemeClr val="bg1"/>
                </a:solidFill>
                <a:latin typeface="Monotype Corsiva" pitchFamily="66" charset="0"/>
              </a:rPr>
              <a:t>               про  українську  пісню</a:t>
            </a:r>
            <a:endParaRPr lang="ru-RU" i="1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uk-UA" sz="9600" b="1" i="1" dirty="0" smtClean="0">
                <a:latin typeface="Monotype Corsiva" pitchFamily="66" charset="0"/>
              </a:rPr>
              <a:t>Пісні для України – все</a:t>
            </a:r>
            <a:r>
              <a:rPr lang="en-US" sz="9600" b="1" i="1" dirty="0" smtClean="0">
                <a:latin typeface="Monotype Corsiva" pitchFamily="66" charset="0"/>
              </a:rPr>
              <a:t>:</a:t>
            </a:r>
            <a:r>
              <a:rPr lang="uk-UA" sz="9600" b="1" i="1" dirty="0" smtClean="0">
                <a:latin typeface="Monotype Corsiva" pitchFamily="66" charset="0"/>
              </a:rPr>
              <a:t> і поезія,</a:t>
            </a:r>
            <a:r>
              <a:rPr lang="en-US" sz="9600" b="1" i="1" dirty="0" smtClean="0">
                <a:latin typeface="Monotype Corsiva" pitchFamily="66" charset="0"/>
              </a:rPr>
              <a:t> </a:t>
            </a:r>
            <a:r>
              <a:rPr lang="uk-UA" sz="9600" b="1" i="1" dirty="0" smtClean="0">
                <a:latin typeface="Monotype Corsiva" pitchFamily="66" charset="0"/>
              </a:rPr>
              <a:t>й історія,</a:t>
            </a:r>
            <a:r>
              <a:rPr lang="en-US" sz="9600" b="1" i="1" dirty="0" smtClean="0">
                <a:latin typeface="Monotype Corsiva" pitchFamily="66" charset="0"/>
              </a:rPr>
              <a:t> </a:t>
            </a:r>
            <a:r>
              <a:rPr lang="uk-UA" sz="9600" b="1" i="1" dirty="0" smtClean="0">
                <a:latin typeface="Monotype Corsiva" pitchFamily="66" charset="0"/>
              </a:rPr>
              <a:t>і батьківська могила.   </a:t>
            </a:r>
          </a:p>
          <a:p>
            <a:pPr>
              <a:buNone/>
            </a:pPr>
            <a:r>
              <a:rPr lang="uk-UA" sz="9600" b="1" i="1" dirty="0" smtClean="0">
                <a:latin typeface="Monotype Corsiva" pitchFamily="66" charset="0"/>
              </a:rPr>
              <a:t>                                                                                                  М. Гоголь                                                                                                                                                                                                                                                                                 Українська пісня – це геніальна поетична біографія українського народу.                                                                                             </a:t>
            </a:r>
          </a:p>
          <a:p>
            <a:pPr>
              <a:buNone/>
            </a:pPr>
            <a:r>
              <a:rPr lang="uk-UA" sz="9600" b="1" i="1" dirty="0" smtClean="0">
                <a:latin typeface="Monotype Corsiva" pitchFamily="66" charset="0"/>
              </a:rPr>
              <a:t>                                                                                                  О. Довженко</a:t>
            </a:r>
          </a:p>
          <a:p>
            <a:pPr>
              <a:buFont typeface="Wingdings" pitchFamily="2" charset="2"/>
              <a:buChar char="Ø"/>
            </a:pPr>
            <a:r>
              <a:rPr lang="uk-UA" sz="9600" b="1" i="1" dirty="0" smtClean="0">
                <a:latin typeface="Monotype Corsiva" pitchFamily="66" charset="0"/>
              </a:rPr>
              <a:t>Українська народна пісня - це сторінка історії, частинка нашої душі. В народній пісні - біль і радощі часу, які через століття стають нашими болями й радощами…</a:t>
            </a:r>
          </a:p>
          <a:p>
            <a:pPr>
              <a:buNone/>
            </a:pPr>
            <a:r>
              <a:rPr lang="uk-UA" sz="9600" b="1" i="1" dirty="0">
                <a:latin typeface="Monotype Corsiva" pitchFamily="66" charset="0"/>
              </a:rPr>
              <a:t> </a:t>
            </a:r>
            <a:r>
              <a:rPr lang="uk-UA" sz="9600" b="1" i="1" dirty="0" smtClean="0">
                <a:latin typeface="Monotype Corsiva" pitchFamily="66" charset="0"/>
              </a:rPr>
              <a:t>                                                                                                    В.Дрозд</a:t>
            </a:r>
          </a:p>
          <a:p>
            <a:pPr>
              <a:buFont typeface="Wingdings" pitchFamily="2" charset="2"/>
              <a:buChar char="Ø"/>
            </a:pPr>
            <a:r>
              <a:rPr lang="uk-UA" sz="9600" b="1" i="1" dirty="0" smtClean="0">
                <a:latin typeface="Monotype Corsiva" pitchFamily="66" charset="0"/>
              </a:rPr>
              <a:t>  А пісня  - це душа. З усіх потреб потреба.</a:t>
            </a:r>
          </a:p>
          <a:p>
            <a:pPr>
              <a:buNone/>
            </a:pPr>
            <a:r>
              <a:rPr lang="uk-UA" sz="9600" b="1" i="1" dirty="0" smtClean="0">
                <a:latin typeface="Monotype Corsiva" pitchFamily="66" charset="0"/>
              </a:rPr>
              <a:t>      Лиш пісня в серці </a:t>
            </a:r>
            <a:r>
              <a:rPr lang="uk-UA" sz="9600" b="1" i="1" dirty="0" err="1" smtClean="0">
                <a:latin typeface="Monotype Corsiva" pitchFamily="66" charset="0"/>
              </a:rPr>
              <a:t>ширить</a:t>
            </a:r>
            <a:r>
              <a:rPr lang="uk-UA" sz="9600" b="1" i="1" dirty="0" smtClean="0">
                <a:latin typeface="Monotype Corsiva" pitchFamily="66" charset="0"/>
              </a:rPr>
              <a:t> межи неба.</a:t>
            </a:r>
          </a:p>
          <a:p>
            <a:pPr>
              <a:buNone/>
            </a:pPr>
            <a:r>
              <a:rPr lang="uk-UA" sz="9600" b="1" i="1" dirty="0" smtClean="0">
                <a:latin typeface="Monotype Corsiva" pitchFamily="66" charset="0"/>
              </a:rPr>
              <a:t>      На крилах сонце сяйво їй </a:t>
            </a:r>
            <a:r>
              <a:rPr lang="uk-UA" sz="9600" b="1" i="1" dirty="0" err="1" smtClean="0">
                <a:latin typeface="Monotype Corsiva" pitchFamily="66" charset="0"/>
              </a:rPr>
              <a:t>лиша</a:t>
            </a:r>
            <a:r>
              <a:rPr lang="uk-UA" sz="9600" b="1" i="1" dirty="0" smtClean="0">
                <a:latin typeface="Monotype Corsiva" pitchFamily="66" charset="0"/>
              </a:rPr>
              <a:t> -</a:t>
            </a:r>
          </a:p>
          <a:p>
            <a:pPr>
              <a:buNone/>
            </a:pPr>
            <a:r>
              <a:rPr lang="uk-UA" sz="9600" b="1" i="1" dirty="0" smtClean="0">
                <a:latin typeface="Monotype Corsiva" pitchFamily="66" charset="0"/>
              </a:rPr>
              <a:t>      Чим глибше пісня, тим </a:t>
            </a:r>
            <a:r>
              <a:rPr lang="uk-UA" sz="9600" b="1" i="1" dirty="0" err="1" smtClean="0">
                <a:latin typeface="Monotype Corsiva" pitchFamily="66" charset="0"/>
              </a:rPr>
              <a:t>ясніш</a:t>
            </a:r>
            <a:r>
              <a:rPr lang="uk-UA" sz="9600" b="1" i="1" dirty="0" smtClean="0">
                <a:latin typeface="Monotype Corsiva" pitchFamily="66" charset="0"/>
              </a:rPr>
              <a:t> душа.</a:t>
            </a:r>
          </a:p>
          <a:p>
            <a:pPr>
              <a:buNone/>
            </a:pPr>
            <a:r>
              <a:rPr lang="uk-UA" sz="9600" b="1" i="1" dirty="0" smtClean="0">
                <a:latin typeface="Monotype Corsiva" pitchFamily="66" charset="0"/>
              </a:rPr>
              <a:t>                                                              Іван Драч</a:t>
            </a:r>
          </a:p>
          <a:p>
            <a:pPr>
              <a:buFont typeface="Wingdings" pitchFamily="2" charset="2"/>
              <a:buChar char="Ø"/>
            </a:pPr>
            <a:r>
              <a:rPr lang="uk-UA" sz="9600" b="1" i="1" dirty="0" smtClean="0">
                <a:latin typeface="Monotype Corsiva" pitchFamily="66" charset="0"/>
              </a:rPr>
              <a:t>   Українська пісня - це бездонна душа українського народу, це його слава.</a:t>
            </a:r>
          </a:p>
          <a:p>
            <a:pPr>
              <a:buNone/>
            </a:pPr>
            <a:r>
              <a:rPr lang="uk-UA" sz="9600" b="1" i="1" dirty="0">
                <a:latin typeface="Monotype Corsiva" pitchFamily="66" charset="0"/>
              </a:rPr>
              <a:t> </a:t>
            </a:r>
            <a:r>
              <a:rPr lang="uk-UA" sz="9600" b="1" i="1" dirty="0" smtClean="0">
                <a:latin typeface="Monotype Corsiva" pitchFamily="66" charset="0"/>
              </a:rPr>
              <a:t>                                                                                                  О.Довженко</a:t>
            </a:r>
          </a:p>
          <a:p>
            <a:endParaRPr lang="uk-UA" sz="12800" i="1" dirty="0" smtClean="0">
              <a:latin typeface="Monotype Corsiva" pitchFamily="66" charset="0"/>
            </a:endParaRP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  Герої історичних пісень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ыноска со стрелкой вниз 3"/>
          <p:cNvSpPr/>
          <p:nvPr/>
        </p:nvSpPr>
        <p:spPr>
          <a:xfrm>
            <a:off x="3286116" y="3000372"/>
            <a:ext cx="2857520" cy="328614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52128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  <a:r>
              <a:rPr lang="uk-UA" dirty="0" smtClean="0"/>
              <a:t> Богдан </a:t>
            </a:r>
            <a:r>
              <a:rPr lang="uk-UA" dirty="0" err="1" smtClean="0"/>
              <a:t>Хмельницьк</a:t>
            </a:r>
            <a:r>
              <a:rPr lang="ru-RU" dirty="0" err="1" smtClean="0"/>
              <a:t>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95736" y="1916832"/>
            <a:ext cx="4248472" cy="4389120"/>
          </a:xfrm>
        </p:spPr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2050" name="Picture 2" descr="C:\Documents and Settings\Админ\Рабочий стол\65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12776"/>
            <a:ext cx="4262437" cy="52781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188640"/>
            <a:ext cx="5698976" cy="1152128"/>
          </a:xfrm>
        </p:spPr>
        <p:txBody>
          <a:bodyPr/>
          <a:lstStyle/>
          <a:p>
            <a:r>
              <a:rPr lang="uk-UA" dirty="0" smtClean="0"/>
              <a:t>Іван Сірко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 flipV="1">
            <a:off x="2843808" y="2204864"/>
            <a:ext cx="3744416" cy="403244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3074" name="Picture 2" descr="C:\Documents and Settings\Админ\Рабочий стол\32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285860"/>
            <a:ext cx="3874182" cy="535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416</TotalTime>
  <Words>499</Words>
  <Application>Microsoft Office PowerPoint</Application>
  <PresentationFormat>Экран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Поток</vt:lpstr>
      <vt:lpstr>Слайд 1</vt:lpstr>
      <vt:lpstr>Українські  історичні  пісні</vt:lpstr>
      <vt:lpstr>Пісня - ліричний вірш куплетної будови, призначений для виконання співом.</vt:lpstr>
      <vt:lpstr>Слайд 4</vt:lpstr>
      <vt:lpstr>            Символіка українських                   історичних  пісень</vt:lpstr>
      <vt:lpstr>       Висловлювання  відомих  людей                  про  українську  пісню</vt:lpstr>
      <vt:lpstr>  Герої історичних пісень</vt:lpstr>
      <vt:lpstr>     Богдан Хмельницький</vt:lpstr>
      <vt:lpstr>Іван Сірко</vt:lpstr>
      <vt:lpstr>Максим Залізняк</vt:lpstr>
      <vt:lpstr>Устим Кармелюк</vt:lpstr>
      <vt:lpstr>           Перевір себе</vt:lpstr>
      <vt:lpstr>           Перевір себе</vt:lpstr>
      <vt:lpstr>Домашнє завдання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Українські історичні пісні</dc:title>
  <dc:creator>Админ</dc:creator>
  <cp:lastModifiedBy>Пользователь</cp:lastModifiedBy>
  <cp:revision>44</cp:revision>
  <dcterms:created xsi:type="dcterms:W3CDTF">2012-09-12T12:48:06Z</dcterms:created>
  <dcterms:modified xsi:type="dcterms:W3CDTF">2024-12-19T15:10:37Z</dcterms:modified>
</cp:coreProperties>
</file>