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822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16837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16508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1700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960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8464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3108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0471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0509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3946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53318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09491-C6F3-4DE4-B22E-49E18870DC7B}" type="datetimeFigureOut">
              <a:rPr lang="ru-RU" smtClean="0"/>
              <a:pPr/>
              <a:t>04.05.2025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75D32-DD0D-4BA0-A21F-DE3D953F3C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7194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 rot="10800000" flipV="1">
            <a:off x="-2" y="0"/>
            <a:ext cx="9148641" cy="1268759"/>
          </a:xfrm>
        </p:spPr>
        <p:txBody>
          <a:bodyPr>
            <a:noAutofit/>
          </a:bodyPr>
          <a:lstStyle/>
          <a:p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Мовні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аспекти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вивчення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речення.Граматична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основа 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односкладних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і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двоскладних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речень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Види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речень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 за метою </a:t>
            </a:r>
            <a:r>
              <a:rPr lang="ru-RU" sz="3200" smtClean="0">
                <a:latin typeface="Times New Roman" pitchFamily="18" charset="0"/>
                <a:cs typeface="Times New Roman" pitchFamily="18" charset="0"/>
              </a:rPr>
              <a:t>висловлювання</a:t>
            </a:r>
            <a:endParaRPr lang="ru-RU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8846" y="1700808"/>
            <a:ext cx="8965154" cy="474386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Прочитайте  речення, вкажіть серед    них </a:t>
            </a:r>
            <a:r>
              <a:rPr lang="uk-UA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двоскладні та односкладні.       </a:t>
            </a:r>
            <a:r>
              <a:rPr lang="uk-UA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Вибір обґрунтуйте. Якими вони є за метою висловлювання?      Чи є інверсія?</a:t>
            </a:r>
          </a:p>
          <a:p>
            <a:pPr marL="0" indent="0">
              <a:buNone/>
            </a:pPr>
            <a:r>
              <a:rPr lang="uk-UA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  Нас зачаровано красою весняною. 2.  Зовсім не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пам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ятаю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 перший день  весни. 3. Передсвітанкова весняна тиша рідних  полів.                 4. Пахне  ароматом  цвіту  яблунь і вишень?         5. Спинись на мить і придивися до краси.  6.  Люблю весну!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7. Щебетом пташок  починає сповнюватись довкілля.  8.Правди не сховаєш.           9. Сонячна щедрість для весни.        Гаряча  надія на врожай.    10 </a:t>
            </a:r>
            <a:r>
              <a:rPr lang="uk-UA" dirty="0" err="1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Поспішайте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 творити добро.     11. З двох бід вибирають меншу.          12. Держи  кишеню і уста замкненими.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8000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Чи правда, що всі подані речення є односкладними?</a:t>
            </a:r>
            <a:endParaRPr lang="ru-RU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1.Пливемо назустріч сонцю.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2.Як дбаєш, так і маєш.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3.Здавна вербу і калину вважають символами  України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4.Тиха, безвітряна ніч. 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5. Від річки потягнуло прохолодою.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6. Ранок ясний ,   сонячний, теплий.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41308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Виберіть і запишіть тільки односкладні речення </a:t>
            </a:r>
            <a:endParaRPr lang="ru-RU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600200"/>
            <a:ext cx="8507288" cy="49971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1.Батьківщину і матір не вибирають.             2.  Немає пісні без 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любові. 3. Спинися, мить, зіграй сонату вічну.   4. Бережи честь 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змолоду. 5. Любов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’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ю народу сповито безсмертні пісні.               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6. Соловейко в темнім гаї сонце зустрічає.  7. Дорога. Ранок</a:t>
            </a: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Тиша.  Явори. І довгий яр, весь білою черемхою залитий…       8.Вже починають квітнути нарциси,      хочуть усміхатися  сонцю і людям.   9. Гроза минула, і  пахучі квіти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усі в краплинах.         10.Колосся     починає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 наливатися, пишатися на сонці.       11. Хочу</a:t>
            </a:r>
          </a:p>
          <a:p>
            <a:pPr marL="0" indent="0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п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очати розмову про майбутнє .        12. Марно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втраченого дня ні за які гроші не повернеш.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13. Усе на світі створено мозолями.    14.Небо</a:t>
            </a:r>
          </a:p>
          <a:p>
            <a:pPr marL="0" indent="0">
              <a:buNone/>
            </a:pPr>
            <a:r>
              <a:rPr lang="uk-UA" sz="2800" dirty="0">
                <a:latin typeface="Times New Roman" pitchFamily="18" charset="0"/>
                <a:cs typeface="Times New Roman" pitchFamily="18" charset="0"/>
              </a:rPr>
              <a:t>н</a:t>
            </a: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езміряне всипане зорями. 15.Тяжко з каменю </a:t>
            </a:r>
          </a:p>
          <a:p>
            <a:pPr marL="0" indent="0">
              <a:buNone/>
            </a:pPr>
            <a:r>
              <a:rPr lang="uk-UA" sz="2800" dirty="0" smtClean="0">
                <a:latin typeface="Times New Roman" pitchFamily="18" charset="0"/>
                <a:cs typeface="Times New Roman" pitchFamily="18" charset="0"/>
              </a:rPr>
              <a:t>олію   видушувати.</a:t>
            </a:r>
          </a:p>
          <a:p>
            <a:pPr marL="0" indent="0">
              <a:buNone/>
            </a:pP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1\Desktop\downloa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861048"/>
            <a:ext cx="2483767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67410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FF0000"/>
                </a:solidFill>
              </a:rPr>
              <a:t>Односкладне чи двоскладне подане речення? Докажіть!</a:t>
            </a:r>
            <a:endParaRPr lang="ru-RU" sz="3600" dirty="0">
              <a:solidFill>
                <a:srgbClr val="FF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3074" name="Picture 2" descr="C:\Users\1\Desktop\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412776"/>
            <a:ext cx="9144000" cy="5445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06232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C00000"/>
                </a:solidFill>
              </a:rPr>
              <a:t>Чи є серед поданих речень двоскладні? Обґрунтуйте!</a:t>
            </a:r>
            <a:endParaRPr lang="ru-RU" sz="3600" dirty="0">
              <a:solidFill>
                <a:srgbClr val="C0000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/>
              <a:t>Світле,  дивне весняне свято.</a:t>
            </a:r>
          </a:p>
          <a:p>
            <a:r>
              <a:rPr lang="uk-UA" dirty="0" smtClean="0"/>
              <a:t>Чекаю його з нетерпінням.</a:t>
            </a:r>
          </a:p>
          <a:p>
            <a:r>
              <a:rPr lang="uk-UA" dirty="0" smtClean="0"/>
              <a:t>Готуються до нього довго.</a:t>
            </a:r>
          </a:p>
          <a:p>
            <a:r>
              <a:rPr lang="uk-UA" dirty="0" smtClean="0"/>
              <a:t>Як дбаєш, так і маєш. </a:t>
            </a:r>
          </a:p>
          <a:p>
            <a:r>
              <a:rPr lang="uk-UA" dirty="0" smtClean="0"/>
              <a:t>Й зі зміїної отрути  збирають  ліки. Виглядаю лебедину зграю.</a:t>
            </a:r>
          </a:p>
          <a:p>
            <a:r>
              <a:rPr lang="uk-UA" dirty="0" smtClean="0"/>
              <a:t>Зі  сну каші не звариш.</a:t>
            </a:r>
          </a:p>
          <a:p>
            <a:r>
              <a:rPr lang="uk-UA" dirty="0" smtClean="0"/>
              <a:t>Два брехуни однієї правди не  скажуть.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818536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Autofit/>
          </a:bodyPr>
          <a:lstStyle/>
          <a:p>
            <a:r>
              <a:rPr lang="uk-UA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З довідки підберіть  потрібні за змістом слова. Якими є   подані речення   за  метою висловлювання ?  Підкресліть   граматичну основу.  </a:t>
            </a:r>
            <a:endParaRPr lang="ru-RU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1.Будь швидким  не на обіцянки, а на…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2. Працюй  плечима, а не…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3.Більше роби, менше  …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4. Як маєш збрехати, то краще…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5.Навчився  говорити, учись…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6. Чужого не </a:t>
            </a:r>
            <a:r>
              <a:rPr lang="uk-UA" dirty="0" err="1" smtClean="0">
                <a:latin typeface="Times New Roman" pitchFamily="18" charset="0"/>
                <a:cs typeface="Times New Roman" pitchFamily="18" charset="0"/>
              </a:rPr>
              <a:t>гудь</a:t>
            </a: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,   свого не…</a:t>
            </a:r>
          </a:p>
          <a:p>
            <a:pPr marL="0" indent="0">
              <a:buNone/>
            </a:pPr>
            <a:r>
              <a:rPr lang="uk-UA" dirty="0" smtClean="0">
                <a:latin typeface="Times New Roman" pitchFamily="18" charset="0"/>
                <a:cs typeface="Times New Roman" pitchFamily="18" charset="0"/>
              </a:rPr>
              <a:t>Довідка:    очима, змовчи, хвали, виконання, мовчати, говори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00437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93752"/>
            <a:ext cx="8229600" cy="1143000"/>
          </a:xfrm>
        </p:spPr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Перетворіть  двоскладні речення на односкладні</a:t>
            </a:r>
            <a:endParaRPr lang="ru-RU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139136" cy="4525963"/>
          </a:xfrm>
        </p:spPr>
        <p:txBody>
          <a:bodyPr>
            <a:normAutofit fontScale="92500" lnSpcReduction="20000"/>
          </a:bodyPr>
          <a:lstStyle/>
          <a:p>
            <a:r>
              <a:rPr lang="uk-UA" dirty="0" smtClean="0"/>
              <a:t>На галявину спадають сутінки.   -  …</a:t>
            </a:r>
          </a:p>
          <a:p>
            <a:endParaRPr lang="uk-UA" dirty="0" smtClean="0"/>
          </a:p>
          <a:p>
            <a:r>
              <a:rPr lang="uk-UA" dirty="0" smtClean="0"/>
              <a:t>Чарівниця-весна змінила вже </a:t>
            </a:r>
            <a:r>
              <a:rPr lang="uk-UA" dirty="0" err="1" smtClean="0"/>
              <a:t>чимало.-</a:t>
            </a:r>
            <a:r>
              <a:rPr lang="uk-UA" dirty="0" smtClean="0"/>
              <a:t>…</a:t>
            </a:r>
          </a:p>
          <a:p>
            <a:r>
              <a:rPr lang="uk-UA" dirty="0" smtClean="0"/>
              <a:t>Ми дихаємо вільно і </a:t>
            </a:r>
            <a:r>
              <a:rPr lang="uk-UA" dirty="0" err="1" smtClean="0"/>
              <a:t>легко.-</a:t>
            </a:r>
            <a:r>
              <a:rPr lang="uk-UA" dirty="0" smtClean="0"/>
              <a:t> …</a:t>
            </a:r>
          </a:p>
          <a:p>
            <a:r>
              <a:rPr lang="uk-UA" dirty="0" smtClean="0"/>
              <a:t>Цей неповторний краєвид ми не</a:t>
            </a:r>
          </a:p>
          <a:p>
            <a:pPr marL="0" indent="0">
              <a:buNone/>
            </a:pPr>
            <a:r>
              <a:rPr lang="uk-UA" dirty="0" smtClean="0"/>
              <a:t> забудемо </a:t>
            </a:r>
            <a:r>
              <a:rPr lang="uk-UA" dirty="0" err="1" smtClean="0"/>
              <a:t>ніколи.-</a:t>
            </a:r>
            <a:r>
              <a:rPr lang="uk-UA" dirty="0" smtClean="0"/>
              <a:t> …</a:t>
            </a:r>
          </a:p>
          <a:p>
            <a:pPr marL="0" indent="0">
              <a:buNone/>
            </a:pPr>
            <a:r>
              <a:rPr lang="uk-UA" dirty="0" smtClean="0"/>
              <a:t>Вони повернулися  </a:t>
            </a:r>
            <a:r>
              <a:rPr lang="uk-UA" dirty="0" err="1" smtClean="0"/>
              <a:t>навесні.-</a:t>
            </a:r>
            <a:r>
              <a:rPr lang="uk-UA" dirty="0" smtClean="0"/>
              <a:t> …</a:t>
            </a:r>
          </a:p>
          <a:p>
            <a:pPr marL="0" indent="0">
              <a:buNone/>
            </a:pPr>
            <a:endParaRPr lang="uk-UA" dirty="0" smtClean="0"/>
          </a:p>
          <a:p>
            <a:pPr marL="0" indent="0">
              <a:buNone/>
            </a:pPr>
            <a:r>
              <a:rPr lang="uk-UA" dirty="0" smtClean="0"/>
              <a:t>Слово Шевченкове  - незнищенне, бо він </a:t>
            </a:r>
          </a:p>
          <a:p>
            <a:pPr marL="0" indent="0">
              <a:buNone/>
            </a:pPr>
            <a:r>
              <a:rPr lang="uk-UA" dirty="0" smtClean="0"/>
              <a:t>закодував у ньому українську душу, саме </a:t>
            </a:r>
          </a:p>
          <a:p>
            <a:pPr marL="0" indent="0">
              <a:buNone/>
            </a:pPr>
            <a:r>
              <a:rPr lang="uk-UA" dirty="0" smtClean="0"/>
              <a:t>єство українця. - … 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092280" y="1600200"/>
            <a:ext cx="1594520" cy="4525963"/>
          </a:xfrm>
        </p:spPr>
        <p:txBody>
          <a:bodyPr>
            <a:normAutofit fontScale="92500" lnSpcReduction="20000"/>
          </a:bodyPr>
          <a:lstStyle/>
          <a:p>
            <a:endParaRPr lang="ru-RU" dirty="0"/>
          </a:p>
        </p:txBody>
      </p:sp>
      <p:pic>
        <p:nvPicPr>
          <p:cNvPr id="4098" name="Picture 2" descr="C:\Users\1\Desktop\imag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556792"/>
            <a:ext cx="2195736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861869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Домашнє завдання:</a:t>
            </a:r>
            <a:br>
              <a:rPr lang="uk-UA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uk-UA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Випишіть односкладні </a:t>
            </a:r>
            <a:r>
              <a:rPr lang="uk-UA" sz="36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речення, вкажіть їх вид, граматичні основи</a:t>
            </a:r>
            <a:endParaRPr lang="ru-RU" sz="3600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                          Акварель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Прозорий гай. Тремтячий лист.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Осіння світла акварель.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Проходить пізній падолист 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Серед полів, серед осель.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Осіння позолоть левад.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Тремтячий лист. Прозорий гай..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Проходить пізній падолист </a:t>
            </a:r>
          </a:p>
          <a:p>
            <a:pPr marL="0" indent="0">
              <a:buNone/>
            </a:pPr>
            <a:r>
              <a:rPr lang="uk-UA" sz="3000" dirty="0" smtClean="0">
                <a:solidFill>
                  <a:srgbClr val="C00000"/>
                </a:solidFill>
              </a:rPr>
              <a:t>І золотить весь рідний край. </a:t>
            </a:r>
          </a:p>
          <a:p>
            <a:pPr marL="0" indent="0">
              <a:buNone/>
            </a:pPr>
            <a:endParaRPr lang="uk-UA" sz="3000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uk-UA" dirty="0" smtClean="0">
                <a:solidFill>
                  <a:srgbClr val="0070C0"/>
                </a:solidFill>
              </a:rPr>
              <a:t>           Поширте односкладні речення:</a:t>
            </a:r>
          </a:p>
          <a:p>
            <a:pPr marL="0" indent="0">
              <a:buNone/>
            </a:pPr>
            <a:r>
              <a:rPr lang="uk-UA" dirty="0" smtClean="0">
                <a:solidFill>
                  <a:srgbClr val="0070C0"/>
                </a:solidFill>
              </a:rPr>
              <a:t>  </a:t>
            </a:r>
            <a:r>
              <a:rPr lang="uk-UA" dirty="0" smtClean="0">
                <a:solidFill>
                  <a:srgbClr val="C00000"/>
                </a:solidFill>
              </a:rPr>
              <a:t>Сонечко.   Пташки.  Сади.   Луг.    Річка. Небо.</a:t>
            </a:r>
          </a:p>
          <a:p>
            <a:pPr marL="0" indent="0">
              <a:buNone/>
            </a:pPr>
            <a:endParaRPr lang="uk-UA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uk-UA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uk-UA" dirty="0" smtClean="0">
              <a:solidFill>
                <a:srgbClr val="C0000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9412256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591</Words>
  <Application>Microsoft Office PowerPoint</Application>
  <PresentationFormat>Экран (4:3)</PresentationFormat>
  <Paragraphs>70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Мовні аспекти  вивчення речення.Граматична основа  односкладних і двоскладних речень. Види речень за метою висловлювання</vt:lpstr>
      <vt:lpstr>Чи правда, що всі подані речення є односкладними?</vt:lpstr>
      <vt:lpstr>Виберіть і запишіть тільки односкладні речення </vt:lpstr>
      <vt:lpstr>Односкладне чи двоскладне подане речення? Докажіть!</vt:lpstr>
      <vt:lpstr>Чи є серед поданих речень двоскладні? Обґрунтуйте!</vt:lpstr>
      <vt:lpstr>З довідки підберіть  потрібні за змістом слова. Якими є   подані речення   за  метою висловлювання ?  Підкресліть   граматичну основу.  </vt:lpstr>
      <vt:lpstr>Перетворіть  двоскладні речення на односкладні</vt:lpstr>
      <vt:lpstr>Домашнє завдання: Випишіть односкладні речення, вкажіть їх вид, граматичні основи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Двадцять сьоме квітня Класна робота</dc:title>
  <dc:creator>1</dc:creator>
  <cp:lastModifiedBy>Пользователь</cp:lastModifiedBy>
  <cp:revision>24</cp:revision>
  <dcterms:created xsi:type="dcterms:W3CDTF">2023-04-26T18:03:06Z</dcterms:created>
  <dcterms:modified xsi:type="dcterms:W3CDTF">2025-05-04T14:08:42Z</dcterms:modified>
</cp:coreProperties>
</file>