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искуссия.jpg"/>
          <p:cNvPicPr>
            <a:picLocks noChangeAspect="1"/>
          </p:cNvPicPr>
          <p:nvPr/>
        </p:nvPicPr>
        <p:blipFill>
          <a:blip r:embed="rId2" cstate="print"/>
          <a:srcRect t="10000"/>
          <a:stretch>
            <a:fillRect/>
          </a:stretch>
        </p:blipFill>
        <p:spPr>
          <a:xfrm>
            <a:off x="0" y="0"/>
            <a:ext cx="9144000" cy="5143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1736" y="2214554"/>
            <a:ext cx="4572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8 </a:t>
            </a:r>
            <a:r>
              <a:rPr lang="uk-UA" sz="4400" b="1" dirty="0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клас</a:t>
            </a:r>
          </a:p>
          <a:p>
            <a:pPr algn="ctr"/>
            <a:r>
              <a:rPr lang="ru-RU" sz="4400" b="1" dirty="0" err="1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Допис</a:t>
            </a:r>
            <a:r>
              <a:rPr lang="ru-RU" sz="4400" b="1" dirty="0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 </a:t>
            </a:r>
            <a:r>
              <a:rPr lang="ru-RU" sz="4400" b="1" dirty="0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до </a:t>
            </a:r>
            <a:r>
              <a:rPr lang="ru-RU" sz="4400" b="1" dirty="0" err="1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блогу</a:t>
            </a:r>
            <a:r>
              <a:rPr lang="ru-RU" sz="4400" b="1" dirty="0" smtClean="0">
                <a:solidFill>
                  <a:schemeClr val="bg2">
                    <a:lumMod val="75000"/>
                  </a:schemeClr>
                </a:solidFill>
                <a:latin typeface="Century Schoolbook" pitchFamily="18" charset="0"/>
              </a:rPr>
              <a:t> </a:t>
            </a:r>
            <a:endParaRPr lang="ru-RU" sz="4400" b="1" dirty="0">
              <a:solidFill>
                <a:schemeClr val="bg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214950"/>
            <a:ext cx="7858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Дискусійного</a:t>
            </a:r>
            <a:r>
              <a:rPr lang="ru-RU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 </a:t>
            </a:r>
            <a:r>
              <a:rPr lang="ru-RU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характеру</a:t>
            </a:r>
          </a:p>
          <a:p>
            <a:pPr algn="ctr"/>
            <a:r>
              <a:rPr lang="uk-UA" sz="4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Стрембицька</a:t>
            </a:r>
            <a:r>
              <a:rPr lang="uk-UA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 Л.А.</a:t>
            </a:r>
            <a:endParaRPr lang="ru-RU" sz="4400" b="1" dirty="0">
              <a:solidFill>
                <a:schemeClr val="accent1">
                  <a:lumMod val="40000"/>
                  <a:lumOff val="60000"/>
                </a:schemeClr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блог.jpg"/>
          <p:cNvPicPr>
            <a:picLocks noChangeAspect="1"/>
          </p:cNvPicPr>
          <p:nvPr/>
        </p:nvPicPr>
        <p:blipFill>
          <a:blip r:embed="rId2" cstate="print"/>
          <a:srcRect b="11718"/>
          <a:stretch>
            <a:fillRect/>
          </a:stretch>
        </p:blipFill>
        <p:spPr>
          <a:xfrm>
            <a:off x="2571736" y="3357562"/>
            <a:ext cx="4876800" cy="3228996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>
            <a:normAutofit/>
          </a:bodyPr>
          <a:lstStyle/>
          <a:p>
            <a:pPr algn="just"/>
            <a:r>
              <a:rPr lang="uk-UA" b="1" dirty="0" err="1" smtClean="0">
                <a:solidFill>
                  <a:srgbClr val="002060"/>
                </a:solidFill>
                <a:latin typeface="Century Schoolbook" pitchFamily="18" charset="0"/>
              </a:rPr>
              <a:t>Блог</a:t>
            </a:r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 (англ.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blog, </a:t>
            </a:r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від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web log — «</a:t>
            </a:r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мережевий журнал чи щоденник подій») — це </a:t>
            </a:r>
            <a:r>
              <a:rPr lang="uk-UA" b="1" dirty="0" err="1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веб-сайт</a:t>
            </a:r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, головний зміст якого — записи, зображення чи </a:t>
            </a:r>
            <a:r>
              <a:rPr lang="uk-UA" b="1" dirty="0" err="1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мультимедіа</a:t>
            </a:r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, що регулярно додаються.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 err="1" smtClean="0">
                <a:latin typeface="Century Schoolbook" pitchFamily="18" charset="0"/>
              </a:rPr>
              <a:t>Блог</a:t>
            </a:r>
            <a:r>
              <a:rPr lang="uk-UA" b="1" dirty="0" smtClean="0">
                <a:latin typeface="Century Schoolbook" pitchFamily="18" charset="0"/>
              </a:rPr>
              <a:t> як жанр журналістики</a:t>
            </a:r>
            <a:endParaRPr lang="ru-RU" b="1" dirty="0">
              <a:latin typeface="Century Schoolbook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блог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643314"/>
            <a:ext cx="6143668" cy="32146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b="1" dirty="0" smtClean="0">
                <a:latin typeface="Century Schoolbook" pitchFamily="18" charset="0"/>
              </a:rPr>
              <a:t>Важливо!</a:t>
            </a:r>
            <a:endParaRPr lang="ru-RU" sz="4800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8153400" cy="4495800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Сьогодні така форма вираження особистої громадянської позиції має визначну роль у творенні інформаційного суспільства, реалізації свободи слова, боротьбі за права людини у світі, та й просто у комунікації та обговоренні будь-яких ідей поміж людьми.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latin typeface="Century Schoolbook" pitchFamily="18" charset="0"/>
              </a:rPr>
              <a:t>Допис дискусійного</a:t>
            </a:r>
            <a:br>
              <a:rPr lang="uk-UA" b="1" dirty="0" smtClean="0">
                <a:latin typeface="Century Schoolbook" pitchFamily="18" charset="0"/>
              </a:rPr>
            </a:br>
            <a:r>
              <a:rPr lang="uk-UA" b="1" dirty="0" smtClean="0">
                <a:latin typeface="Century Schoolbook" pitchFamily="18" charset="0"/>
              </a:rPr>
              <a:t>характеру</a:t>
            </a:r>
            <a:endParaRPr lang="ru-RU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uk-UA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ДО́ПИС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, у, чол. Стаття, повідомлення про що-небудь, написані для газети, журналу і т. ін. кореспондентом або читачем.</a:t>
            </a:r>
          </a:p>
          <a:p>
            <a:r>
              <a:rPr lang="ru-RU" b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ДИСКУ́СІЯ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, 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ї, жін. Широке публічне обговорення якого-небудь спірного питання. </a:t>
            </a:r>
          </a:p>
          <a:p>
            <a:r>
              <a:rPr lang="uk-UA" b="1" i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Допис дискусійного характеру </a:t>
            </a:r>
            <a:r>
              <a:rPr lang="uk-UA" i="1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– це публіцистична стаття, у якій чітко висловлюється позиція автора щодо актуальної певному колу читачів проблеми.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latin typeface="Century Schoolbook" pitchFamily="18" charset="0"/>
              </a:rPr>
              <a:t>Особливості допису</a:t>
            </a:r>
            <a:endParaRPr lang="ru-RU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572560" cy="4495800"/>
          </a:xfrm>
        </p:spPr>
        <p:txBody>
          <a:bodyPr>
            <a:noAutofit/>
          </a:bodyPr>
          <a:lstStyle/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в основі – актуальна проблема, яка не має однозначного вирішення;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наведені різні, протилежні точки зору на зазначену проблему;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чітко висловлюється позиція автора 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наведені переконливі аргументи, або особисті авторські, або процитовані з вагомих авторитетних джерел;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приклади з суспільного життя, зокрема статистика – цифри, факти;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висновок; 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лаконічність, стислість;</a:t>
            </a:r>
            <a:endParaRPr lang="ru-RU" sz="2400" dirty="0" smtClean="0">
              <a:latin typeface="Century Schoolbook" pitchFamily="18" charset="0"/>
            </a:endParaRPr>
          </a:p>
          <a:p>
            <a:pPr lvl="0">
              <a:lnSpc>
                <a:spcPts val="2500"/>
              </a:lnSpc>
            </a:pPr>
            <a:r>
              <a:rPr lang="uk-UA" sz="2400" dirty="0" smtClean="0">
                <a:latin typeface="Century Schoolbook" pitchFamily="18" charset="0"/>
              </a:rPr>
              <a:t>емоційність образність.</a:t>
            </a:r>
            <a:endParaRPr lang="ru-RU" sz="2400" dirty="0" smtClean="0">
              <a:latin typeface="Century Schoolbook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latin typeface="Century Schoolbook" pitchFamily="18" charset="0"/>
              </a:rPr>
              <a:t>Як створити допис</a:t>
            </a:r>
            <a:br>
              <a:rPr lang="uk-UA" b="1" dirty="0" smtClean="0">
                <a:latin typeface="Century Schoolbook" pitchFamily="18" charset="0"/>
              </a:rPr>
            </a:br>
            <a:r>
              <a:rPr lang="uk-UA" b="1" dirty="0" smtClean="0">
                <a:latin typeface="Century Schoolbook" pitchFamily="18" charset="0"/>
              </a:rPr>
              <a:t>дискусійного характеру</a:t>
            </a:r>
            <a:endParaRPr lang="ru-RU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 smtClean="0"/>
              <a:t>1. Проблема вам уже </a:t>
            </a:r>
            <a:r>
              <a:rPr lang="ru-RU" sz="3200" dirty="0" err="1" smtClean="0"/>
              <a:t>запропонована</a:t>
            </a:r>
            <a:r>
              <a:rPr lang="ru-RU" sz="3200" dirty="0" smtClean="0"/>
              <a:t>: </a:t>
            </a:r>
            <a:r>
              <a:rPr lang="ru-RU" sz="3200" i="1" dirty="0" smtClean="0"/>
              <a:t>"</a:t>
            </a:r>
            <a:r>
              <a:rPr lang="ru-RU" sz="3200" i="1" dirty="0" err="1" smtClean="0"/>
              <a:t>Чи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переможе</a:t>
            </a:r>
            <a:r>
              <a:rPr lang="ru-RU" sz="3200" i="1" dirty="0" smtClean="0"/>
              <a:t> книжку </a:t>
            </a:r>
            <a:r>
              <a:rPr lang="ru-RU" sz="3200" i="1" dirty="0" err="1" smtClean="0"/>
              <a:t>комп'ютер</a:t>
            </a:r>
            <a:r>
              <a:rPr lang="ru-RU" sz="3200" i="1" dirty="0" smtClean="0"/>
              <a:t>, а </a:t>
            </a:r>
            <a:r>
              <a:rPr lang="ru-RU" sz="3200" i="1" dirty="0" err="1" smtClean="0"/>
              <a:t>бібліотеку</a:t>
            </a:r>
            <a:r>
              <a:rPr lang="ru-RU" sz="3200" i="1" dirty="0" smtClean="0"/>
              <a:t> – </a:t>
            </a:r>
            <a:r>
              <a:rPr lang="ru-RU" sz="3200" i="1" dirty="0" err="1" smtClean="0"/>
              <a:t>Інтернет</a:t>
            </a:r>
            <a:r>
              <a:rPr lang="ru-RU" sz="3200" i="1" dirty="0" smtClean="0"/>
              <a:t>".</a:t>
            </a:r>
          </a:p>
          <a:p>
            <a:r>
              <a:rPr lang="ru-RU" sz="3200" dirty="0" smtClean="0"/>
              <a:t>2. </a:t>
            </a:r>
            <a:r>
              <a:rPr lang="ru-RU" sz="3200" dirty="0" err="1" smtClean="0"/>
              <a:t>Вивчаємо</a:t>
            </a:r>
            <a:r>
              <a:rPr lang="ru-RU" sz="3200" dirty="0" smtClean="0"/>
              <a:t> </a:t>
            </a:r>
            <a:r>
              <a:rPr lang="ru-RU" sz="3200" dirty="0" err="1" smtClean="0"/>
              <a:t>це</a:t>
            </a:r>
            <a:r>
              <a:rPr lang="ru-RU" sz="3200" dirty="0" smtClean="0"/>
              <a:t> </a:t>
            </a:r>
            <a:r>
              <a:rPr lang="ru-RU" sz="3200" dirty="0" err="1" smtClean="0"/>
              <a:t>питання</a:t>
            </a:r>
            <a:r>
              <a:rPr lang="ru-RU" sz="3200" dirty="0" smtClean="0"/>
              <a:t> за </a:t>
            </a:r>
            <a:r>
              <a:rPr lang="ru-RU" sz="3200" dirty="0" err="1" smtClean="0"/>
              <a:t>допомогою</a:t>
            </a:r>
            <a:r>
              <a:rPr lang="ru-RU" sz="3200" dirty="0" smtClean="0"/>
              <a:t> </a:t>
            </a:r>
            <a:r>
              <a:rPr lang="ru-RU" sz="3200" dirty="0" err="1" smtClean="0"/>
              <a:t>різноманітних</a:t>
            </a:r>
            <a:r>
              <a:rPr lang="ru-RU" sz="3200" dirty="0" smtClean="0"/>
              <a:t> </a:t>
            </a:r>
            <a:r>
              <a:rPr lang="ru-RU" sz="3200" dirty="0" err="1" smtClean="0"/>
              <a:t>джерел</a:t>
            </a:r>
            <a:r>
              <a:rPr lang="ru-RU" sz="3200" dirty="0" smtClean="0"/>
              <a:t>, </a:t>
            </a:r>
            <a:r>
              <a:rPr lang="ru-RU" sz="3200" dirty="0" err="1" smtClean="0"/>
              <a:t>наприклад</a:t>
            </a:r>
            <a:r>
              <a:rPr lang="ru-RU" sz="3200" dirty="0" smtClean="0"/>
              <a:t> </a:t>
            </a:r>
            <a:r>
              <a:rPr lang="ru-RU" sz="3200" dirty="0" err="1" smtClean="0"/>
              <a:t>Інтернет-ресурсів</a:t>
            </a:r>
            <a:r>
              <a:rPr lang="ru-RU" sz="3200" dirty="0" smtClean="0"/>
              <a:t> та </a:t>
            </a:r>
            <a:r>
              <a:rPr lang="ru-RU" sz="3200" dirty="0" err="1" smtClean="0"/>
              <a:t>соціального</a:t>
            </a:r>
            <a:r>
              <a:rPr lang="ru-RU" sz="3200" dirty="0" smtClean="0"/>
              <a:t> </a:t>
            </a:r>
            <a:r>
              <a:rPr lang="ru-RU" sz="3200" dirty="0" err="1" smtClean="0"/>
              <a:t>дослідження</a:t>
            </a:r>
            <a:r>
              <a:rPr lang="ru-RU" sz="3200" dirty="0" smtClean="0"/>
              <a:t>. </a:t>
            </a:r>
          </a:p>
          <a:p>
            <a:r>
              <a:rPr lang="uk-UA" sz="3200" dirty="0" smtClean="0"/>
              <a:t>3. Осмислюємо отримані результати й остаточно визначаємося з особистою позицією.</a:t>
            </a:r>
            <a:endParaRPr lang="ru-RU" sz="3200" dirty="0" smtClean="0"/>
          </a:p>
          <a:p>
            <a:r>
              <a:rPr lang="uk-UA" sz="3200" dirty="0" smtClean="0"/>
              <a:t>4. Створюємо допис за структурою висловлення-роздуму (див. </a:t>
            </a:r>
            <a:r>
              <a:rPr lang="uk-UA" sz="3200" smtClean="0"/>
              <a:t>заняття №4), </a:t>
            </a:r>
            <a:r>
              <a:rPr lang="uk-UA" sz="3200" dirty="0" smtClean="0"/>
              <a:t>у вступі наводимо різні точки зору з відповідною аргументацією.</a:t>
            </a:r>
            <a:endParaRPr lang="ru-RU" sz="3200" dirty="0" smtClean="0"/>
          </a:p>
          <a:p>
            <a:r>
              <a:rPr lang="uk-UA" sz="3200" dirty="0" smtClean="0"/>
              <a:t>5. Виділяємо речення з відокремленими обставинами й осмислюємо їх роль у висловленні як виражального засобу.</a:t>
            </a:r>
            <a:endParaRPr lang="ru-RU" sz="3200" dirty="0" smtClean="0"/>
          </a:p>
          <a:p>
            <a:endParaRPr lang="ru-RU" sz="3200" i="1" dirty="0" smtClean="0"/>
          </a:p>
          <a:p>
            <a:endParaRPr lang="ru-RU" sz="3200" dirty="0" smtClean="0"/>
          </a:p>
          <a:p>
            <a:endParaRPr lang="ru-RU" sz="3200" dirty="0" smtClean="0">
              <a:solidFill>
                <a:schemeClr val="bg2">
                  <a:lumMod val="10000"/>
                </a:schemeClr>
              </a:solidFill>
              <a:latin typeface="Century Schoolbook" pitchFamily="18" charset="0"/>
            </a:endParaRPr>
          </a:p>
          <a:p>
            <a:pPr algn="just"/>
            <a:endParaRPr lang="ru-RU" sz="3200" dirty="0" smtClean="0">
              <a:solidFill>
                <a:schemeClr val="bg2">
                  <a:lumMod val="10000"/>
                </a:schemeClr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b="1" dirty="0" smtClean="0">
                <a:latin typeface="Century Schoolbook" pitchFamily="18" charset="0"/>
              </a:rPr>
              <a:t>Важливо!</a:t>
            </a:r>
            <a:endParaRPr lang="ru-RU" sz="4800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Ваш допис має бути стислим, лаконічним, образним та емоційним. Для цього ви маєте використати різноманітні </a:t>
            </a:r>
            <a:r>
              <a:rPr lang="uk-UA" dirty="0" err="1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мовно-стилістичні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 та художні засоби, а саме: оціночні слова, зменшувально-пестливу чи збільшувально-згрубілу лексику, епітети, метафори, порівняння, літоти, гіперболи тощо. Ефективними можуть бути риторичні звертання чи запитання, окличні чи незавершені речення.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блог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1714488"/>
            <a:ext cx="3929058" cy="43577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b="1" dirty="0" smtClean="0">
                <a:latin typeface="Century Schoolbook" pitchFamily="18" charset="0"/>
              </a:rPr>
              <a:t>Важливо!</a:t>
            </a:r>
            <a:endParaRPr lang="ru-RU" sz="4800" b="1" dirty="0">
              <a:latin typeface="Century Schoolbook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5500726" cy="4495800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Автори творів публіцистичних жанрів борються за читацьку аудиторію, а це означає, що ваш допис повинен бути цікавим, оригінальним та </a:t>
            </a:r>
            <a:r>
              <a:rPr lang="uk-UA" dirty="0" err="1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інформаційно</a:t>
            </a:r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 змістовним. </a:t>
            </a:r>
          </a:p>
          <a:p>
            <a:r>
              <a:rPr lang="uk-UA" dirty="0" smtClean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Читачі обирають допис для більш глибокого ознайомлення з ним за заголовками.  Доберіть до своєї статті заголовок, який би неначе кричав: "Прочитай мене".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Виконайте домашнє завдання </a:t>
            </a:r>
            <a:r>
              <a:rPr lang="uk-UA" dirty="0" smtClean="0"/>
              <a:t>н</a:t>
            </a:r>
            <a:r>
              <a:rPr lang="uk-UA" dirty="0" smtClean="0"/>
              <a:t>а стор.156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427</Words>
  <Application>Microsoft Office PowerPoint</Application>
  <PresentationFormat>Экран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Обычная</vt:lpstr>
      <vt:lpstr>Слайд 1</vt:lpstr>
      <vt:lpstr>Блог як жанр журналістики</vt:lpstr>
      <vt:lpstr>Важливо!</vt:lpstr>
      <vt:lpstr>Допис дискусійного характеру</vt:lpstr>
      <vt:lpstr>Особливості допису</vt:lpstr>
      <vt:lpstr>Як створити допис дискусійного характеру</vt:lpstr>
      <vt:lpstr>Важливо!</vt:lpstr>
      <vt:lpstr>Важливо!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Що таке  висловлення-роздум і як його створити</dc:title>
  <dc:creator>Серафима</dc:creator>
  <cp:lastModifiedBy>Пользователь</cp:lastModifiedBy>
  <cp:revision>24</cp:revision>
  <dcterms:created xsi:type="dcterms:W3CDTF">2018-04-22T16:46:41Z</dcterms:created>
  <dcterms:modified xsi:type="dcterms:W3CDTF">2025-04-20T17:52:03Z</dcterms:modified>
</cp:coreProperties>
</file>