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9" r:id="rId1"/>
  </p:sldMasterIdLst>
  <p:sldIdLst>
    <p:sldId id="256" r:id="rId2"/>
    <p:sldId id="257" r:id="rId3"/>
    <p:sldId id="258" r:id="rId4"/>
    <p:sldId id="259" r:id="rId5"/>
    <p:sldId id="260" r:id="rId6"/>
    <p:sldId id="261" r:id="rId7"/>
    <p:sldId id="262" r:id="rId8"/>
    <p:sldId id="264" r:id="rId9"/>
    <p:sldId id="263"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Светлый стиль 3 — акцент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Светлый стиль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11" autoAdjust="0"/>
    <p:restoredTop sz="94660"/>
  </p:normalViewPr>
  <p:slideViewPr>
    <p:cSldViewPr snapToGrid="0">
      <p:cViewPr varScale="1">
        <p:scale>
          <a:sx n="71" d="100"/>
          <a:sy n="71" d="100"/>
        </p:scale>
        <p:origin x="-618" y="-9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ru-RU"/>
              <a:t>Образец заголовка</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971039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254813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4012990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xmlns="" val="18864599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011734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556698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138285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470719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ru-RU"/>
              <a:t>Образец заголовка</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2980611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E8A0A79E-233A-42CF-9D9D-B2529FDEB7BE}"/>
              </a:ext>
            </a:extLst>
          </p:cNvPr>
          <p:cNvSpPr>
            <a:spLocks noGrp="1"/>
          </p:cNvSpPr>
          <p:nvPr>
            <p:ph type="title"/>
          </p:nvPr>
        </p:nvSpPr>
        <p:spPr/>
        <p:txBody>
          <a:bodyPr/>
          <a:lstStyle/>
          <a:p>
            <a:r>
              <a:rPr lang="ru-RU"/>
              <a:t>Образец заголовка</a:t>
            </a:r>
            <a:endParaRPr lang="ru-UA"/>
          </a:p>
        </p:txBody>
      </p:sp>
      <p:sp>
        <p:nvSpPr>
          <p:cNvPr id="3" name="Объект 2">
            <a:extLst>
              <a:ext uri="{FF2B5EF4-FFF2-40B4-BE49-F238E27FC236}">
                <a16:creationId xmlns:a16="http://schemas.microsoft.com/office/drawing/2014/main" xmlns="" id="{BB709D4D-D7EB-437A-B048-9FE1D7AFD9E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ru-UA"/>
          </a:p>
        </p:txBody>
      </p:sp>
      <p:sp>
        <p:nvSpPr>
          <p:cNvPr id="4" name="Дата 3">
            <a:extLst>
              <a:ext uri="{FF2B5EF4-FFF2-40B4-BE49-F238E27FC236}">
                <a16:creationId xmlns:a16="http://schemas.microsoft.com/office/drawing/2014/main" xmlns="" id="{9E0A30CD-B741-4DF4-A1FD-92DD7C454B22}"/>
              </a:ext>
            </a:extLst>
          </p:cNvPr>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Нижний колонтитул 4">
            <a:extLst>
              <a:ext uri="{FF2B5EF4-FFF2-40B4-BE49-F238E27FC236}">
                <a16:creationId xmlns:a16="http://schemas.microsoft.com/office/drawing/2014/main" xmlns="" id="{1EE4467A-3D63-437C-8ECB-CDCAB57B0CD1}"/>
              </a:ext>
            </a:extLst>
          </p:cNvPr>
          <p:cNvSpPr>
            <a:spLocks noGrp="1"/>
          </p:cNvSpPr>
          <p:nvPr>
            <p:ph type="ftr" sz="quarter" idx="11"/>
          </p:nvPr>
        </p:nvSpPr>
        <p:spPr/>
        <p:txBody>
          <a:bodyPr/>
          <a:lstStyle/>
          <a:p>
            <a:endParaRPr lang="ru-UA"/>
          </a:p>
        </p:txBody>
      </p:sp>
      <p:sp>
        <p:nvSpPr>
          <p:cNvPr id="6" name="Номер слайда 5">
            <a:extLst>
              <a:ext uri="{FF2B5EF4-FFF2-40B4-BE49-F238E27FC236}">
                <a16:creationId xmlns:a16="http://schemas.microsoft.com/office/drawing/2014/main" xmlns="" id="{749F6225-C34E-4FBC-92AD-7733D791DE6F}"/>
              </a:ext>
            </a:extLst>
          </p:cNvPr>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578852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4166564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ru-RU"/>
              <a:t>Образец заголовка</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5" name="Footer Placeholder 4"/>
          <p:cNvSpPr>
            <a:spLocks noGrp="1"/>
          </p:cNvSpPr>
          <p:nvPr>
            <p:ph type="ftr" sz="quarter" idx="11"/>
          </p:nvPr>
        </p:nvSpPr>
        <p:spPr/>
        <p:txBody>
          <a:bodyPr/>
          <a:lstStyle/>
          <a:p>
            <a:endParaRPr lang="ru-UA"/>
          </a:p>
        </p:txBody>
      </p:sp>
      <p:sp>
        <p:nvSpPr>
          <p:cNvPr id="6" name="Slide Number Placeholder 5"/>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2559431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96233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Content Placeholder 3"/>
          <p:cNvSpPr>
            <a:spLocks noGrp="1"/>
          </p:cNvSpPr>
          <p:nvPr>
            <p:ph sz="quarter" idx="13"/>
          </p:nvPr>
        </p:nvSpPr>
        <p:spPr>
          <a:xfrm>
            <a:off x="913774" y="3051012"/>
            <a:ext cx="5106027"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3" name="Content Placeholder 5"/>
          <p:cNvSpPr>
            <a:spLocks noGrp="1"/>
          </p:cNvSpPr>
          <p:nvPr>
            <p:ph sz="quarter" idx="14"/>
          </p:nvPr>
        </p:nvSpPr>
        <p:spPr>
          <a:xfrm>
            <a:off x="6172200" y="3051012"/>
            <a:ext cx="5105401" cy="2740187"/>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8" name="Footer Placeholder 7"/>
          <p:cNvSpPr>
            <a:spLocks noGrp="1"/>
          </p:cNvSpPr>
          <p:nvPr>
            <p:ph type="ftr" sz="quarter" idx="11"/>
          </p:nvPr>
        </p:nvSpPr>
        <p:spPr/>
        <p:txBody>
          <a:bodyPr/>
          <a:lstStyle/>
          <a:p>
            <a:endParaRPr lang="ru-UA"/>
          </a:p>
        </p:txBody>
      </p:sp>
      <p:sp>
        <p:nvSpPr>
          <p:cNvPr id="9" name="Slide Number Placeholder 8"/>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41943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4" name="Footer Placeholder 3"/>
          <p:cNvSpPr>
            <a:spLocks noGrp="1"/>
          </p:cNvSpPr>
          <p:nvPr>
            <p:ph type="ftr" sz="quarter" idx="11"/>
          </p:nvPr>
        </p:nvSpPr>
        <p:spPr/>
        <p:txBody>
          <a:bodyPr/>
          <a:lstStyle/>
          <a:p>
            <a:endParaRPr lang="ru-UA"/>
          </a:p>
        </p:txBody>
      </p:sp>
      <p:sp>
        <p:nvSpPr>
          <p:cNvPr id="5" name="Slide Number Placeholder 4"/>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716815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3" name="Footer Placeholder 2"/>
          <p:cNvSpPr>
            <a:spLocks noGrp="1"/>
          </p:cNvSpPr>
          <p:nvPr>
            <p:ph type="ftr" sz="quarter" idx="11"/>
          </p:nvPr>
        </p:nvSpPr>
        <p:spPr/>
        <p:txBody>
          <a:bodyPr/>
          <a:lstStyle/>
          <a:p>
            <a:endParaRPr lang="ru-UA"/>
          </a:p>
        </p:txBody>
      </p:sp>
      <p:sp>
        <p:nvSpPr>
          <p:cNvPr id="4" name="Slide Number Placeholder 3"/>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3028656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ru-RU"/>
              <a:t>Образец заголовка</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505053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4F0ACCB7-7AA5-4FE4-9706-95E0F4BD6D93}" type="datetimeFigureOut">
              <a:rPr lang="ru-UA" smtClean="0"/>
              <a:pPr/>
              <a:t>22.04.2025</a:t>
            </a:fld>
            <a:endParaRPr lang="ru-UA"/>
          </a:p>
        </p:txBody>
      </p:sp>
      <p:sp>
        <p:nvSpPr>
          <p:cNvPr id="6" name="Footer Placeholder 5"/>
          <p:cNvSpPr>
            <a:spLocks noGrp="1"/>
          </p:cNvSpPr>
          <p:nvPr>
            <p:ph type="ftr" sz="quarter" idx="11"/>
          </p:nvPr>
        </p:nvSpPr>
        <p:spPr/>
        <p:txBody>
          <a:bodyPr/>
          <a:lstStyle/>
          <a:p>
            <a:endParaRPr lang="ru-UA"/>
          </a:p>
        </p:txBody>
      </p:sp>
      <p:sp>
        <p:nvSpPr>
          <p:cNvPr id="7" name="Slide Number Placeholder 6"/>
          <p:cNvSpPr>
            <a:spLocks noGrp="1"/>
          </p:cNvSpPr>
          <p:nvPr>
            <p:ph type="sldNum" sz="quarter" idx="12"/>
          </p:nvPr>
        </p:nvSpPr>
        <p:spPr/>
        <p:txBody>
          <a:body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259247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80000"/>
            <a:extLst>
              <a:ext uri="{28A0092B-C50C-407E-A947-70E740481C1C}">
                <a14:useLocalDpi xmlns:a14="http://schemas.microsoft.com/office/drawing/2010/main" xmlns=""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F0ACCB7-7AA5-4FE4-9706-95E0F4BD6D93}" type="datetimeFigureOut">
              <a:rPr lang="ru-UA" smtClean="0"/>
              <a:pPr/>
              <a:t>22.04.2025</a:t>
            </a:fld>
            <a:endParaRPr lang="ru-UA"/>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ru-UA"/>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BC5F67B-5112-4DCB-944D-01E6F6AC3C29}" type="slidenum">
              <a:rPr lang="ru-UA" smtClean="0"/>
              <a:pPr/>
              <a:t>‹#›</a:t>
            </a:fld>
            <a:endParaRPr lang="ru-UA"/>
          </a:p>
        </p:txBody>
      </p:sp>
    </p:spTree>
    <p:extLst>
      <p:ext uri="{BB962C8B-B14F-4D97-AF65-F5344CB8AC3E}">
        <p14:creationId xmlns:p14="http://schemas.microsoft.com/office/powerpoint/2010/main" xmlns="" val="111940329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 id="2147483693" r:id="rId14"/>
    <p:sldLayoutId id="2147483694" r:id="rId15"/>
    <p:sldLayoutId id="2147483695" r:id="rId16"/>
    <p:sldLayoutId id="2147483696" r:id="rId17"/>
    <p:sldLayoutId id="214748369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C2BF28D-06BF-4533-95ED-BD4800FB6FB8}"/>
              </a:ext>
            </a:extLst>
          </p:cNvPr>
          <p:cNvSpPr>
            <a:spLocks noGrp="1"/>
          </p:cNvSpPr>
          <p:nvPr>
            <p:ph type="ctrTitle"/>
          </p:nvPr>
        </p:nvSpPr>
        <p:spPr/>
        <p:txBody>
          <a:bodyPr/>
          <a:lstStyle/>
          <a:p>
            <a:r>
              <a:rPr lang="uk-UA" dirty="0">
                <a:latin typeface="Times New Roman" panose="02020603050405020304" pitchFamily="18" charset="0"/>
                <a:ea typeface="Tahoma" panose="020B0604030504040204" pitchFamily="34" charset="0"/>
                <a:cs typeface="Times New Roman" panose="02020603050405020304" pitchFamily="18" charset="0"/>
              </a:rPr>
              <a:t>Українська мова 9 клас</a:t>
            </a:r>
            <a:endParaRPr lang="ru-UA"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Подзаголовок 2">
            <a:extLst>
              <a:ext uri="{FF2B5EF4-FFF2-40B4-BE49-F238E27FC236}">
                <a16:creationId xmlns:a16="http://schemas.microsoft.com/office/drawing/2014/main" xmlns="" id="{B00347FE-DFD6-4515-BA79-4A36A837789E}"/>
              </a:ext>
            </a:extLst>
          </p:cNvPr>
          <p:cNvSpPr>
            <a:spLocks noGrp="1"/>
          </p:cNvSpPr>
          <p:nvPr>
            <p:ph type="subTitle" idx="1"/>
          </p:nvPr>
        </p:nvSpPr>
        <p:spPr/>
        <p:txBody>
          <a:bodyPr/>
          <a:lstStyle/>
          <a:p>
            <a:r>
              <a:rPr lang="uk-UA" dirty="0" err="1" smtClean="0"/>
              <a:t>Стрембицька</a:t>
            </a:r>
            <a:r>
              <a:rPr lang="uk-UA" dirty="0" smtClean="0"/>
              <a:t> Л.А.</a:t>
            </a:r>
            <a:endParaRPr lang="ru-UA" dirty="0"/>
          </a:p>
        </p:txBody>
      </p:sp>
    </p:spTree>
    <p:extLst>
      <p:ext uri="{BB962C8B-B14F-4D97-AF65-F5344CB8AC3E}">
        <p14:creationId xmlns:p14="http://schemas.microsoft.com/office/powerpoint/2010/main" xmlns="" val="1432659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68015A15-58AA-40D5-BD68-AB628C191A01}"/>
              </a:ext>
            </a:extLst>
          </p:cNvPr>
          <p:cNvSpPr>
            <a:spLocks noGrp="1"/>
          </p:cNvSpPr>
          <p:nvPr>
            <p:ph type="title"/>
          </p:nvPr>
        </p:nvSpPr>
        <p:spPr/>
        <p:txBody>
          <a:bodyPr/>
          <a:lstStyle/>
          <a:p>
            <a:endParaRPr lang="ru-UA"/>
          </a:p>
        </p:txBody>
      </p:sp>
      <p:sp>
        <p:nvSpPr>
          <p:cNvPr id="3" name="Объект 2">
            <a:extLst>
              <a:ext uri="{FF2B5EF4-FFF2-40B4-BE49-F238E27FC236}">
                <a16:creationId xmlns:a16="http://schemas.microsoft.com/office/drawing/2014/main" xmlns="" id="{E261D836-55E0-4A80-A128-CD08B23A323D}"/>
              </a:ext>
            </a:extLst>
          </p:cNvPr>
          <p:cNvSpPr>
            <a:spLocks noGrp="1"/>
          </p:cNvSpPr>
          <p:nvPr>
            <p:ph idx="1"/>
          </p:nvPr>
        </p:nvSpPr>
        <p:spPr>
          <a:xfrm>
            <a:off x="838200" y="872198"/>
            <a:ext cx="10515600" cy="5880294"/>
          </a:xfrm>
        </p:spPr>
        <p:txBody>
          <a:bodyPr>
            <a:normAutofit fontScale="92500"/>
          </a:bodyPr>
          <a:lstStyle/>
          <a:p>
            <a:pPr marL="0" indent="0" algn="just">
              <a:buNone/>
            </a:pPr>
            <a:r>
              <a:rPr lang="uk-UA" dirty="0">
                <a:latin typeface="Times New Roman" panose="02020603050405020304" pitchFamily="18" charset="0"/>
                <a:cs typeface="Times New Roman" panose="02020603050405020304" pitchFamily="18" charset="0"/>
              </a:rPr>
              <a:t>     Християнська філософія стала базою для численних споруд. А це своєю чергою послужило запорукою швидкого прогресу в творчому житті, й розпочався розквіт давньоруської культури.</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У монастирських стінах концентрувалися основні кадри учених того часу, письменників, публіцистів, художників, архітекторів і т. д. Студійний монастирський статут зобов’язував обителі, бібліотеки, </a:t>
            </a:r>
            <a:r>
              <a:rPr lang="uk-UA" dirty="0" err="1">
                <a:latin typeface="Times New Roman" panose="02020603050405020304" pitchFamily="18" charset="0"/>
                <a:cs typeface="Times New Roman" panose="02020603050405020304" pitchFamily="18" charset="0"/>
              </a:rPr>
              <a:t>скрипторїї</a:t>
            </a:r>
            <a:r>
              <a:rPr lang="uk-UA" dirty="0">
                <a:latin typeface="Times New Roman" panose="02020603050405020304" pitchFamily="18" charset="0"/>
                <a:cs typeface="Times New Roman" panose="02020603050405020304" pitchFamily="18" charset="0"/>
              </a:rPr>
              <a:t>, школи, іконописні майстерні, госпіталі й інші заклади. Перше місце серед монастирських центрів на Русі належало Києво-Печерському монастирю. З ним пов’язана діяльність плеяди видатних публіцистів (Феодосій Печерський, Яків Мних), істориків (Никон Печерський, ігумен Іван, Нестор Літописець), художників (</a:t>
            </a:r>
            <a:r>
              <a:rPr lang="uk-UA" dirty="0" err="1">
                <a:latin typeface="Times New Roman" panose="02020603050405020304" pitchFamily="18" charset="0"/>
                <a:cs typeface="Times New Roman" panose="02020603050405020304" pitchFamily="18" charset="0"/>
              </a:rPr>
              <a:t>Аліпій</a:t>
            </a:r>
            <a:r>
              <a:rPr lang="uk-UA" dirty="0">
                <a:latin typeface="Times New Roman" panose="02020603050405020304" pitchFamily="18" charset="0"/>
                <a:cs typeface="Times New Roman" panose="02020603050405020304" pitchFamily="18" charset="0"/>
              </a:rPr>
              <a:t>, Григорій), лікарів (Агапіт) і багатьох інших.</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Найважливішим чинником в історії культури ранньої Русі був розвиток писемності і поширення грамотності. Тож дуже важливою була поява книжності в середині IX століття. Саме тоді Русь почала створювати власну церковну літературу і поклала початок літописанню.</a:t>
            </a:r>
            <a:endParaRPr lang="ru-UA" dirty="0">
              <a:latin typeface="Times New Roman" panose="02020603050405020304" pitchFamily="18" charset="0"/>
              <a:cs typeface="Times New Roman" panose="02020603050405020304" pitchFamily="18" charset="0"/>
            </a:endParaRPr>
          </a:p>
          <a:p>
            <a:pPr marL="0" indent="0">
              <a:buNone/>
            </a:pPr>
            <a:endParaRPr lang="ru-UA" dirty="0"/>
          </a:p>
        </p:txBody>
      </p:sp>
    </p:spTree>
    <p:extLst>
      <p:ext uri="{BB962C8B-B14F-4D97-AF65-F5344CB8AC3E}">
        <p14:creationId xmlns:p14="http://schemas.microsoft.com/office/powerpoint/2010/main" xmlns="" val="23830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DBF2FC4-C16A-4973-93B9-35327C43BDCA}"/>
              </a:ext>
            </a:extLst>
          </p:cNvPr>
          <p:cNvSpPr>
            <a:spLocks noGrp="1"/>
          </p:cNvSpPr>
          <p:nvPr>
            <p:ph type="title"/>
          </p:nvPr>
        </p:nvSpPr>
        <p:spPr/>
        <p:txBody>
          <a:bodyPr/>
          <a:lstStyle/>
          <a:p>
            <a:pPr algn="ctr"/>
            <a:r>
              <a:rPr lang="uk-UA" dirty="0">
                <a:latin typeface="Times New Roman" panose="02020603050405020304" pitchFamily="18" charset="0"/>
                <a:cs typeface="Times New Roman" panose="02020603050405020304" pitchFamily="18" charset="0"/>
              </a:rPr>
              <a:t>Домашнє завдання</a:t>
            </a:r>
            <a:endParaRPr lang="ru-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xmlns="" id="{D8068863-E067-40F7-91D1-DE3B5222DAC9}"/>
              </a:ext>
            </a:extLst>
          </p:cNvPr>
          <p:cNvSpPr>
            <a:spLocks noGrp="1"/>
          </p:cNvSpPr>
          <p:nvPr>
            <p:ph idx="1"/>
          </p:nvPr>
        </p:nvSpPr>
        <p:spPr/>
        <p:txBody>
          <a:bodyPr/>
          <a:lstStyle/>
          <a:p>
            <a:pPr marL="0" indent="0" algn="ctr">
              <a:buNone/>
            </a:pPr>
            <a:r>
              <a:rPr lang="uk-UA" dirty="0"/>
              <a:t> </a:t>
            </a:r>
            <a:r>
              <a:rPr lang="uk-UA" sz="3600" dirty="0">
                <a:latin typeface="Times New Roman" panose="02020603050405020304" pitchFamily="18" charset="0"/>
                <a:cs typeface="Times New Roman" panose="02020603050405020304" pitchFamily="18" charset="0"/>
              </a:rPr>
              <a:t>Підготувати усне висловлення за текстом, опрацьованим на уроці</a:t>
            </a:r>
            <a:endParaRPr lang="ru-U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04224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A9E57E4B-5748-4CBC-B08D-9A1DAD1C37E3}"/>
              </a:ext>
            </a:extLst>
          </p:cNvPr>
          <p:cNvSpPr>
            <a:spLocks noGrp="1"/>
          </p:cNvSpPr>
          <p:nvPr>
            <p:ph type="title"/>
          </p:nvPr>
        </p:nvSpPr>
        <p:spPr/>
        <p:txBody>
          <a:bodyPr/>
          <a:lstStyle/>
          <a:p>
            <a:endParaRPr lang="ru-UA"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xmlns="" id="{833D7F26-46FD-40C0-BB6E-DD36B566B79E}"/>
              </a:ext>
            </a:extLst>
          </p:cNvPr>
          <p:cNvSpPr>
            <a:spLocks noGrp="1"/>
          </p:cNvSpPr>
          <p:nvPr>
            <p:ph idx="1"/>
          </p:nvPr>
        </p:nvSpPr>
        <p:spPr/>
        <p:txBody>
          <a:bodyPr>
            <a:normAutofit fontScale="77500" lnSpcReduction="20000"/>
          </a:bodyPr>
          <a:lstStyle/>
          <a:p>
            <a:pPr marL="0" indent="0" algn="ctr">
              <a:buNone/>
            </a:pPr>
            <a:r>
              <a:rPr lang="ru-RU" sz="6600" b="1" i="1" dirty="0">
                <a:latin typeface="Times New Roman" panose="02020603050405020304" pitchFamily="18" charset="0"/>
                <a:cs typeface="Times New Roman" panose="02020603050405020304" pitchFamily="18" charset="0"/>
              </a:rPr>
              <a:t>РМ.</a:t>
            </a:r>
            <a:r>
              <a:rPr lang="ru-RU" sz="6600" dirty="0">
                <a:latin typeface="Times New Roman" panose="02020603050405020304" pitchFamily="18" charset="0"/>
                <a:cs typeface="Times New Roman" panose="02020603050405020304" pitchFamily="18" charset="0"/>
              </a:rPr>
              <a:t> Конспект </a:t>
            </a:r>
            <a:r>
              <a:rPr lang="ru-RU" sz="6600" dirty="0" err="1">
                <a:latin typeface="Times New Roman" panose="02020603050405020304" pitchFamily="18" charset="0"/>
                <a:cs typeface="Times New Roman" panose="02020603050405020304" pitchFamily="18" charset="0"/>
              </a:rPr>
              <a:t>сприйнятого</a:t>
            </a:r>
            <a:r>
              <a:rPr lang="ru-RU" sz="6600" dirty="0">
                <a:latin typeface="Times New Roman" panose="02020603050405020304" pitchFamily="18" charset="0"/>
                <a:cs typeface="Times New Roman" panose="02020603050405020304" pitchFamily="18" charset="0"/>
              </a:rPr>
              <a:t> на слух </a:t>
            </a:r>
            <a:r>
              <a:rPr lang="ru-RU" sz="6600" dirty="0" err="1">
                <a:latin typeface="Times New Roman" panose="02020603050405020304" pitchFamily="18" charset="0"/>
                <a:cs typeface="Times New Roman" panose="02020603050405020304" pitchFamily="18" charset="0"/>
              </a:rPr>
              <a:t>науково-навчального</a:t>
            </a:r>
            <a:r>
              <a:rPr lang="ru-RU" sz="6600" dirty="0">
                <a:latin typeface="Times New Roman" panose="02020603050405020304" pitchFamily="18" charset="0"/>
                <a:cs typeface="Times New Roman" panose="02020603050405020304" pitchFamily="18" charset="0"/>
              </a:rPr>
              <a:t> тексту.</a:t>
            </a:r>
            <a:endParaRPr lang="ru-UA" sz="6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18649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B7A5993B-1F09-40B5-BE05-8C32A6CD96C7}"/>
              </a:ext>
            </a:extLst>
          </p:cNvPr>
          <p:cNvSpPr>
            <a:spLocks noGrp="1"/>
          </p:cNvSpPr>
          <p:nvPr>
            <p:ph type="title"/>
          </p:nvPr>
        </p:nvSpPr>
        <p:spPr>
          <a:xfrm>
            <a:off x="838200" y="365126"/>
            <a:ext cx="10515600" cy="886900"/>
          </a:xfrm>
        </p:spPr>
        <p:txBody>
          <a:bodyPr/>
          <a:lstStyle/>
          <a:p>
            <a:pPr algn="ctr"/>
            <a:r>
              <a:rPr lang="uk-UA" b="1" dirty="0">
                <a:latin typeface="Times New Roman" panose="02020603050405020304" pitchFamily="18" charset="0"/>
                <a:cs typeface="Times New Roman" panose="02020603050405020304" pitchFamily="18" charset="0"/>
              </a:rPr>
              <a:t>Бесіда за питаннями</a:t>
            </a:r>
            <a:endParaRPr lang="ru-UA"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xmlns="" id="{B665C319-2F89-4BB2-8753-0ECE852998CF}"/>
              </a:ext>
            </a:extLst>
          </p:cNvPr>
          <p:cNvSpPr>
            <a:spLocks noGrp="1"/>
          </p:cNvSpPr>
          <p:nvPr>
            <p:ph idx="1"/>
          </p:nvPr>
        </p:nvSpPr>
        <p:spPr>
          <a:xfrm>
            <a:off x="838200" y="1153551"/>
            <a:ext cx="10515600" cy="5023412"/>
          </a:xfrm>
        </p:spPr>
        <p:txBody>
          <a:bodyPr>
            <a:normAutofit/>
          </a:bodyPr>
          <a:lstStyle/>
          <a:p>
            <a:pPr marL="0" indent="0" algn="just">
              <a:buNone/>
            </a:pPr>
            <a:r>
              <a:rPr lang="uk-UA" dirty="0">
                <a:latin typeface="Times New Roman" panose="02020603050405020304" pitchFamily="18" charset="0"/>
                <a:cs typeface="Times New Roman" panose="02020603050405020304" pitchFamily="18" charset="0"/>
              </a:rPr>
              <a:t>— Які види запису ви знаєте?</a:t>
            </a:r>
          </a:p>
          <a:p>
            <a:pPr marL="0" indent="0" algn="just">
              <a:buNone/>
            </a:pPr>
            <a:r>
              <a:rPr lang="uk-UA" dirty="0">
                <a:latin typeface="Times New Roman" panose="02020603050405020304" pitchFamily="18" charset="0"/>
                <a:cs typeface="Times New Roman" panose="02020603050405020304" pitchFamily="18" charset="0"/>
              </a:rPr>
              <a:t> </a:t>
            </a:r>
            <a:r>
              <a:rPr lang="uk-UA" i="1" dirty="0">
                <a:latin typeface="Times New Roman" panose="02020603050405020304" pitchFamily="18" charset="0"/>
                <a:cs typeface="Times New Roman" panose="02020603050405020304" pitchFamily="18" charset="0"/>
              </a:rPr>
              <a:t>(План, тези, виписки, конспект).</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Як правильно складати тези?</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Наведіть приклад, коли сприймаємо на слух інформацію. </a:t>
            </a:r>
          </a:p>
          <a:p>
            <a:pPr marL="0" indent="0" algn="just">
              <a:buNone/>
            </a:pPr>
            <a:r>
              <a:rPr lang="uk-UA" i="1" dirty="0">
                <a:latin typeface="Times New Roman" panose="02020603050405020304" pitchFamily="18" charset="0"/>
                <a:cs typeface="Times New Roman" panose="02020603050405020304" pitchFamily="18" charset="0"/>
              </a:rPr>
              <a:t>(Слухаємо співрозмовника в процесі діалогу, лекції, доповіді, виступу, </a:t>
            </a:r>
            <a:r>
              <a:rPr lang="uk-UA" i="1" dirty="0" err="1">
                <a:latin typeface="Times New Roman" panose="02020603050405020304" pitchFamily="18" charset="0"/>
                <a:cs typeface="Times New Roman" panose="02020603050405020304" pitchFamily="18" charset="0"/>
              </a:rPr>
              <a:t>теле</a:t>
            </a:r>
            <a:r>
              <a:rPr lang="uk-UA" i="1" dirty="0">
                <a:latin typeface="Times New Roman" panose="02020603050405020304" pitchFamily="18" charset="0"/>
                <a:cs typeface="Times New Roman" panose="02020603050405020304" pitchFamily="18" charset="0"/>
              </a:rPr>
              <a:t>- і радіопередачі тощо).</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Яка різниця між конспектом і конспектуванням?</a:t>
            </a:r>
          </a:p>
          <a:p>
            <a:pPr marL="0" indent="0" algn="just">
              <a:buNone/>
            </a:pPr>
            <a:r>
              <a:rPr lang="uk-UA" dirty="0">
                <a:latin typeface="Times New Roman" panose="02020603050405020304" pitchFamily="18" charset="0"/>
                <a:cs typeface="Times New Roman" panose="02020603050405020304" pitchFamily="18" charset="0"/>
              </a:rPr>
              <a:t> </a:t>
            </a:r>
            <a:r>
              <a:rPr lang="uk-UA" i="1" dirty="0">
                <a:latin typeface="Times New Roman" panose="02020603050405020304" pitchFamily="18" charset="0"/>
                <a:cs typeface="Times New Roman" panose="02020603050405020304" pitchFamily="18" charset="0"/>
              </a:rPr>
              <a:t>(Конспект</a:t>
            </a:r>
            <a:r>
              <a:rPr lang="uk-UA" dirty="0">
                <a:latin typeface="Times New Roman" panose="02020603050405020304" pitchFamily="18" charset="0"/>
                <a:cs typeface="Times New Roman" panose="02020603050405020304" pitchFamily="18" charset="0"/>
              </a:rPr>
              <a:t> — </a:t>
            </a:r>
            <a:r>
              <a:rPr lang="uk-UA" i="1" dirty="0">
                <a:latin typeface="Times New Roman" panose="02020603050405020304" pitchFamily="18" charset="0"/>
                <a:cs typeface="Times New Roman" panose="02020603050405020304" pitchFamily="18" charset="0"/>
              </a:rPr>
              <a:t>це короткий запис змісту певного тексту, конспектування</a:t>
            </a:r>
            <a:r>
              <a:rPr lang="uk-UA" dirty="0">
                <a:latin typeface="Times New Roman" panose="02020603050405020304" pitchFamily="18" charset="0"/>
                <a:cs typeface="Times New Roman" panose="02020603050405020304" pitchFamily="18" charset="0"/>
              </a:rPr>
              <a:t> — </a:t>
            </a:r>
            <a:r>
              <a:rPr lang="uk-UA" i="1" dirty="0">
                <a:latin typeface="Times New Roman" panose="02020603050405020304" pitchFamily="18" charset="0"/>
                <a:cs typeface="Times New Roman" panose="02020603050405020304" pitchFamily="18" charset="0"/>
              </a:rPr>
              <a:t>це складний процес, у якому поєднується студіювання або читання за письмом).</a:t>
            </a:r>
            <a:endParaRPr lang="ru-UA" dirty="0">
              <a:latin typeface="Times New Roman" panose="02020603050405020304" pitchFamily="18" charset="0"/>
              <a:cs typeface="Times New Roman" panose="02020603050405020304" pitchFamily="18" charset="0"/>
            </a:endParaRPr>
          </a:p>
          <a:p>
            <a:pPr marL="0" indent="0">
              <a:buNone/>
            </a:pPr>
            <a:endParaRPr lang="ru-UA" dirty="0"/>
          </a:p>
        </p:txBody>
      </p:sp>
    </p:spTree>
    <p:extLst>
      <p:ext uri="{BB962C8B-B14F-4D97-AF65-F5344CB8AC3E}">
        <p14:creationId xmlns:p14="http://schemas.microsoft.com/office/powerpoint/2010/main" xmlns="" val="1357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1000"/>
                                        <p:tgtEl>
                                          <p:spTgt spid="3">
                                            <p:txEl>
                                              <p:pRg st="6" end="6"/>
                                            </p:txEl>
                                          </p:spTgt>
                                        </p:tgtEl>
                                      </p:cBhvr>
                                    </p:animEffect>
                                    <p:anim calcmode="lin" valueType="num">
                                      <p:cBhvr>
                                        <p:cTn id="2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32001FE-7DE9-4268-BC4D-96A8DE737FDF}"/>
              </a:ext>
            </a:extLst>
          </p:cNvPr>
          <p:cNvSpPr>
            <a:spLocks noGrp="1"/>
          </p:cNvSpPr>
          <p:nvPr>
            <p:ph type="title"/>
          </p:nvPr>
        </p:nvSpPr>
        <p:spPr>
          <a:xfrm>
            <a:off x="838200" y="365125"/>
            <a:ext cx="10515600" cy="816561"/>
          </a:xfrm>
        </p:spPr>
        <p:txBody>
          <a:bodyPr>
            <a:normAutofit fontScale="90000"/>
          </a:bodyPr>
          <a:lstStyle/>
          <a:p>
            <a:pPr algn="ctr"/>
            <a:r>
              <a:rPr lang="uk-UA" b="1" dirty="0">
                <a:latin typeface="Times New Roman" panose="02020603050405020304" pitchFamily="18" charset="0"/>
                <a:cs typeface="Times New Roman" panose="02020603050405020304" pitchFamily="18" charset="0"/>
              </a:rPr>
              <a:t>Види конспектів</a:t>
            </a:r>
            <a:r>
              <a:rPr lang="ru-UA" dirty="0"/>
              <a:t/>
            </a:r>
            <a:br>
              <a:rPr lang="ru-UA" dirty="0"/>
            </a:br>
            <a:endParaRPr lang="ru-UA" dirty="0"/>
          </a:p>
        </p:txBody>
      </p:sp>
      <p:graphicFrame>
        <p:nvGraphicFramePr>
          <p:cNvPr id="4" name="Объект 3">
            <a:extLst>
              <a:ext uri="{FF2B5EF4-FFF2-40B4-BE49-F238E27FC236}">
                <a16:creationId xmlns:a16="http://schemas.microsoft.com/office/drawing/2014/main" xmlns="" id="{2A55A2C1-470E-4B4C-8387-CD0920FA2475}"/>
              </a:ext>
            </a:extLst>
          </p:cNvPr>
          <p:cNvGraphicFramePr>
            <a:graphicFrameLocks noGrp="1"/>
          </p:cNvGraphicFramePr>
          <p:nvPr>
            <p:ph idx="1"/>
            <p:extLst>
              <p:ext uri="{D42A27DB-BD31-4B8C-83A1-F6EECF244321}">
                <p14:modId xmlns:p14="http://schemas.microsoft.com/office/powerpoint/2010/main" xmlns="" val="3844835012"/>
              </p:ext>
            </p:extLst>
          </p:nvPr>
        </p:nvGraphicFramePr>
        <p:xfrm>
          <a:off x="161778" y="998806"/>
          <a:ext cx="11542542" cy="5405255"/>
        </p:xfrm>
        <a:graphic>
          <a:graphicData uri="http://schemas.openxmlformats.org/drawingml/2006/table">
            <a:tbl>
              <a:tblPr firstRow="1" firstCol="1" bandRow="1">
                <a:tableStyleId>{616DA210-FB5B-4158-B5E0-FEB733F419BA}</a:tableStyleId>
              </a:tblPr>
              <a:tblGrid>
                <a:gridCol w="2192538">
                  <a:extLst>
                    <a:ext uri="{9D8B030D-6E8A-4147-A177-3AD203B41FA5}">
                      <a16:colId xmlns:a16="http://schemas.microsoft.com/office/drawing/2014/main" xmlns="" val="2950741763"/>
                    </a:ext>
                  </a:extLst>
                </a:gridCol>
                <a:gridCol w="2201419">
                  <a:extLst>
                    <a:ext uri="{9D8B030D-6E8A-4147-A177-3AD203B41FA5}">
                      <a16:colId xmlns:a16="http://schemas.microsoft.com/office/drawing/2014/main" xmlns="" val="3225324491"/>
                    </a:ext>
                  </a:extLst>
                </a:gridCol>
                <a:gridCol w="2202688">
                  <a:extLst>
                    <a:ext uri="{9D8B030D-6E8A-4147-A177-3AD203B41FA5}">
                      <a16:colId xmlns:a16="http://schemas.microsoft.com/office/drawing/2014/main" xmlns="" val="1692099720"/>
                    </a:ext>
                  </a:extLst>
                </a:gridCol>
                <a:gridCol w="1890555">
                  <a:extLst>
                    <a:ext uri="{9D8B030D-6E8A-4147-A177-3AD203B41FA5}">
                      <a16:colId xmlns:a16="http://schemas.microsoft.com/office/drawing/2014/main" xmlns="" val="1232082079"/>
                    </a:ext>
                  </a:extLst>
                </a:gridCol>
                <a:gridCol w="3055342">
                  <a:extLst>
                    <a:ext uri="{9D8B030D-6E8A-4147-A177-3AD203B41FA5}">
                      <a16:colId xmlns:a16="http://schemas.microsoft.com/office/drawing/2014/main" xmlns="" val="4127015817"/>
                    </a:ext>
                  </a:extLst>
                </a:gridCol>
              </a:tblGrid>
              <a:tr h="1137725">
                <a:tc>
                  <a:txBody>
                    <a:bodyPr/>
                    <a:lstStyle/>
                    <a:p>
                      <a:pPr algn="ctr">
                        <a:lnSpc>
                          <a:spcPct val="150000"/>
                        </a:lnSpc>
                        <a:spcAft>
                          <a:spcPts val="800"/>
                        </a:spcAft>
                      </a:pPr>
                      <a:r>
                        <a:rPr lang="uk-UA" sz="3200" dirty="0" err="1">
                          <a:effectLst/>
                          <a:latin typeface="Times New Roman" panose="02020603050405020304" pitchFamily="18" charset="0"/>
                          <a:cs typeface="Times New Roman" panose="02020603050405020304" pitchFamily="18" charset="0"/>
                        </a:rPr>
                        <a:t>Текстуаль</a:t>
                      </a:r>
                      <a:r>
                        <a:rPr lang="uk-UA" sz="3200" dirty="0">
                          <a:effectLst/>
                          <a:latin typeface="Times New Roman" panose="02020603050405020304" pitchFamily="18" charset="0"/>
                          <a:cs typeface="Times New Roman" panose="02020603050405020304" pitchFamily="18" charset="0"/>
                        </a:rPr>
                        <a:t>-ний</a:t>
                      </a:r>
                      <a:endParaRPr lang="ru-U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50000"/>
                        </a:lnSpc>
                        <a:spcAft>
                          <a:spcPts val="800"/>
                        </a:spcAft>
                      </a:pPr>
                      <a:r>
                        <a:rPr lang="uk-UA" sz="3200" dirty="0">
                          <a:effectLst/>
                          <a:latin typeface="Times New Roman" panose="02020603050405020304" pitchFamily="18" charset="0"/>
                          <a:cs typeface="Times New Roman" panose="02020603050405020304" pitchFamily="18" charset="0"/>
                        </a:rPr>
                        <a:t>Вільний</a:t>
                      </a:r>
                      <a:endParaRPr lang="ru-U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50000"/>
                        </a:lnSpc>
                        <a:spcAft>
                          <a:spcPts val="800"/>
                        </a:spcAft>
                      </a:pPr>
                      <a:r>
                        <a:rPr lang="uk-UA" sz="3200" dirty="0">
                          <a:effectLst/>
                          <a:latin typeface="Times New Roman" panose="02020603050405020304" pitchFamily="18" charset="0"/>
                          <a:cs typeface="Times New Roman" panose="02020603050405020304" pitchFamily="18" charset="0"/>
                        </a:rPr>
                        <a:t>Змішаний</a:t>
                      </a:r>
                      <a:endParaRPr lang="ru-U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50000"/>
                        </a:lnSpc>
                        <a:spcAft>
                          <a:spcPts val="800"/>
                        </a:spcAft>
                      </a:pPr>
                      <a:r>
                        <a:rPr lang="uk-UA" sz="3200" dirty="0" err="1">
                          <a:effectLst/>
                          <a:latin typeface="Times New Roman" panose="02020603050405020304" pitchFamily="18" charset="0"/>
                          <a:cs typeface="Times New Roman" panose="02020603050405020304" pitchFamily="18" charset="0"/>
                        </a:rPr>
                        <a:t>Тематич</a:t>
                      </a:r>
                      <a:r>
                        <a:rPr lang="uk-UA" sz="3200" dirty="0">
                          <a:effectLst/>
                          <a:latin typeface="Times New Roman" panose="02020603050405020304" pitchFamily="18" charset="0"/>
                          <a:cs typeface="Times New Roman" panose="02020603050405020304" pitchFamily="18" charset="0"/>
                        </a:rPr>
                        <a:t>-ний</a:t>
                      </a:r>
                      <a:endParaRPr lang="ru-U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ctr">
                        <a:lnSpc>
                          <a:spcPct val="150000"/>
                        </a:lnSpc>
                        <a:spcAft>
                          <a:spcPts val="800"/>
                        </a:spcAft>
                      </a:pPr>
                      <a:r>
                        <a:rPr lang="uk-UA" sz="3200" dirty="0">
                          <a:effectLst/>
                          <a:latin typeface="Times New Roman" panose="02020603050405020304" pitchFamily="18" charset="0"/>
                          <a:cs typeface="Times New Roman" panose="02020603050405020304" pitchFamily="18" charset="0"/>
                        </a:rPr>
                        <a:t>Структурний</a:t>
                      </a:r>
                      <a:endParaRPr lang="ru-UA"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2259669057"/>
                  </a:ext>
                </a:extLst>
              </a:tr>
              <a:tr h="3923165">
                <a:tc>
                  <a:txBody>
                    <a:bodyPr/>
                    <a:lstStyle/>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Послідовний виклад основних думок тексту словами автора</a:t>
                      </a:r>
                      <a:endParaRPr lang="ru-UA"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Послідовний виклад основних думок тексту своїми словами</a:t>
                      </a:r>
                      <a:endParaRPr lang="ru-UA"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Поєднання текстуального та вільного</a:t>
                      </a:r>
                      <a:endParaRPr lang="ru-UA"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Усебічно висвітлене одне питання</a:t>
                      </a:r>
                      <a:endParaRPr lang="ru-UA"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tc>
                  <a:txBody>
                    <a:bodyPr/>
                    <a:lstStyle/>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Передача</a:t>
                      </a:r>
                      <a:endParaRPr lang="ru-UA" sz="2000" b="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 Внутрішньої</a:t>
                      </a:r>
                      <a:endParaRPr lang="ru-UA" sz="2000" b="0" dirty="0">
                        <a:effectLst/>
                        <a:latin typeface="Times New Roman" panose="02020603050405020304" pitchFamily="18" charset="0"/>
                        <a:cs typeface="Times New Roman" panose="02020603050405020304" pitchFamily="18" charset="0"/>
                      </a:endParaRPr>
                    </a:p>
                    <a:p>
                      <a:pPr algn="just">
                        <a:lnSpc>
                          <a:spcPct val="150000"/>
                        </a:lnSpc>
                        <a:spcAft>
                          <a:spcPts val="800"/>
                        </a:spcAft>
                      </a:pPr>
                      <a:r>
                        <a:rPr lang="uk-UA" sz="2800" b="0" dirty="0">
                          <a:effectLst/>
                          <a:latin typeface="Times New Roman" panose="02020603050405020304" pitchFamily="18" charset="0"/>
                          <a:cs typeface="Times New Roman" panose="02020603050405020304" pitchFamily="18" charset="0"/>
                        </a:rPr>
                        <a:t> структури тексту</a:t>
                      </a:r>
                      <a:endParaRPr lang="ru-UA" sz="2000" b="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xmlns="" val="442862515"/>
                  </a:ext>
                </a:extLst>
              </a:tr>
            </a:tbl>
          </a:graphicData>
        </a:graphic>
      </p:graphicFrame>
    </p:spTree>
    <p:extLst>
      <p:ext uri="{BB962C8B-B14F-4D97-AF65-F5344CB8AC3E}">
        <p14:creationId xmlns:p14="http://schemas.microsoft.com/office/powerpoint/2010/main" xmlns="" val="53380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4A88CEA-21C9-48DB-A1C7-682B5A8835D7}"/>
              </a:ext>
            </a:extLst>
          </p:cNvPr>
          <p:cNvSpPr>
            <a:spLocks noGrp="1"/>
          </p:cNvSpPr>
          <p:nvPr>
            <p:ph type="title"/>
          </p:nvPr>
        </p:nvSpPr>
        <p:spPr>
          <a:xfrm>
            <a:off x="838200" y="365126"/>
            <a:ext cx="10515600" cy="872832"/>
          </a:xfrm>
        </p:spPr>
        <p:txBody>
          <a:bodyPr>
            <a:normAutofit fontScale="90000"/>
          </a:bodyPr>
          <a:lstStyle/>
          <a:p>
            <a:pPr algn="ctr"/>
            <a:r>
              <a:rPr lang="uk-UA" b="1" i="1" dirty="0">
                <a:latin typeface="Times New Roman" panose="02020603050405020304" pitchFamily="18" charset="0"/>
                <a:cs typeface="Times New Roman" panose="02020603050405020304" pitchFamily="18" charset="0"/>
              </a:rPr>
              <a:t>ПАМ’ЯТКА</a:t>
            </a:r>
            <a:r>
              <a:rPr lang="ru-UA" dirty="0"/>
              <a:t/>
            </a:r>
            <a:br>
              <a:rPr lang="ru-UA" dirty="0"/>
            </a:br>
            <a:endParaRPr lang="ru-UA" dirty="0"/>
          </a:p>
        </p:txBody>
      </p:sp>
      <p:sp>
        <p:nvSpPr>
          <p:cNvPr id="3" name="Объект 2">
            <a:extLst>
              <a:ext uri="{FF2B5EF4-FFF2-40B4-BE49-F238E27FC236}">
                <a16:creationId xmlns:a16="http://schemas.microsoft.com/office/drawing/2014/main" xmlns="" id="{805DA3E3-838D-4DF9-96F8-E4ED90FABC98}"/>
              </a:ext>
            </a:extLst>
          </p:cNvPr>
          <p:cNvSpPr>
            <a:spLocks noGrp="1"/>
          </p:cNvSpPr>
          <p:nvPr>
            <p:ph idx="1"/>
          </p:nvPr>
        </p:nvSpPr>
        <p:spPr>
          <a:xfrm>
            <a:off x="838200" y="1012874"/>
            <a:ext cx="10515600" cy="5164089"/>
          </a:xfrm>
        </p:spPr>
        <p:txBody>
          <a:bodyPr>
            <a:normAutofit fontScale="85000" lnSpcReduction="10000"/>
          </a:bodyPr>
          <a:lstStyle/>
          <a:p>
            <a:pPr marL="0" indent="0" algn="ctr">
              <a:buNone/>
            </a:pPr>
            <a:r>
              <a:rPr lang="uk-UA" sz="3200" b="1" i="1" dirty="0">
                <a:latin typeface="Times New Roman" panose="02020603050405020304" pitchFamily="18" charset="0"/>
                <a:cs typeface="Times New Roman" panose="02020603050405020304" pitchFamily="18" charset="0"/>
              </a:rPr>
              <a:t>«Необхідні вміння для якісного конспектування»</a:t>
            </a:r>
            <a:endParaRPr lang="ru-UA" sz="3200" b="1"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Уміти виділяти головне.</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Структурувати текст.</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Відкидати другорядні, неістотні факти.</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Здійснювати скорочення тексту.</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Критично оцінювати текст, робити висновки, узагальнення.</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Переформулювати думки своїми словами.</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Оформляти конспект відповідно до </a:t>
            </a:r>
            <a:r>
              <a:rPr lang="uk-UA" sz="3200" dirty="0" err="1">
                <a:latin typeface="Times New Roman" panose="02020603050405020304" pitchFamily="18" charset="0"/>
                <a:cs typeface="Times New Roman" panose="02020603050405020304" pitchFamily="18" charset="0"/>
              </a:rPr>
              <a:t>мовних</a:t>
            </a:r>
            <a:r>
              <a:rPr lang="uk-UA" sz="3200" dirty="0">
                <a:latin typeface="Times New Roman" panose="02020603050405020304" pitchFamily="18" charset="0"/>
                <a:cs typeface="Times New Roman" panose="02020603050405020304" pitchFamily="18" charset="0"/>
              </a:rPr>
              <a:t> норм.</a:t>
            </a:r>
            <a:endParaRPr lang="ru-UA" sz="3200" dirty="0">
              <a:latin typeface="Times New Roman" panose="02020603050405020304" pitchFamily="18" charset="0"/>
              <a:cs typeface="Times New Roman" panose="02020603050405020304" pitchFamily="18" charset="0"/>
            </a:endParaRPr>
          </a:p>
          <a:p>
            <a:endParaRPr lang="ru-UA" dirty="0"/>
          </a:p>
        </p:txBody>
      </p:sp>
    </p:spTree>
    <p:extLst>
      <p:ext uri="{BB962C8B-B14F-4D97-AF65-F5344CB8AC3E}">
        <p14:creationId xmlns:p14="http://schemas.microsoft.com/office/powerpoint/2010/main" xmlns="" val="1827757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5D3B7BA2-F4D7-481A-906C-404AE8D3C27A}"/>
              </a:ext>
            </a:extLst>
          </p:cNvPr>
          <p:cNvSpPr>
            <a:spLocks noGrp="1"/>
          </p:cNvSpPr>
          <p:nvPr>
            <p:ph type="title"/>
          </p:nvPr>
        </p:nvSpPr>
        <p:spPr>
          <a:xfrm>
            <a:off x="838200" y="365126"/>
            <a:ext cx="10515600" cy="774358"/>
          </a:xfrm>
        </p:spPr>
        <p:txBody>
          <a:bodyPr>
            <a:normAutofit fontScale="90000"/>
          </a:bodyPr>
          <a:lstStyle/>
          <a:p>
            <a:pPr algn="ctr"/>
            <a:r>
              <a:rPr lang="uk-UA" b="1" i="1" dirty="0">
                <a:latin typeface="Times New Roman" panose="02020603050405020304" pitchFamily="18" charset="0"/>
                <a:cs typeface="Times New Roman" panose="02020603050405020304" pitchFamily="18" charset="0"/>
              </a:rPr>
              <a:t>ПАМ’ЯТКА</a:t>
            </a:r>
            <a:r>
              <a:rPr lang="ru-UA" dirty="0"/>
              <a:t/>
            </a:r>
            <a:br>
              <a:rPr lang="ru-UA" dirty="0"/>
            </a:br>
            <a:endParaRPr lang="ru-UA" dirty="0"/>
          </a:p>
        </p:txBody>
      </p:sp>
      <p:sp>
        <p:nvSpPr>
          <p:cNvPr id="3" name="Объект 2">
            <a:extLst>
              <a:ext uri="{FF2B5EF4-FFF2-40B4-BE49-F238E27FC236}">
                <a16:creationId xmlns:a16="http://schemas.microsoft.com/office/drawing/2014/main" xmlns="" id="{3D36214A-8FD7-4C07-B8B4-6435637B9E19}"/>
              </a:ext>
            </a:extLst>
          </p:cNvPr>
          <p:cNvSpPr>
            <a:spLocks noGrp="1"/>
          </p:cNvSpPr>
          <p:nvPr>
            <p:ph idx="1"/>
          </p:nvPr>
        </p:nvSpPr>
        <p:spPr>
          <a:xfrm>
            <a:off x="838200" y="984738"/>
            <a:ext cx="10515600" cy="5192225"/>
          </a:xfrm>
        </p:spPr>
        <p:txBody>
          <a:bodyPr>
            <a:normAutofit fontScale="85000" lnSpcReduction="20000"/>
          </a:bodyPr>
          <a:lstStyle/>
          <a:p>
            <a:pPr marL="0" indent="0" algn="ctr">
              <a:buNone/>
            </a:pPr>
            <a:r>
              <a:rPr lang="uk-UA" b="1" i="1" dirty="0">
                <a:latin typeface="Times New Roman" panose="02020603050405020304" pitchFamily="18" charset="0"/>
                <a:cs typeface="Times New Roman" panose="02020603050405020304" pitchFamily="18" charset="0"/>
              </a:rPr>
              <a:t>«Як оформляти конспект сприйнятого на слух науково-навчального тексту»</a:t>
            </a:r>
            <a:endParaRPr lang="ru-UA" b="1"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Паспортні дані тексту (прізвище, ініціали автора, назва тексту).</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Уживання скорочених слів, абревіатур, спеціальних позначень.</a:t>
            </a:r>
            <a:endParaRPr lang="ru-UA" sz="3200" dirty="0">
              <a:latin typeface="Times New Roman" panose="02020603050405020304" pitchFamily="18" charset="0"/>
              <a:cs typeface="Times New Roman" panose="02020603050405020304" pitchFamily="18" charset="0"/>
            </a:endParaRPr>
          </a:p>
          <a:p>
            <a:pPr lvl="0"/>
            <a:r>
              <a:rPr lang="uk-UA" sz="3200" dirty="0">
                <a:latin typeface="Times New Roman" panose="02020603050405020304" pitchFamily="18" charset="0"/>
                <a:cs typeface="Times New Roman" panose="02020603050405020304" pitchFamily="18" charset="0"/>
              </a:rPr>
              <a:t>Конспектування тексту своїми словами відповідно до </a:t>
            </a:r>
            <a:r>
              <a:rPr lang="uk-UA" sz="3200" dirty="0" err="1">
                <a:latin typeface="Times New Roman" panose="02020603050405020304" pitchFamily="18" charset="0"/>
                <a:cs typeface="Times New Roman" panose="02020603050405020304" pitchFamily="18" charset="0"/>
              </a:rPr>
              <a:t>мовних</a:t>
            </a:r>
            <a:r>
              <a:rPr lang="uk-UA" sz="3200" dirty="0">
                <a:latin typeface="Times New Roman" panose="02020603050405020304" pitchFamily="18" charset="0"/>
                <a:cs typeface="Times New Roman" panose="02020603050405020304" pitchFamily="18" charset="0"/>
              </a:rPr>
              <a:t> норм, фіксування головної інформації.</a:t>
            </a:r>
            <a:endParaRPr lang="ru-UA" sz="3200" dirty="0">
              <a:latin typeface="Times New Roman" panose="02020603050405020304" pitchFamily="18" charset="0"/>
              <a:cs typeface="Times New Roman" panose="02020603050405020304" pitchFamily="18" charset="0"/>
            </a:endParaRPr>
          </a:p>
          <a:p>
            <a:r>
              <a:rPr lang="uk-UA" sz="3200" i="1" dirty="0">
                <a:latin typeface="Times New Roman" panose="02020603050405020304" pitchFamily="18" charset="0"/>
                <a:cs typeface="Times New Roman" panose="02020603050405020304" pitchFamily="18" charset="0"/>
              </a:rPr>
              <a:t>Примітка.</a:t>
            </a:r>
            <a:r>
              <a:rPr lang="uk-UA" sz="3200" dirty="0">
                <a:latin typeface="Times New Roman" panose="02020603050405020304" pitchFamily="18" charset="0"/>
                <a:cs typeface="Times New Roman" panose="02020603050405020304" pitchFamily="18" charset="0"/>
              </a:rPr>
              <a:t> Матеріали конспекту — на правій сторінці зошита. Ліва сторінка — для запису власних думок, коментарів, оцінок.</a:t>
            </a:r>
            <a:endParaRPr lang="ru-UA" sz="3200" dirty="0">
              <a:latin typeface="Times New Roman" panose="02020603050405020304" pitchFamily="18" charset="0"/>
              <a:cs typeface="Times New Roman" panose="02020603050405020304" pitchFamily="18" charset="0"/>
            </a:endParaRPr>
          </a:p>
          <a:p>
            <a:endParaRPr lang="ru-UA" dirty="0"/>
          </a:p>
        </p:txBody>
      </p:sp>
    </p:spTree>
    <p:extLst>
      <p:ext uri="{BB962C8B-B14F-4D97-AF65-F5344CB8AC3E}">
        <p14:creationId xmlns:p14="http://schemas.microsoft.com/office/powerpoint/2010/main" xmlns="" val="4025993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C655FFB4-E3C3-4AED-AAF9-CF696371FC26}"/>
              </a:ext>
            </a:extLst>
          </p:cNvPr>
          <p:cNvSpPr>
            <a:spLocks noGrp="1"/>
          </p:cNvSpPr>
          <p:nvPr>
            <p:ph type="title"/>
          </p:nvPr>
        </p:nvSpPr>
        <p:spPr>
          <a:xfrm>
            <a:off x="838200" y="365125"/>
            <a:ext cx="10515600" cy="661817"/>
          </a:xfrm>
        </p:spPr>
        <p:txBody>
          <a:bodyPr>
            <a:normAutofit fontScale="90000"/>
          </a:bodyPr>
          <a:lstStyle/>
          <a:p>
            <a:pPr algn="ctr"/>
            <a:r>
              <a:rPr lang="uk-UA" b="1" dirty="0">
                <a:latin typeface="Times New Roman" panose="02020603050405020304" pitchFamily="18" charset="0"/>
                <a:cs typeface="Times New Roman" panose="02020603050405020304" pitchFamily="18" charset="0"/>
              </a:rPr>
              <a:t>Робота з текстами</a:t>
            </a:r>
            <a:r>
              <a:rPr lang="ru-UA" dirty="0"/>
              <a:t/>
            </a:r>
            <a:br>
              <a:rPr lang="ru-UA" dirty="0"/>
            </a:br>
            <a:endParaRPr lang="ru-UA" dirty="0"/>
          </a:p>
        </p:txBody>
      </p:sp>
      <p:sp>
        <p:nvSpPr>
          <p:cNvPr id="3" name="Объект 2">
            <a:extLst>
              <a:ext uri="{FF2B5EF4-FFF2-40B4-BE49-F238E27FC236}">
                <a16:creationId xmlns:a16="http://schemas.microsoft.com/office/drawing/2014/main" xmlns="" id="{0C457F6F-7DB8-4D5D-B422-8EEBABC03DFC}"/>
              </a:ext>
            </a:extLst>
          </p:cNvPr>
          <p:cNvSpPr>
            <a:spLocks noGrp="1"/>
          </p:cNvSpPr>
          <p:nvPr>
            <p:ph idx="1"/>
          </p:nvPr>
        </p:nvSpPr>
        <p:spPr>
          <a:xfrm>
            <a:off x="211015" y="365125"/>
            <a:ext cx="11142785" cy="6387367"/>
          </a:xfrm>
        </p:spPr>
        <p:txBody>
          <a:bodyPr>
            <a:normAutofit fontScale="85000" lnSpcReduction="10000"/>
          </a:bodyPr>
          <a:lstStyle/>
          <a:p>
            <a:pPr marL="0" indent="0">
              <a:buNone/>
            </a:pPr>
            <a:r>
              <a:rPr lang="uk-UA" i="1" dirty="0">
                <a:latin typeface="Times New Roman" panose="02020603050405020304" pitchFamily="18" charset="0"/>
                <a:cs typeface="Times New Roman" panose="02020603050405020304" pitchFamily="18" charset="0"/>
              </a:rPr>
              <a:t>Текст 1</a:t>
            </a:r>
            <a:endParaRPr lang="ru-UA" dirty="0">
              <a:latin typeface="Times New Roman" panose="02020603050405020304" pitchFamily="18" charset="0"/>
              <a:cs typeface="Times New Roman" panose="02020603050405020304" pitchFamily="18" charset="0"/>
            </a:endParaRPr>
          </a:p>
          <a:p>
            <a:pPr marL="0" indent="0" algn="ctr">
              <a:buNone/>
            </a:pPr>
            <a:r>
              <a:rPr lang="uk-UA" sz="4400" b="1" i="1" dirty="0">
                <a:latin typeface="Times New Roman" panose="02020603050405020304" pitchFamily="18" charset="0"/>
                <a:cs typeface="Times New Roman" panose="02020603050405020304" pitchFamily="18" charset="0"/>
              </a:rPr>
              <a:t>Престиж мови</a:t>
            </a:r>
            <a:endParaRPr lang="ru-UA" sz="4400" b="1"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Престиж мови — це її авторитет у міжнаціональному та міжнародному спілкуванні. Він залежить від багатьох чинників, домінантним серед яких є інформативність мови, тобто застосування її як носія найновішої та найважливішої інформації.</a:t>
            </a:r>
          </a:p>
          <a:p>
            <a:pPr marL="0" indent="0" algn="just">
              <a:buNone/>
            </a:pPr>
            <a:r>
              <a:rPr lang="uk-UA" dirty="0">
                <a:latin typeface="Times New Roman" panose="02020603050405020304" pitchFamily="18" charset="0"/>
                <a:cs typeface="Times New Roman" panose="02020603050405020304" pitchFamily="18" charset="0"/>
              </a:rPr>
              <a:t>      Високий престиж сучасної англійської мови пояснюється, зокрема, тим, що зараз понад 75% наукової продукції світу друкується цією мовою, тобто з кожної тисячі наукових статей або книг 760 виходять англійською.</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Престиж мови не перебуває у прямій залежності від кількості людей, що нею послуговуються. Далеко не завжди престиж мови визначається </a:t>
            </a:r>
            <a:r>
              <a:rPr lang="uk-UA" dirty="0" err="1">
                <a:latin typeface="Times New Roman" panose="02020603050405020304" pitchFamily="18" charset="0"/>
                <a:cs typeface="Times New Roman" panose="02020603050405020304" pitchFamily="18" charset="0"/>
              </a:rPr>
              <a:t>мілітарною</a:t>
            </a:r>
            <a:r>
              <a:rPr lang="uk-UA" dirty="0">
                <a:latin typeface="Times New Roman" panose="02020603050405020304" pitchFamily="18" charset="0"/>
                <a:cs typeface="Times New Roman" panose="02020603050405020304" pitchFamily="18" charset="0"/>
              </a:rPr>
              <a:t> потугою її носіїв. Іноді престиж мови має не загальний характер, а забезпечується її функціонуванням в одній із сфер. Так, у музиці вже декілька століть найвищий престиж у світі має італійська мова.</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Відлучення мови від функцій, що надають їй престижу, наприклад, від ролі державної мови, знижує її авторитет і зменшує опір проникненню в неї чужомовних елементів.</a:t>
            </a:r>
          </a:p>
          <a:p>
            <a:pPr marL="0" indent="0" algn="just">
              <a:buNone/>
            </a:pPr>
            <a:r>
              <a:rPr lang="uk-UA" dirty="0">
                <a:latin typeface="Times New Roman" panose="02020603050405020304" pitchFamily="18" charset="0"/>
                <a:cs typeface="Times New Roman" panose="02020603050405020304" pitchFamily="18" charset="0"/>
              </a:rPr>
              <a:t>      Престиж мови — величина змінна. В історії відомо чимало випадків піднесення і падіння мов. Зрозуміло, що це залежить не від самої мови, а від суспільства — носія мови, його місця та ролі в загальнолюдському прогресі.</a:t>
            </a:r>
            <a:endParaRPr lang="ru-UA" dirty="0">
              <a:latin typeface="Times New Roman" panose="02020603050405020304" pitchFamily="18" charset="0"/>
              <a:cs typeface="Times New Roman" panose="02020603050405020304" pitchFamily="18" charset="0"/>
            </a:endParaRPr>
          </a:p>
          <a:p>
            <a:endParaRPr lang="ru-UA" dirty="0"/>
          </a:p>
        </p:txBody>
      </p:sp>
    </p:spTree>
    <p:extLst>
      <p:ext uri="{BB962C8B-B14F-4D97-AF65-F5344CB8AC3E}">
        <p14:creationId xmlns:p14="http://schemas.microsoft.com/office/powerpoint/2010/main" xmlns="" val="2746803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725F7691-8587-4395-A97F-BDD1C3E6F653}"/>
              </a:ext>
            </a:extLst>
          </p:cNvPr>
          <p:cNvSpPr>
            <a:spLocks noGrp="1"/>
          </p:cNvSpPr>
          <p:nvPr>
            <p:ph type="title"/>
          </p:nvPr>
        </p:nvSpPr>
        <p:spPr/>
        <p:txBody>
          <a:bodyPr/>
          <a:lstStyle/>
          <a:p>
            <a:endParaRPr lang="ru-UA"/>
          </a:p>
        </p:txBody>
      </p:sp>
      <p:sp>
        <p:nvSpPr>
          <p:cNvPr id="3" name="Объект 2">
            <a:extLst>
              <a:ext uri="{FF2B5EF4-FFF2-40B4-BE49-F238E27FC236}">
                <a16:creationId xmlns:a16="http://schemas.microsoft.com/office/drawing/2014/main" xmlns="" id="{3ED73AF4-7405-4621-9D91-207C14B21907}"/>
              </a:ext>
            </a:extLst>
          </p:cNvPr>
          <p:cNvSpPr>
            <a:spLocks noGrp="1"/>
          </p:cNvSpPr>
          <p:nvPr>
            <p:ph idx="1"/>
          </p:nvPr>
        </p:nvSpPr>
        <p:spPr>
          <a:xfrm>
            <a:off x="838200" y="365124"/>
            <a:ext cx="10515600" cy="6302961"/>
          </a:xfrm>
        </p:spPr>
        <p:txBody>
          <a:bodyPr>
            <a:normAutofit fontScale="85000" lnSpcReduction="10000"/>
          </a:bodyPr>
          <a:lstStyle/>
          <a:p>
            <a:pPr marL="0" indent="0" algn="just">
              <a:buNone/>
            </a:pPr>
            <a:r>
              <a:rPr lang="uk-UA" dirty="0">
                <a:latin typeface="Times New Roman" panose="02020603050405020304" pitchFamily="18" charset="0"/>
                <a:cs typeface="Times New Roman" panose="02020603050405020304" pitchFamily="18" charset="0"/>
              </a:rPr>
              <a:t>       Є два способи забезпечити статус престижності для своєї мови. Перший — через всебічний розвиток суспільства на шляху прогресу. Другий — шляхом утиску інших мов політичними, військовими, економічними засобами. Зрозуміло, що другий шлях може привести тільки до тимчасового успіху.</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Престиж мови приносить не лише мораль незадоволення її корінним носіям, але й неабияку матеріальну вигоду. Так, експорт англійської мови щорічно приносить шість мільярдів чистого доходу. На долю Англії припадає два мільярди, що являє собою шосту статтю її національного доходу.</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Дбати про престиж мови свого народу — святий обов’язок кожного з нас.</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Про престижність української мови в минулому свідчать, наприклад, такі факти: вона використовувалась як державна у Великому Литовському князівстві (ця «руська» мова була спільною для українців і білорусів); як актова мова Молдавського князівства; дипломати при дворі польських королів спілкувались коли не латиною, то руською (українською), цією ж мовою бахчисарайські хани листувалися з турецькими султанами.</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Про повільне, але неухильне зростання престижу української мови у наші дні свідчить кількість кафедр та центрів українознавства, які з’являються в багатьох країнах світу. Цей процес набиратиме  сили і з утвердженням міжнародного авторитету української національної держави, розвитком економіки, науки, культури українського народу.</a:t>
            </a:r>
            <a:endParaRPr lang="ru-UA" dirty="0"/>
          </a:p>
        </p:txBody>
      </p:sp>
    </p:spTree>
    <p:extLst>
      <p:ext uri="{BB962C8B-B14F-4D97-AF65-F5344CB8AC3E}">
        <p14:creationId xmlns:p14="http://schemas.microsoft.com/office/powerpoint/2010/main" xmlns="" val="2462923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xmlns="" id="{0C47EC2D-CD30-4069-BBF5-4CD22E83B8A4}"/>
              </a:ext>
            </a:extLst>
          </p:cNvPr>
          <p:cNvSpPr>
            <a:spLocks noGrp="1"/>
          </p:cNvSpPr>
          <p:nvPr>
            <p:ph type="title"/>
          </p:nvPr>
        </p:nvSpPr>
        <p:spPr>
          <a:xfrm>
            <a:off x="669388" y="365125"/>
            <a:ext cx="10515600" cy="197583"/>
          </a:xfrm>
        </p:spPr>
        <p:txBody>
          <a:bodyPr>
            <a:normAutofit fontScale="90000"/>
          </a:bodyPr>
          <a:lstStyle/>
          <a:p>
            <a:pPr algn="l"/>
            <a:r>
              <a:rPr lang="uk-UA" sz="2200" i="1" dirty="0">
                <a:latin typeface="Times New Roman" panose="02020603050405020304" pitchFamily="18" charset="0"/>
                <a:cs typeface="Times New Roman" panose="02020603050405020304" pitchFamily="18" charset="0"/>
              </a:rPr>
              <a:t>Текст 2</a:t>
            </a:r>
            <a:r>
              <a:rPr lang="ru-UA" b="1" dirty="0">
                <a:latin typeface="Times New Roman" panose="02020603050405020304" pitchFamily="18" charset="0"/>
                <a:cs typeface="Times New Roman" panose="02020603050405020304" pitchFamily="18" charset="0"/>
              </a:rPr>
              <a:t/>
            </a:r>
            <a:br>
              <a:rPr lang="ru-UA" b="1" dirty="0">
                <a:latin typeface="Times New Roman" panose="02020603050405020304" pitchFamily="18" charset="0"/>
                <a:cs typeface="Times New Roman" panose="02020603050405020304" pitchFamily="18" charset="0"/>
              </a:rPr>
            </a:br>
            <a:endParaRPr lang="ru-UA" b="1" dirty="0">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xmlns="" id="{0F1715D2-8EEE-4645-BBFF-4D155A08DF89}"/>
              </a:ext>
            </a:extLst>
          </p:cNvPr>
          <p:cNvSpPr>
            <a:spLocks noGrp="1"/>
          </p:cNvSpPr>
          <p:nvPr>
            <p:ph idx="1"/>
          </p:nvPr>
        </p:nvSpPr>
        <p:spPr>
          <a:xfrm>
            <a:off x="838200" y="365125"/>
            <a:ext cx="10515600" cy="6246690"/>
          </a:xfrm>
        </p:spPr>
        <p:txBody>
          <a:bodyPr>
            <a:normAutofit fontScale="85000" lnSpcReduction="10000"/>
          </a:bodyPr>
          <a:lstStyle/>
          <a:p>
            <a:pPr marL="0" indent="0" algn="ctr">
              <a:buNone/>
            </a:pPr>
            <a:r>
              <a:rPr lang="uk-UA" sz="3800" b="1" i="1" dirty="0">
                <a:latin typeface="Times New Roman" panose="02020603050405020304" pitchFamily="18" charset="0"/>
                <a:cs typeface="Times New Roman" panose="02020603050405020304" pitchFamily="18" charset="0"/>
              </a:rPr>
              <a:t>Вплив християнізації</a:t>
            </a:r>
            <a:endParaRPr lang="ru-UA" sz="3800" b="1"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Далекосяжні й багатогранні наслідки для всебічного розвитку суспільного життя мало затвердження християнства на Русі. Вже на початку нової ери християнський монотеїзм (тобто віра в єдиного Бога) почав поступово проникати в середовище східного слов’янства. Тут він знаходив сприятливий фон. Усією своєю суттю воно було спрямоване проти соціальної несправедливості, пригноблення і насильства. Натомість утверджувало соціальну рівність усіх перед Богом, однакові права й обов’язки. А головне — християнство утверджувало повну свободу вибору і поведінки.</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Дуже сильно відрізнялося християнство від поглядів варварського світу. Зуміло воно сфокусуватися на внутрішньому «я» особи. На перший план вийшли стосунки із самим собою, подолання внутрішнього свавілля. Таке затвердження внутрішнього протиріччя людської природи стало видатним досягненням суспільної думки.</a:t>
            </a:r>
            <a:endParaRPr lang="ru-UA" dirty="0">
              <a:latin typeface="Times New Roman" panose="02020603050405020304" pitchFamily="18" charset="0"/>
              <a:cs typeface="Times New Roman" panose="02020603050405020304" pitchFamily="18" charset="0"/>
            </a:endParaRPr>
          </a:p>
          <a:p>
            <a:pPr marL="0" indent="0" algn="just">
              <a:buNone/>
            </a:pPr>
            <a:r>
              <a:rPr lang="uk-UA" dirty="0">
                <a:latin typeface="Times New Roman" panose="02020603050405020304" pitchFamily="18" charset="0"/>
                <a:cs typeface="Times New Roman" panose="02020603050405020304" pitchFamily="18" charset="0"/>
              </a:rPr>
              <a:t>      Значну роль у затвердженні нового розуміння суті людського буття брали на початку своєї появи монастирі. Давньоруські самітники, схимники своїм життям демонстрували урочистість духу над тілом. Вони були прикладом для людей і виховували у них прагнення хоч би трохи сформувати неконтрольовані розумом і совістю імпульси. Такій же місії служили й обрядові служби.</a:t>
            </a:r>
            <a:endParaRPr lang="ru-UA" dirty="0">
              <a:latin typeface="Times New Roman" panose="02020603050405020304" pitchFamily="18" charset="0"/>
              <a:cs typeface="Times New Roman" panose="02020603050405020304" pitchFamily="18" charset="0"/>
            </a:endParaRPr>
          </a:p>
          <a:p>
            <a:endParaRPr lang="ru-UA" dirty="0"/>
          </a:p>
        </p:txBody>
      </p:sp>
    </p:spTree>
    <p:extLst>
      <p:ext uri="{BB962C8B-B14F-4D97-AF65-F5344CB8AC3E}">
        <p14:creationId xmlns:p14="http://schemas.microsoft.com/office/powerpoint/2010/main" xmlns="" val="447502926"/>
      </p:ext>
    </p:extLst>
  </p:cSld>
  <p:clrMapOvr>
    <a:masterClrMapping/>
  </p:clrMapOvr>
</p:sld>
</file>

<file path=ppt/theme/theme1.xml><?xml version="1.0" encoding="utf-8"?>
<a:theme xmlns:a="http://schemas.openxmlformats.org/drawingml/2006/main" name="Капля">
  <a:themeElements>
    <a:clrScheme name="Капля">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Капля">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Капля">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xmlns=""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Капля</Template>
  <TotalTime>544</TotalTime>
  <Words>944</Words>
  <Application>Microsoft Office PowerPoint</Application>
  <PresentationFormat>Произвольный</PresentationFormat>
  <Paragraphs>62</Paragraphs>
  <Slides>11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11</vt:i4>
      </vt:variant>
    </vt:vector>
  </HeadingPairs>
  <TitlesOfParts>
    <vt:vector size="12" baseType="lpstr">
      <vt:lpstr>Капля</vt:lpstr>
      <vt:lpstr>Українська мова 9 клас</vt:lpstr>
      <vt:lpstr>Слайд 2</vt:lpstr>
      <vt:lpstr>Бесіда за питаннями</vt:lpstr>
      <vt:lpstr>Види конспектів </vt:lpstr>
      <vt:lpstr>ПАМ’ЯТКА </vt:lpstr>
      <vt:lpstr>ПАМ’ЯТКА </vt:lpstr>
      <vt:lpstr>Робота з текстами </vt:lpstr>
      <vt:lpstr>Слайд 8</vt:lpstr>
      <vt:lpstr>Текст 2 </vt:lpstr>
      <vt:lpstr>Слайд 10</vt:lpstr>
      <vt:lpstr>Домашнє завдання</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Українська мова 9 клас</dc:title>
  <dc:creator>user</dc:creator>
  <cp:lastModifiedBy>Пользователь</cp:lastModifiedBy>
  <cp:revision>9</cp:revision>
  <cp:lastPrinted>2023-04-27T04:42:03Z</cp:lastPrinted>
  <dcterms:created xsi:type="dcterms:W3CDTF">2023-04-26T11:01:27Z</dcterms:created>
  <dcterms:modified xsi:type="dcterms:W3CDTF">2025-04-22T17:00:08Z</dcterms:modified>
</cp:coreProperties>
</file>