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5CAD-927B-4DAA-97C7-94AE60FB3C0B}" type="datetimeFigureOut">
              <a:rPr lang="ru-RU" smtClean="0"/>
              <a:pPr/>
              <a:t>13.01.2025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692697"/>
            <a:ext cx="7704856" cy="2232248"/>
          </a:xfrm>
        </p:spPr>
        <p:txBody>
          <a:bodyPr>
            <a:noAutofit/>
          </a:bodyPr>
          <a:lstStyle/>
          <a:p>
            <a:r>
              <a:rPr lang="uk-UA" sz="5400" b="1" dirty="0" smtClean="0">
                <a:solidFill>
                  <a:srgbClr val="C00000"/>
                </a:solidFill>
              </a:rPr>
              <a:t>7 клас</a:t>
            </a:r>
            <a:br>
              <a:rPr lang="uk-UA" sz="5400" b="1" dirty="0" smtClean="0">
                <a:solidFill>
                  <a:srgbClr val="C00000"/>
                </a:solidFill>
              </a:rPr>
            </a:br>
            <a:r>
              <a:rPr lang="uk-UA" sz="5400" b="1" dirty="0" smtClean="0">
                <a:solidFill>
                  <a:srgbClr val="C00000"/>
                </a:solidFill>
              </a:rPr>
              <a:t>Розряди прислівників за значенням </a:t>
            </a:r>
            <a:br>
              <a:rPr lang="uk-UA" sz="5400" b="1" dirty="0" smtClean="0">
                <a:solidFill>
                  <a:srgbClr val="C00000"/>
                </a:solidFill>
              </a:rPr>
            </a:br>
            <a:r>
              <a:rPr lang="uk-UA" sz="3600" b="1" dirty="0" smtClean="0">
                <a:solidFill>
                  <a:srgbClr val="C00000"/>
                </a:solidFill>
              </a:rPr>
              <a:t>(</a:t>
            </a:r>
            <a:r>
              <a:rPr lang="uk-UA" sz="3600" b="1" dirty="0">
                <a:solidFill>
                  <a:srgbClr val="C00000"/>
                </a:solidFill>
              </a:rPr>
              <a:t>ТРЕНУВАЛЬНІ ВПРАВИ)</a:t>
            </a:r>
            <a:endParaRPr lang="ru-RU" sz="5400" b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857628"/>
            <a:ext cx="8136904" cy="1752600"/>
          </a:xfrm>
        </p:spPr>
        <p:txBody>
          <a:bodyPr>
            <a:normAutofit/>
          </a:bodyPr>
          <a:lstStyle/>
          <a:p>
            <a:pPr marL="2338388" indent="-2338388" algn="l"/>
            <a:r>
              <a:rPr lang="uk-UA" b="1" dirty="0" err="1" smtClean="0">
                <a:solidFill>
                  <a:srgbClr val="0070C0"/>
                </a:solidFill>
              </a:rPr>
              <a:t>Стрембицька</a:t>
            </a:r>
            <a:r>
              <a:rPr lang="uk-UA" b="1" dirty="0" smtClean="0">
                <a:solidFill>
                  <a:srgbClr val="0070C0"/>
                </a:solidFill>
              </a:rPr>
              <a:t> Л.А.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0" y="5765416"/>
            <a:ext cx="9144000" cy="1092584"/>
            <a:chOff x="0" y="5765416"/>
            <a:chExt cx="9144000" cy="1092584"/>
          </a:xfrm>
        </p:grpSpPr>
        <p:pic>
          <p:nvPicPr>
            <p:cNvPr id="205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Домашнє завдання 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Вправа 220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439" y="764704"/>
            <a:ext cx="8501122" cy="720080"/>
          </a:xfrm>
        </p:spPr>
        <p:txBody>
          <a:bodyPr>
            <a:normAutofit fontScale="90000"/>
          </a:bodyPr>
          <a:lstStyle/>
          <a:p>
            <a:pPr lvl="0"/>
            <a:r>
              <a:rPr lang="uk-UA" sz="2700" b="1" dirty="0">
                <a:solidFill>
                  <a:srgbClr val="C00000"/>
                </a:solidFill>
              </a:rPr>
              <a:t>Вправа 1.  «Розумний сортувальник»</a:t>
            </a:r>
            <a:r>
              <a:rPr lang="ru-RU" sz="2700" dirty="0">
                <a:solidFill>
                  <a:srgbClr val="C00000"/>
                </a:solidFill>
              </a:rPr>
              <a:t/>
            </a:r>
            <a:br>
              <a:rPr lang="ru-RU" sz="2700" dirty="0">
                <a:solidFill>
                  <a:srgbClr val="C00000"/>
                </a:solidFill>
              </a:rPr>
            </a:br>
            <a:r>
              <a:rPr lang="uk-UA" sz="2700" b="1" i="1" dirty="0">
                <a:solidFill>
                  <a:srgbClr val="7030A0"/>
                </a:solidFill>
              </a:rPr>
              <a:t>Запишіть прислівники, згрупувавши їх за розрядами. 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678008"/>
            <a:ext cx="8501122" cy="453707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uk-UA" sz="2800" b="1" dirty="0"/>
              <a:t>Дуже, напоказ, завтра, внизу, спересердя, ввечері, весело, удвічі, вдосвіта, здалеку, наперекір, спокійно, мимоволі, дочиста, творчо, навмисно, праворуч, трохи, навіщо, по-нашому, надворі, зозла, ніколи, спросоння.</a:t>
            </a:r>
            <a:endParaRPr lang="ru-RU" sz="2800" b="1" dirty="0"/>
          </a:p>
          <a:p>
            <a:pPr marL="514350" indent="-514350">
              <a:buFont typeface="+mj-lt"/>
              <a:buAutoNum type="arabicPeriod"/>
            </a:pPr>
            <a:r>
              <a:rPr lang="uk-UA" sz="3000" b="1" i="1" dirty="0">
                <a:solidFill>
                  <a:srgbClr val="7030A0"/>
                </a:solidFill>
              </a:rPr>
              <a:t>Способу дії: 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000" b="1" i="1" dirty="0">
                <a:solidFill>
                  <a:srgbClr val="7030A0"/>
                </a:solidFill>
              </a:rPr>
              <a:t>Міри і ступеня дії: 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000" b="1" i="1" dirty="0">
                <a:solidFill>
                  <a:srgbClr val="7030A0"/>
                </a:solidFill>
              </a:rPr>
              <a:t>Місця дії, напряму: 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000" b="1" i="1" dirty="0">
                <a:solidFill>
                  <a:srgbClr val="7030A0"/>
                </a:solidFill>
              </a:rPr>
              <a:t>Час дії: 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000" b="1" i="1" dirty="0">
                <a:solidFill>
                  <a:srgbClr val="7030A0"/>
                </a:solidFill>
              </a:rPr>
              <a:t>Мета дії: 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000" b="1" i="1" dirty="0">
                <a:solidFill>
                  <a:srgbClr val="7030A0"/>
                </a:solidFill>
              </a:rPr>
              <a:t>Причина дії:</a:t>
            </a:r>
            <a:endParaRPr lang="ru-RU" sz="3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439" y="764704"/>
            <a:ext cx="8501122" cy="720080"/>
          </a:xfrm>
        </p:spPr>
        <p:txBody>
          <a:bodyPr>
            <a:normAutofit fontScale="90000"/>
          </a:bodyPr>
          <a:lstStyle/>
          <a:p>
            <a:pPr lvl="0"/>
            <a:r>
              <a:rPr lang="uk-UA" b="1" dirty="0">
                <a:solidFill>
                  <a:srgbClr val="C00000"/>
                </a:solidFill>
              </a:rPr>
              <a:t>ПЕРЕВІРМО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484784"/>
            <a:ext cx="8501122" cy="473029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uk-UA" b="1" i="1" dirty="0">
                <a:solidFill>
                  <a:srgbClr val="7030A0"/>
                </a:solidFill>
              </a:rPr>
              <a:t>Способу дії: </a:t>
            </a:r>
            <a:r>
              <a:rPr lang="uk-UA" b="1" dirty="0"/>
              <a:t>весело, спокійно, творчо, по-нашому.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uk-UA" b="1" i="1" dirty="0">
                <a:solidFill>
                  <a:srgbClr val="7030A0"/>
                </a:solidFill>
              </a:rPr>
              <a:t>Міри і ступеня дії: </a:t>
            </a:r>
            <a:r>
              <a:rPr lang="uk-UA" b="1" dirty="0"/>
              <a:t>дуже, удвічі, дочиста, трохи.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uk-UA" b="1" i="1" dirty="0">
                <a:solidFill>
                  <a:srgbClr val="7030A0"/>
                </a:solidFill>
              </a:rPr>
              <a:t>Місця дії, напряму: </a:t>
            </a:r>
            <a:r>
              <a:rPr lang="uk-UA" b="1" dirty="0"/>
              <a:t>внизу, здалеку, праворуч, надворі.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uk-UA" b="1" i="1" dirty="0">
                <a:solidFill>
                  <a:srgbClr val="7030A0"/>
                </a:solidFill>
              </a:rPr>
              <a:t>Час дії: </a:t>
            </a:r>
            <a:r>
              <a:rPr lang="uk-UA" b="1" dirty="0"/>
              <a:t>завтра, ввечері, вдосвіта, ніколи.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uk-UA" b="1" i="1" dirty="0">
                <a:solidFill>
                  <a:srgbClr val="7030A0"/>
                </a:solidFill>
              </a:rPr>
              <a:t>Мета дії: </a:t>
            </a:r>
            <a:r>
              <a:rPr lang="uk-UA" b="1" dirty="0"/>
              <a:t>напоказ, наперекір, навмисно, навіщо.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uk-UA" b="1" i="1" dirty="0">
                <a:solidFill>
                  <a:srgbClr val="7030A0"/>
                </a:solidFill>
              </a:rPr>
              <a:t>Причина дії: </a:t>
            </a:r>
            <a:r>
              <a:rPr lang="uk-UA" b="1" dirty="0"/>
              <a:t>спересердя, мимоволі, зозла, спросоння.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25330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439" y="1052736"/>
            <a:ext cx="8501122" cy="571480"/>
          </a:xfrm>
        </p:spPr>
        <p:txBody>
          <a:bodyPr>
            <a:normAutofit fontScale="90000"/>
          </a:bodyPr>
          <a:lstStyle/>
          <a:p>
            <a:pPr lvl="0"/>
            <a:r>
              <a:rPr lang="uk-UA" sz="2700" b="1" dirty="0">
                <a:solidFill>
                  <a:srgbClr val="C00000"/>
                </a:solidFill>
              </a:rPr>
              <a:t>Вправа 2. «Творець прислівників».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uk-UA" sz="2700" b="1" i="1" dirty="0" err="1">
                <a:solidFill>
                  <a:srgbClr val="7030A0"/>
                </a:solidFill>
              </a:rPr>
              <a:t>Утворіть</a:t>
            </a:r>
            <a:r>
              <a:rPr lang="uk-UA" sz="2700" b="1" i="1" dirty="0">
                <a:solidFill>
                  <a:srgbClr val="7030A0"/>
                </a:solidFill>
              </a:rPr>
              <a:t> від поданих слів прислівники.</a:t>
            </a:r>
            <a:r>
              <a:rPr lang="ru-RU" dirty="0">
                <a:solidFill>
                  <a:srgbClr val="7030A0"/>
                </a:solidFill>
              </a:rPr>
              <a:t/>
            </a:r>
            <a:br>
              <a:rPr lang="ru-RU" dirty="0">
                <a:solidFill>
                  <a:srgbClr val="7030A0"/>
                </a:solidFill>
              </a:rPr>
            </a:b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2105472"/>
            <a:ext cx="8501122" cy="4109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600" b="1" dirty="0"/>
              <a:t>Двоє, інший, сміливість, близький, верх, український, попід тином,  лівий, босі ноги, гора, вік, в один час, передній, літо, добро, бруд, сумний, чистота, ніжність.</a:t>
            </a:r>
            <a:endParaRPr lang="ru-RU" sz="3600" b="1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18474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439" y="1052736"/>
            <a:ext cx="8501122" cy="571480"/>
          </a:xfrm>
        </p:spPr>
        <p:txBody>
          <a:bodyPr>
            <a:normAutofit fontScale="90000"/>
          </a:bodyPr>
          <a:lstStyle/>
          <a:p>
            <a:pPr lvl="0"/>
            <a:r>
              <a:rPr lang="uk-UA" sz="2700" b="1" dirty="0">
                <a:solidFill>
                  <a:srgbClr val="C00000"/>
                </a:solidFill>
              </a:rPr>
              <a:t>Вправа 3.  «Мудрі прислів’я».</a:t>
            </a:r>
            <a:r>
              <a:rPr lang="ru-RU" sz="2700" dirty="0"/>
              <a:t/>
            </a:r>
            <a:br>
              <a:rPr lang="ru-RU" sz="2700" dirty="0"/>
            </a:br>
            <a:r>
              <a:rPr lang="uk-UA" sz="2700" b="1" i="1" dirty="0">
                <a:solidFill>
                  <a:srgbClr val="7030A0"/>
                </a:solidFill>
              </a:rPr>
              <a:t>Прочитайте прислів’я,  </a:t>
            </a:r>
            <a:r>
              <a:rPr lang="uk-UA" sz="2700" b="1" i="1" dirty="0" err="1">
                <a:solidFill>
                  <a:srgbClr val="7030A0"/>
                </a:solidFill>
              </a:rPr>
              <a:t>випишіть</a:t>
            </a:r>
            <a:r>
              <a:rPr lang="uk-UA" sz="2700" b="1" i="1" dirty="0">
                <a:solidFill>
                  <a:srgbClr val="7030A0"/>
                </a:solidFill>
              </a:rPr>
              <a:t>  прислівники.</a:t>
            </a:r>
            <a:r>
              <a:rPr lang="uk-UA" sz="2700" dirty="0">
                <a:solidFill>
                  <a:srgbClr val="7030A0"/>
                </a:solidFill>
              </a:rPr>
              <a:t> </a:t>
            </a:r>
            <a:r>
              <a:rPr lang="ru-RU" dirty="0"/>
              <a:t/>
            </a:r>
            <a:br>
              <a:rPr lang="ru-RU" dirty="0"/>
            </a:b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484784"/>
            <a:ext cx="8501122" cy="4730298"/>
          </a:xfrm>
        </p:spPr>
        <p:txBody>
          <a:bodyPr>
            <a:normAutofit fontScale="85000" lnSpcReduction="10000"/>
          </a:bodyPr>
          <a:lstStyle/>
          <a:p>
            <a:r>
              <a:rPr lang="uk-UA" b="1" dirty="0"/>
              <a:t>Не кайся рано встати, а кайся довго спати.</a:t>
            </a:r>
            <a:endParaRPr lang="ru-RU" b="1" dirty="0"/>
          </a:p>
          <a:p>
            <a:r>
              <a:rPr lang="uk-UA" b="1" dirty="0"/>
              <a:t>Літом і баба сердита на піч. </a:t>
            </a:r>
            <a:endParaRPr lang="ru-RU" b="1" dirty="0"/>
          </a:p>
          <a:p>
            <a:r>
              <a:rPr lang="uk-UA" b="1" dirty="0"/>
              <a:t>Чесне діло роби сміло.</a:t>
            </a:r>
            <a:endParaRPr lang="ru-RU" b="1" dirty="0"/>
          </a:p>
          <a:p>
            <a:r>
              <a:rPr lang="uk-UA" b="1" dirty="0"/>
              <a:t>Щирий козак ззаду не нападає.</a:t>
            </a:r>
            <a:endParaRPr lang="ru-RU" b="1" dirty="0"/>
          </a:p>
          <a:p>
            <a:r>
              <a:rPr lang="uk-UA" b="1" dirty="0"/>
              <a:t>Восени багач, а навесні прохач.</a:t>
            </a:r>
            <a:endParaRPr lang="ru-RU" b="1" dirty="0"/>
          </a:p>
          <a:p>
            <a:r>
              <a:rPr lang="uk-UA" b="1" dirty="0"/>
              <a:t>Добре там </a:t>
            </a:r>
            <a:r>
              <a:rPr lang="uk-UA" b="1" dirty="0" err="1"/>
              <a:t>живеться</a:t>
            </a:r>
            <a:r>
              <a:rPr lang="uk-UA" b="1" dirty="0"/>
              <a:t>, де гуртом сіється й </a:t>
            </a:r>
            <a:r>
              <a:rPr lang="uk-UA" b="1" dirty="0" err="1"/>
              <a:t>ореться</a:t>
            </a:r>
            <a:r>
              <a:rPr lang="uk-UA" b="1" dirty="0"/>
              <a:t>.</a:t>
            </a:r>
            <a:endParaRPr lang="ru-RU" b="1" dirty="0"/>
          </a:p>
          <a:p>
            <a:r>
              <a:rPr lang="uk-UA" b="1" dirty="0"/>
              <a:t>На єдині граблі двічі не ступають.</a:t>
            </a:r>
            <a:endParaRPr lang="ru-RU" b="1" dirty="0"/>
          </a:p>
          <a:p>
            <a:r>
              <a:rPr lang="uk-UA" b="1" dirty="0"/>
              <a:t>На батозі далеко не поїдеш.</a:t>
            </a:r>
            <a:endParaRPr lang="ru-RU" b="1" dirty="0"/>
          </a:p>
          <a:p>
            <a:r>
              <a:rPr lang="uk-UA" b="1" dirty="0"/>
              <a:t>Гарно того вчити, хто хоче все знати.</a:t>
            </a:r>
            <a:endParaRPr lang="ru-RU" b="1" dirty="0"/>
          </a:p>
          <a:p>
            <a:r>
              <a:rPr lang="uk-UA" b="1" dirty="0"/>
              <a:t>Рідна мати високо </a:t>
            </a:r>
            <a:r>
              <a:rPr lang="uk-UA" b="1" dirty="0" err="1"/>
              <a:t>замахує</a:t>
            </a:r>
            <a:r>
              <a:rPr lang="uk-UA" b="1" dirty="0"/>
              <a:t>, а помалу б'є.</a:t>
            </a:r>
            <a:endParaRPr lang="ru-RU" b="1" dirty="0"/>
          </a:p>
          <a:p>
            <a:pPr marL="0" indent="0">
              <a:buNone/>
            </a:pPr>
            <a:endParaRPr lang="ru-RU" sz="3600" b="1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6641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439" y="1052736"/>
            <a:ext cx="8501122" cy="571480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>
                <a:solidFill>
                  <a:srgbClr val="C00000"/>
                </a:solidFill>
              </a:rPr>
              <a:t>ПЕРЕВІРМО</a:t>
            </a:r>
            <a:r>
              <a:rPr lang="ru-RU" dirty="0"/>
              <a:t/>
            </a:r>
            <a:br>
              <a:rPr lang="ru-RU" dirty="0"/>
            </a:b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2105472"/>
            <a:ext cx="8501122" cy="4109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600" b="1" dirty="0"/>
              <a:t>Рано, довго, літом, сміло, ззаду, восени, навесні, добре, двічі, далеко, гарно, високо, помалу.</a:t>
            </a:r>
            <a:endParaRPr lang="ru-RU" sz="3600" b="1" dirty="0"/>
          </a:p>
          <a:p>
            <a:pPr marL="0" indent="0">
              <a:buNone/>
            </a:pPr>
            <a:endParaRPr lang="ru-RU" sz="3600" b="1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24132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6" y="714356"/>
            <a:ext cx="8501122" cy="642918"/>
          </a:xfrm>
        </p:spPr>
        <p:txBody>
          <a:bodyPr>
            <a:noAutofit/>
          </a:bodyPr>
          <a:lstStyle/>
          <a:p>
            <a:pPr lvl="0"/>
            <a:r>
              <a:rPr lang="uk-UA" sz="2000" b="1" dirty="0">
                <a:solidFill>
                  <a:srgbClr val="C00000"/>
                </a:solidFill>
              </a:rPr>
              <a:t>Вправа 4.  «Сховані скарби».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uk-UA" sz="2000" b="1" i="1" dirty="0" err="1">
                <a:solidFill>
                  <a:srgbClr val="7030A0"/>
                </a:solidFill>
              </a:rPr>
              <a:t>Випишіть</a:t>
            </a:r>
            <a:r>
              <a:rPr lang="uk-UA" sz="2000" b="1" i="1" dirty="0">
                <a:solidFill>
                  <a:srgbClr val="7030A0"/>
                </a:solidFill>
              </a:rPr>
              <a:t> прислівники разом зі словами, з якими вони пов’язані, визначте групу за значенням. 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556792"/>
            <a:ext cx="8501122" cy="465829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uk-UA" b="1" dirty="0"/>
              <a:t>1.Навколо жито, тільки неподалеку гордо стоїть невисока крислата польова груша, кидає довгу тінь до села. 2. Я бачу — з жил невпинно кров тече.                                               3. Щохвилини злітали ракети, сніги зеленіли, наче парчеві ризи. 4. Ще треті півні не співали, ніхто ніде не гомонів. 5. Перший промінь вранішнього сонця несподівано заглянув у вікно. 6. Зараз коло неї, мов під охороною маленьких трохи </a:t>
            </a:r>
            <a:r>
              <a:rPr lang="uk-UA" b="1" dirty="0" err="1"/>
              <a:t>потвердих</a:t>
            </a:r>
            <a:r>
              <a:rPr lang="uk-UA" b="1" dirty="0"/>
              <a:t>, темно-зелених листків, тулилася блідо-рожева рожа, що тільки наполовину </a:t>
            </a:r>
            <a:r>
              <a:rPr lang="uk-UA" b="1" dirty="0" err="1"/>
              <a:t>розцвілася</a:t>
            </a:r>
            <a:r>
              <a:rPr lang="uk-UA" b="1" dirty="0"/>
              <a:t>. 7. Неосяжне зоряне небо розкрило вгорі своє іскристе склепіння. 8. Лежить Семен горілиць у траві, виставив уверх коліно.</a:t>
            </a:r>
            <a:endParaRPr lang="ru-RU" b="1" dirty="0"/>
          </a:p>
          <a:p>
            <a:pPr marL="0" indent="0">
              <a:buNone/>
            </a:pPr>
            <a:endParaRPr lang="ru-RU" sz="3600" b="1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642918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6066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6" y="714356"/>
            <a:ext cx="9135684" cy="1130468"/>
          </a:xfrm>
        </p:spPr>
        <p:txBody>
          <a:bodyPr>
            <a:no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Вправа 5.  «Мудреці»</a:t>
            </a:r>
            <a:br>
              <a:rPr lang="uk-UA" sz="2000" b="1" dirty="0">
                <a:solidFill>
                  <a:srgbClr val="C00000"/>
                </a:solidFill>
              </a:rPr>
            </a:br>
            <a:r>
              <a:rPr lang="uk-UA" sz="2000" b="1" i="1" dirty="0">
                <a:solidFill>
                  <a:srgbClr val="7030A0"/>
                </a:solidFill>
              </a:rPr>
              <a:t>Відгадайте загадки. </a:t>
            </a:r>
            <a:r>
              <a:rPr lang="uk-UA" sz="2000" b="1" i="1" dirty="0" err="1">
                <a:solidFill>
                  <a:srgbClr val="7030A0"/>
                </a:solidFill>
              </a:rPr>
              <a:t>Випишіть</a:t>
            </a:r>
            <a:r>
              <a:rPr lang="uk-UA" sz="2000" b="1" i="1" dirty="0">
                <a:solidFill>
                  <a:srgbClr val="7030A0"/>
                </a:solidFill>
              </a:rPr>
              <a:t> з них прислівники, дібравши антоніми, визначте розряди</a:t>
            </a:r>
            <a:r>
              <a:rPr lang="ru-RU" b="1" dirty="0">
                <a:solidFill>
                  <a:srgbClr val="7030A0"/>
                </a:solidFill>
              </a:rPr>
              <a:t/>
            </a:r>
            <a:br>
              <a:rPr lang="ru-RU" b="1" dirty="0">
                <a:solidFill>
                  <a:srgbClr val="7030A0"/>
                </a:solidFill>
              </a:rPr>
            </a:b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700808"/>
            <a:ext cx="8501122" cy="451427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uk-UA" sz="6400" b="1" dirty="0">
                <a:solidFill>
                  <a:schemeClr val="accent2">
                    <a:lumMod val="75000"/>
                  </a:schemeClr>
                </a:solidFill>
              </a:rPr>
              <a:t>1. Швидко гризе, дрібно жує, само не ковтає, хто його відгадає? </a:t>
            </a:r>
          </a:p>
          <a:p>
            <a:pPr marL="0" indent="0">
              <a:buNone/>
            </a:pPr>
            <a:r>
              <a:rPr lang="uk-UA" sz="6400" b="1" dirty="0">
                <a:solidFill>
                  <a:srgbClr val="0070C0"/>
                </a:solidFill>
              </a:rPr>
              <a:t>2. Ношу його багато років, а ліку йому не знаю . </a:t>
            </a:r>
          </a:p>
          <a:p>
            <a:pPr marL="0" indent="0">
              <a:buNone/>
            </a:pPr>
            <a:r>
              <a:rPr lang="uk-UA" sz="6400" b="1" dirty="0">
                <a:solidFill>
                  <a:schemeClr val="tx2">
                    <a:lumMod val="75000"/>
                  </a:schemeClr>
                </a:solidFill>
              </a:rPr>
              <a:t>3. Літає часто він довкола, дерев чимало поламав, але ніде, ніхто й ніколи його не бачив, не тримав. </a:t>
            </a:r>
          </a:p>
          <a:p>
            <a:pPr marL="0" indent="0">
              <a:buNone/>
            </a:pPr>
            <a:r>
              <a:rPr lang="uk-UA" sz="6400" b="1" dirty="0">
                <a:solidFill>
                  <a:schemeClr val="accent6">
                    <a:lumMod val="75000"/>
                  </a:schemeClr>
                </a:solidFill>
              </a:rPr>
              <a:t>4. Народився у пустині, де скрізь сухо й дуже жарко; має два горби на спині й живе в зоопарку.</a:t>
            </a:r>
          </a:p>
          <a:p>
            <a:pPr marL="0" indent="0">
              <a:buNone/>
            </a:pPr>
            <a:r>
              <a:rPr lang="uk-UA" sz="6400" b="1" dirty="0">
                <a:solidFill>
                  <a:srgbClr val="7030A0"/>
                </a:solidFill>
              </a:rPr>
              <a:t>5. Ніч настала – зерно розсипає, глянули вранці–нічого не має. </a:t>
            </a:r>
          </a:p>
          <a:p>
            <a:pPr marL="0" indent="0">
              <a:buNone/>
            </a:pPr>
            <a:r>
              <a:rPr lang="uk-UA" sz="6400" b="1" dirty="0">
                <a:solidFill>
                  <a:schemeClr val="accent5">
                    <a:lumMod val="50000"/>
                  </a:schemeClr>
                </a:solidFill>
              </a:rPr>
              <a:t>6. Скрізь узимку я мандрую, вправно вікна розмалюю, пофарбую поле й ліс, твої щоки й навіть ніс. </a:t>
            </a:r>
            <a:endParaRPr lang="ru-RU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642918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1039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6" y="714356"/>
            <a:ext cx="9135684" cy="1130468"/>
          </a:xfrm>
        </p:spPr>
        <p:txBody>
          <a:bodyPr>
            <a:noAutofit/>
          </a:bodyPr>
          <a:lstStyle/>
          <a:p>
            <a:r>
              <a:rPr lang="uk-UA" sz="2000" b="1" dirty="0">
                <a:solidFill>
                  <a:srgbClr val="C00000"/>
                </a:solidFill>
              </a:rPr>
              <a:t>Вправа 5.  «Мудреці»</a:t>
            </a:r>
            <a:br>
              <a:rPr lang="uk-UA" sz="2000" b="1" dirty="0">
                <a:solidFill>
                  <a:srgbClr val="C00000"/>
                </a:solidFill>
              </a:rPr>
            </a:br>
            <a:r>
              <a:rPr lang="uk-UA" sz="2000" b="1" i="1" dirty="0">
                <a:solidFill>
                  <a:srgbClr val="7030A0"/>
                </a:solidFill>
              </a:rPr>
              <a:t>Відгадайте загадки. </a:t>
            </a:r>
            <a:r>
              <a:rPr lang="uk-UA" sz="2000" b="1" i="1" dirty="0" err="1">
                <a:solidFill>
                  <a:srgbClr val="7030A0"/>
                </a:solidFill>
              </a:rPr>
              <a:t>Випишіть</a:t>
            </a:r>
            <a:r>
              <a:rPr lang="uk-UA" sz="2000" b="1" i="1" dirty="0">
                <a:solidFill>
                  <a:srgbClr val="7030A0"/>
                </a:solidFill>
              </a:rPr>
              <a:t> з них прислівники, дібравши антоніми, визначте розряди</a:t>
            </a:r>
            <a:r>
              <a:rPr lang="ru-RU" b="1" dirty="0">
                <a:solidFill>
                  <a:srgbClr val="7030A0"/>
                </a:solidFill>
              </a:rPr>
              <a:t/>
            </a:r>
            <a:br>
              <a:rPr lang="ru-RU" b="1" dirty="0">
                <a:solidFill>
                  <a:srgbClr val="7030A0"/>
                </a:solidFill>
              </a:rPr>
            </a:b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628800"/>
            <a:ext cx="8501122" cy="4586282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uk-UA" sz="3600" b="1" dirty="0">
                <a:solidFill>
                  <a:srgbClr val="002060"/>
                </a:solidFill>
              </a:rPr>
              <a:t>7. Весною веселить, літом холодить, восени годує, а взимку гріє.</a:t>
            </a:r>
            <a:endParaRPr lang="ru-RU" sz="3600" b="1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uk-UA" sz="3600" b="1" dirty="0">
                <a:solidFill>
                  <a:srgbClr val="0070C0"/>
                </a:solidFill>
              </a:rPr>
              <a:t>8. Усілися пташки на гілках гарненько, як вітер подує - шепочуть тихенько. Весною і влітку сидять, не злітають, а взимку поглянеш – пропала вся зграя. </a:t>
            </a:r>
            <a:endParaRPr lang="ru-RU" sz="3600" b="1" dirty="0">
              <a:solidFill>
                <a:srgbClr val="0070C0"/>
              </a:solidFill>
            </a:endParaRPr>
          </a:p>
          <a:p>
            <a:pPr marL="0" lvl="0" indent="0">
              <a:buNone/>
            </a:pPr>
            <a:r>
              <a:rPr lang="uk-UA" sz="3600" b="1" dirty="0">
                <a:solidFill>
                  <a:schemeClr val="accent6">
                    <a:lumMod val="75000"/>
                  </a:schemeClr>
                </a:solidFill>
              </a:rPr>
              <a:t>9. 	Що за дивні рибаки: 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uk-UA" sz="3600" b="1" dirty="0">
                <a:solidFill>
                  <a:schemeClr val="accent6">
                    <a:lumMod val="75000"/>
                  </a:schemeClr>
                </a:solidFill>
              </a:rPr>
              <a:t>Ставлять сіті на гілки, 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uk-UA" sz="3600" b="1" dirty="0">
                <a:solidFill>
                  <a:schemeClr val="accent6">
                    <a:lumMod val="75000"/>
                  </a:schemeClr>
                </a:solidFill>
              </a:rPr>
              <a:t>В травах сіті розстилають,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uk-UA" sz="3600" b="1" dirty="0">
                <a:solidFill>
                  <a:schemeClr val="accent6">
                    <a:lumMod val="75000"/>
                  </a:schemeClr>
                </a:solidFill>
              </a:rPr>
              <a:t>Нишком здобичі чекають. 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10.                            </a:t>
            </a:r>
            <a:r>
              <a:rPr lang="uk-UA" sz="3600" b="1" dirty="0">
                <a:solidFill>
                  <a:schemeClr val="accent2">
                    <a:lumMod val="75000"/>
                  </a:schemeClr>
                </a:solidFill>
              </a:rPr>
              <a:t>Всередині - дух</a:t>
            </a:r>
            <a:endParaRPr lang="ru-RU" sz="3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uk-UA" sz="3600" b="1" dirty="0">
                <a:solidFill>
                  <a:schemeClr val="accent2">
                    <a:lumMod val="75000"/>
                  </a:schemeClr>
                </a:solidFill>
              </a:rPr>
              <a:t>                                 Сам легкий, як пух,</a:t>
            </a:r>
            <a:endParaRPr lang="ru-RU" sz="3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uk-UA" sz="3600" b="1" dirty="0">
                <a:solidFill>
                  <a:schemeClr val="accent2">
                    <a:lumMod val="75000"/>
                  </a:schemeClr>
                </a:solidFill>
              </a:rPr>
              <a:t>                                 Удариш - не плаче,</a:t>
            </a:r>
            <a:endParaRPr lang="ru-RU" sz="3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uk-UA" sz="3600" b="1" dirty="0">
                <a:solidFill>
                  <a:schemeClr val="accent2">
                    <a:lumMod val="75000"/>
                  </a:schemeClr>
                </a:solidFill>
              </a:rPr>
              <a:t>                                 А весело скаче.</a:t>
            </a:r>
            <a:endParaRPr lang="ru-RU" sz="3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3600" b="1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642918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5003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</Template>
  <TotalTime>71</TotalTime>
  <Words>609</Words>
  <Application>Microsoft Office PowerPoint</Application>
  <PresentationFormat>Экран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7 клас Розряди прислівників за значенням  (ТРЕНУВАЛЬНІ ВПРАВИ)</vt:lpstr>
      <vt:lpstr>Вправа 1.  «Розумний сортувальник» Запишіть прислівники, згрупувавши їх за розрядами. </vt:lpstr>
      <vt:lpstr>ПЕРЕВІРМО</vt:lpstr>
      <vt:lpstr>Вправа 2. «Творець прислівників». Утворіть від поданих слів прислівники. </vt:lpstr>
      <vt:lpstr>Вправа 3.  «Мудрі прислів’я». Прочитайте прислів’я,  випишіть  прислівники.  </vt:lpstr>
      <vt:lpstr>ПЕРЕВІРМО </vt:lpstr>
      <vt:lpstr>Вправа 4.  «Сховані скарби». Випишіть прислівники разом зі словами, з якими вони пов’язані, визначте групу за значенням. </vt:lpstr>
      <vt:lpstr>Вправа 5.  «Мудреці» Відгадайте загадки. Випишіть з них прислівники, дібравши антоніми, визначте розряди </vt:lpstr>
      <vt:lpstr>Вправа 5.  «Мудреці» Відгадайте загадки. Випишіть з них прислівники, дібравши антоніми, визначте розряди </vt:lpstr>
      <vt:lpstr>Домашнє завдання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РОЗРЯДИ ПРИСЛІВНИКІВ (ТРЕНУВАЛЬНІ ВПРАВИ)</dc:title>
  <dc:creator>ASUS</dc:creator>
  <cp:lastModifiedBy>Пользователь</cp:lastModifiedBy>
  <cp:revision>11</cp:revision>
  <dcterms:created xsi:type="dcterms:W3CDTF">2021-02-10T17:53:56Z</dcterms:created>
  <dcterms:modified xsi:type="dcterms:W3CDTF">2025-01-13T15:27:00Z</dcterms:modified>
</cp:coreProperties>
</file>