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78" r:id="rId2"/>
    <p:sldId id="268" r:id="rId3"/>
    <p:sldId id="271" r:id="rId4"/>
    <p:sldId id="272" r:id="rId5"/>
    <p:sldId id="283" r:id="rId6"/>
    <p:sldId id="273" r:id="rId7"/>
    <p:sldId id="280" r:id="rId8"/>
    <p:sldId id="274" r:id="rId9"/>
    <p:sldId id="281" r:id="rId10"/>
    <p:sldId id="276" r:id="rId11"/>
    <p:sldId id="284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66"/>
    <a:srgbClr val="FFFF66"/>
    <a:srgbClr val="FF0000"/>
    <a:srgbClr val="9933FF"/>
    <a:srgbClr val="3366FF"/>
    <a:srgbClr val="009900"/>
    <a:srgbClr val="00CC99"/>
    <a:srgbClr val="FF33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29" autoAdjust="0"/>
    <p:restoredTop sz="94660"/>
  </p:normalViewPr>
  <p:slideViewPr>
    <p:cSldViewPr>
      <p:cViewPr>
        <p:scale>
          <a:sx n="60" d="100"/>
          <a:sy n="60" d="100"/>
        </p:scale>
        <p:origin x="-159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B031-2440-4784-991B-624ACFF23B9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9835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55C8E-C61D-4F98-97B1-AA364DE1D2F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6855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5AD-E7D9-432D-A783-6B21DCB611E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186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2176-9633-42E1-AC88-FB93B583B1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6911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50D6C-2909-4CE8-9AE6-2F1D838792F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3715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040C8-04DB-4D7D-A34F-B59709DB0F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371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0274A-68B4-41F6-A620-ED30DBCFF1B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94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F242-ABBB-4574-8CA9-0433E21FED4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7838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EC27F-3341-4127-BE77-C7ED14A0AE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80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0EC3-F25B-4880-8B70-974DAC3FAF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3744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5995-5AA5-4C6F-BD82-9DF6DEDD16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8900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CB05-A7E7-4EDB-8F65-B099625BDD2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0853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4" name="WordArt 6"/>
          <p:cNvSpPr>
            <a:spLocks noChangeArrowheads="1" noChangeShapeType="1" noTextEdit="1"/>
          </p:cNvSpPr>
          <p:nvPr/>
        </p:nvSpPr>
        <p:spPr bwMode="auto">
          <a:xfrm>
            <a:off x="1214414" y="500042"/>
            <a:ext cx="6606653" cy="592935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ru-RU" sz="3600" b="1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FF"/>
                </a:solidFill>
                <a:effectLst>
                  <a:outerShdw dist="56796" dir="1593903" algn="ctr" rotWithShape="0">
                    <a:srgbClr val="FF0066">
                      <a:alpha val="80000"/>
                    </a:srgbClr>
                  </a:outerShdw>
                </a:effectLst>
                <a:latin typeface="Courier New"/>
                <a:cs typeface="Courier New"/>
              </a:rPr>
              <a:t>7 </a:t>
            </a:r>
            <a:r>
              <a:rPr lang="ru-RU" sz="3600" b="1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FF"/>
                </a:solidFill>
                <a:effectLst>
                  <a:outerShdw dist="56796" dir="1593903" algn="ctr" rotWithShape="0">
                    <a:srgbClr val="FF0066">
                      <a:alpha val="80000"/>
                    </a:srgbClr>
                  </a:outerShdw>
                </a:effectLst>
                <a:latin typeface="Courier New"/>
                <a:cs typeface="Courier New"/>
              </a:rPr>
              <a:t>клас</a:t>
            </a:r>
            <a:endParaRPr lang="ru-RU" sz="3600" b="1" i="1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66FF"/>
              </a:solidFill>
              <a:effectLst>
                <a:outerShdw dist="56796" dir="1593903" algn="ctr" rotWithShape="0">
                  <a:srgbClr val="FF0066">
                    <a:alpha val="80000"/>
                  </a:srgbClr>
                </a:outerShdw>
              </a:effectLst>
              <a:latin typeface="Courier New"/>
              <a:cs typeface="Courier New"/>
            </a:endParaRPr>
          </a:p>
          <a:p>
            <a:pPr algn="ctr"/>
            <a:r>
              <a:rPr lang="ru-RU" sz="3600" b="1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FF"/>
                </a:solidFill>
                <a:effectLst>
                  <a:outerShdw dist="56796" dir="1593903" algn="ctr" rotWithShape="0">
                    <a:srgbClr val="FF0066">
                      <a:alpha val="80000"/>
                    </a:srgbClr>
                  </a:outerShdw>
                </a:effectLst>
                <a:latin typeface="Courier New"/>
                <a:cs typeface="Courier New"/>
              </a:rPr>
              <a:t>Сполучник</a:t>
            </a:r>
            <a:endParaRPr lang="ru-RU" sz="3600" b="1" i="1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66FF"/>
              </a:solidFill>
              <a:effectLst>
                <a:outerShdw dist="56796" dir="1593903" algn="ctr" rotWithShape="0">
                  <a:srgbClr val="FF0066">
                    <a:alpha val="80000"/>
                  </a:srgbClr>
                </a:outerShdw>
              </a:effectLst>
              <a:latin typeface="Courier New"/>
              <a:cs typeface="Courier New"/>
            </a:endParaRPr>
          </a:p>
          <a:p>
            <a:pPr algn="ctr"/>
            <a:r>
              <a:rPr lang="uk-UA" sz="3600" b="1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FF"/>
                </a:solidFill>
                <a:effectLst>
                  <a:outerShdw dist="56796" dir="1593903" algn="ctr" rotWithShape="0">
                    <a:srgbClr val="FF0066">
                      <a:alpha val="80000"/>
                    </a:srgbClr>
                  </a:outerShdw>
                </a:effectLst>
                <a:latin typeface="Courier New"/>
                <a:cs typeface="Courier New"/>
              </a:rPr>
              <a:t>Узагальнення</a:t>
            </a:r>
          </a:p>
          <a:p>
            <a:pPr algn="ctr"/>
            <a:r>
              <a:rPr lang="uk-UA" sz="3600" b="1" i="1" kern="10" dirty="0" err="1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FF"/>
                </a:solidFill>
                <a:effectLst>
                  <a:outerShdw dist="56796" dir="1593903" algn="ctr" rotWithShape="0">
                    <a:srgbClr val="FF0066">
                      <a:alpha val="80000"/>
                    </a:srgbClr>
                  </a:outerShdw>
                </a:effectLst>
                <a:latin typeface="Courier New"/>
                <a:cs typeface="Courier New"/>
              </a:rPr>
              <a:t>Стрембицька</a:t>
            </a:r>
            <a:r>
              <a:rPr lang="uk-UA" sz="3600" b="1" i="1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66FF"/>
                </a:solidFill>
                <a:effectLst>
                  <a:outerShdw dist="56796" dir="1593903" algn="ctr" rotWithShape="0">
                    <a:srgbClr val="FF0066">
                      <a:alpha val="80000"/>
                    </a:srgbClr>
                  </a:outerShdw>
                </a:effectLst>
                <a:latin typeface="Courier New"/>
                <a:cs typeface="Courier New"/>
              </a:rPr>
              <a:t> Л.А.</a:t>
            </a:r>
            <a:endParaRPr lang="ru-RU" sz="3600" b="1" i="1" kern="10" dirty="0" smtClean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66FF"/>
              </a:solidFill>
              <a:effectLst>
                <a:outerShdw dist="56796" dir="1593903" algn="ctr" rotWithShape="0">
                  <a:srgbClr val="FF0066">
                    <a:alpha val="80000"/>
                  </a:srgbClr>
                </a:outerShdw>
              </a:effectLst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49275"/>
            <a:ext cx="8002587" cy="850900"/>
          </a:xfrm>
        </p:spPr>
        <p:txBody>
          <a:bodyPr>
            <a:normAutofit fontScale="90000"/>
          </a:bodyPr>
          <a:lstStyle/>
          <a:p>
            <a:pPr algn="l"/>
            <a:r>
              <a:rPr lang="uk-UA" sz="2000" dirty="0">
                <a:solidFill>
                  <a:srgbClr val="008000"/>
                </a:solidFill>
                <a:latin typeface="Bookman Old Style" pitchFamily="18" charset="0"/>
              </a:rPr>
              <a:t>Відновити прислів’я</a:t>
            </a:r>
            <a:r>
              <a:rPr lang="uk-UA" sz="3600" dirty="0">
                <a:solidFill>
                  <a:srgbClr val="008000"/>
                </a:solidFill>
                <a:latin typeface="Bookman Old Style" pitchFamily="18" charset="0"/>
              </a:rPr>
              <a:t> </a:t>
            </a:r>
            <a:r>
              <a:rPr lang="uk-UA" sz="2400" dirty="0">
                <a:solidFill>
                  <a:srgbClr val="008000"/>
                </a:solidFill>
                <a:latin typeface="Bookman Old Style" pitchFamily="18" charset="0"/>
              </a:rPr>
              <a:t>і</a:t>
            </a:r>
            <a:r>
              <a:rPr lang="uk-UA" sz="3600" dirty="0">
                <a:solidFill>
                  <a:srgbClr val="008000"/>
                </a:solidFill>
                <a:latin typeface="Bookman Old Style" pitchFamily="18" charset="0"/>
              </a:rPr>
              <a:t> </a:t>
            </a:r>
            <a:r>
              <a:rPr lang="uk-UA" sz="2000" dirty="0">
                <a:solidFill>
                  <a:srgbClr val="008000"/>
                </a:solidFill>
                <a:latin typeface="Bookman Old Style" pitchFamily="18" charset="0"/>
              </a:rPr>
              <a:t>приказки, дібравши їхнє продовження із другої колонки.  З'ясувати написання </a:t>
            </a:r>
            <a:r>
              <a:rPr lang="uk-UA" sz="2000" dirty="0" smtClean="0">
                <a:solidFill>
                  <a:srgbClr val="008000"/>
                </a:solidFill>
                <a:latin typeface="Bookman Old Style" pitchFamily="18" charset="0"/>
              </a:rPr>
              <a:t>слів </a:t>
            </a:r>
            <a:r>
              <a:rPr lang="uk-UA" sz="2000" dirty="0">
                <a:solidFill>
                  <a:srgbClr val="008000"/>
                </a:solidFill>
                <a:latin typeface="Bookman Old Style" pitchFamily="18" charset="0"/>
              </a:rPr>
              <a:t>разом чи окремо</a:t>
            </a:r>
            <a:r>
              <a:rPr lang="ru-RU" sz="2400" dirty="0">
                <a:solidFill>
                  <a:srgbClr val="66FF33"/>
                </a:solidFill>
                <a:latin typeface="Bookman Old Style" pitchFamily="18" charset="0"/>
              </a:rPr>
              <a:t> </a:t>
            </a:r>
            <a:br>
              <a:rPr lang="ru-RU" sz="2400" dirty="0">
                <a:solidFill>
                  <a:srgbClr val="66FF33"/>
                </a:solidFill>
                <a:latin typeface="Bookman Old Style" pitchFamily="18" charset="0"/>
              </a:rPr>
            </a:br>
            <a:endParaRPr lang="ru-RU" sz="2400" dirty="0">
              <a:solidFill>
                <a:srgbClr val="66FF33"/>
              </a:solidFill>
              <a:latin typeface="Bookman Old Style" pitchFamily="18" charset="0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uk-UA" sz="2400"/>
              <a:t>1) Скрізь добре...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2)  Не їздять довгою дорогою...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3)  Не (за) те кобилу б'ють, що ряба,...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4)  Хто їде волами...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5)  Треба йти до господи...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6)  На те коня кують...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7)  Ліс узимку...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8)  Рідко ступає...</a:t>
            </a:r>
            <a:endParaRPr lang="ru-RU" sz="2400"/>
          </a:p>
          <a:p>
            <a:pPr>
              <a:lnSpc>
                <a:spcPct val="80000"/>
              </a:lnSpc>
            </a:pPr>
            <a:r>
              <a:rPr lang="uk-UA" sz="2400"/>
              <a:t>9)  Як(що) бажання добре...</a:t>
            </a:r>
            <a:endParaRPr lang="ru-RU" sz="2400"/>
          </a:p>
        </p:txBody>
      </p:sp>
      <p:sp>
        <p:nvSpPr>
          <p:cNvPr id="38919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4356100" y="1600200"/>
            <a:ext cx="47879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що(б) не спотикався.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те(ж) до місця добереться.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(про) те вдома — найліпше.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той дорога легка.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(не) мов старий кожух.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(за) те твердо.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то(б) не було шкоди.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як(що) знають ближню.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uk-UA" sz="2400"/>
              <a:t>а (за) те, що везти не хоче.</a:t>
            </a:r>
            <a:endParaRPr lang="ru-RU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b="1" dirty="0" smtClean="0"/>
              <a:t>Повторення вивченого з теми </a:t>
            </a:r>
            <a:r>
              <a:rPr lang="uk-UA" b="1" dirty="0" err="1" smtClean="0"/>
              <a:t>“Сполучник”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83661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uk-UA" sz="4800" dirty="0">
                <a:solidFill>
                  <a:srgbClr val="9933FF"/>
                </a:solidFill>
              </a:rPr>
              <a:t>Сполучник</a:t>
            </a:r>
            <a:r>
              <a:rPr lang="uk-UA" sz="4000" dirty="0"/>
              <a:t> – службова частина                 мови, що вживається для поєднання </a:t>
            </a:r>
            <a:r>
              <a:rPr lang="uk-UA" sz="4000" dirty="0" smtClean="0"/>
              <a:t>однорідних членів і </a:t>
            </a:r>
            <a:r>
              <a:rPr lang="uk-UA" sz="4000" dirty="0"/>
              <a:t>частин складного речення</a:t>
            </a:r>
            <a:endParaRPr lang="ru-RU" sz="4000" dirty="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23850" y="3068638"/>
            <a:ext cx="8494713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400" i="1"/>
              <a:t>Багатство </a:t>
            </a:r>
            <a:r>
              <a:rPr lang="uk-UA" sz="2400" i="1">
                <a:solidFill>
                  <a:srgbClr val="9933FF"/>
                </a:solidFill>
              </a:rPr>
              <a:t>і </a:t>
            </a:r>
            <a:r>
              <a:rPr lang="uk-UA" sz="2400" i="1"/>
              <a:t>оформлення, мозаїки </a:t>
            </a:r>
            <a:r>
              <a:rPr lang="uk-UA" sz="2400" i="1">
                <a:solidFill>
                  <a:srgbClr val="9933FF"/>
                </a:solidFill>
              </a:rPr>
              <a:t>і </a:t>
            </a:r>
            <a:r>
              <a:rPr lang="uk-UA" sz="2400" i="1"/>
              <a:t>фрески.</a:t>
            </a:r>
          </a:p>
          <a:p>
            <a:endParaRPr lang="uk-UA" sz="2400" i="1"/>
          </a:p>
          <a:p>
            <a:r>
              <a:rPr lang="uk-UA" sz="2400" i="1"/>
              <a:t>Більшість мозаїк храму </a:t>
            </a:r>
            <a:r>
              <a:rPr lang="uk-UA" sz="2400" i="1" u="sng"/>
              <a:t>легко зрозуміти</a:t>
            </a:r>
            <a:r>
              <a:rPr lang="uk-UA" sz="2400" i="1"/>
              <a:t> </a:t>
            </a:r>
            <a:r>
              <a:rPr lang="uk-UA" sz="2400" i="1">
                <a:solidFill>
                  <a:srgbClr val="9933FF"/>
                </a:solidFill>
              </a:rPr>
              <a:t>та</a:t>
            </a:r>
            <a:r>
              <a:rPr lang="uk-UA" sz="2400" i="1"/>
              <a:t> </a:t>
            </a:r>
            <a:r>
              <a:rPr lang="uk-UA" sz="2400" i="1" u="sng"/>
              <a:t>осягнути оком.</a:t>
            </a:r>
          </a:p>
          <a:p>
            <a:endParaRPr lang="uk-UA" sz="2400" i="1" u="sng"/>
          </a:p>
          <a:p>
            <a:r>
              <a:rPr lang="uk-UA" sz="2400" i="1"/>
              <a:t>Архітектура Маріїнського  палацу вражає багатством орнаментів, </a:t>
            </a:r>
            <a:r>
              <a:rPr lang="uk-UA" sz="2400" i="1">
                <a:solidFill>
                  <a:srgbClr val="9933FF"/>
                </a:solidFill>
              </a:rPr>
              <a:t>але</a:t>
            </a:r>
            <a:r>
              <a:rPr lang="uk-UA" sz="2400" i="1"/>
              <a:t> більшої виразності надає йому композиція кольорів.</a:t>
            </a:r>
            <a:endParaRPr lang="ru-RU" sz="2400" i="1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187450" y="6308725"/>
            <a:ext cx="352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3635375" y="5589588"/>
            <a:ext cx="3457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[</a:t>
            </a:r>
            <a:r>
              <a:rPr lang="uk-UA" sz="2800"/>
              <a:t>…</a:t>
            </a:r>
            <a:r>
              <a:rPr lang="en-US" sz="2800"/>
              <a:t>]</a:t>
            </a:r>
            <a:r>
              <a:rPr lang="uk-UA" sz="2800"/>
              <a:t>, але </a:t>
            </a:r>
            <a:r>
              <a:rPr lang="en-US" sz="2800"/>
              <a:t>[</a:t>
            </a:r>
            <a:r>
              <a:rPr lang="uk-UA" sz="2800"/>
              <a:t>…</a:t>
            </a:r>
            <a:r>
              <a:rPr lang="en-US" sz="2800"/>
              <a:t>]</a:t>
            </a:r>
            <a:r>
              <a:rPr lang="uk-UA" sz="2800"/>
              <a:t>.</a:t>
            </a:r>
            <a:endParaRPr lang="ru-RU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996952"/>
            <a:ext cx="8229600" cy="638944"/>
          </a:xfrm>
        </p:spPr>
        <p:txBody>
          <a:bodyPr/>
          <a:lstStyle/>
          <a:p>
            <a:r>
              <a:rPr lang="uk-UA" sz="3200" dirty="0">
                <a:solidFill>
                  <a:schemeClr val="tx1"/>
                </a:solidFill>
              </a:rPr>
              <a:t>С</a:t>
            </a:r>
            <a:r>
              <a:rPr lang="uk-UA" sz="3200" dirty="0" smtClean="0">
                <a:solidFill>
                  <a:schemeClr val="tx1"/>
                </a:solidFill>
              </a:rPr>
              <a:t>получники </a:t>
            </a:r>
            <a:r>
              <a:rPr lang="uk-UA" sz="3200" b="1" dirty="0">
                <a:solidFill>
                  <a:srgbClr val="00B050"/>
                </a:solidFill>
              </a:rPr>
              <a:t>сурядності</a:t>
            </a:r>
            <a:r>
              <a:rPr lang="uk-UA" sz="3200" dirty="0">
                <a:solidFill>
                  <a:schemeClr val="tx1"/>
                </a:solidFill>
              </a:rPr>
              <a:t> поділяються на: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3933056"/>
            <a:ext cx="8229600" cy="2393106"/>
          </a:xfrm>
        </p:spPr>
        <p:txBody>
          <a:bodyPr/>
          <a:lstStyle/>
          <a:p>
            <a:r>
              <a:rPr lang="uk-UA" dirty="0">
                <a:solidFill>
                  <a:srgbClr val="D60093"/>
                </a:solidFill>
              </a:rPr>
              <a:t>Єднальні </a:t>
            </a:r>
            <a:r>
              <a:rPr lang="uk-UA" dirty="0"/>
              <a:t>(і, й, та (в значенні і), також);</a:t>
            </a:r>
          </a:p>
          <a:p>
            <a:r>
              <a:rPr lang="uk-UA" dirty="0">
                <a:solidFill>
                  <a:srgbClr val="D60093"/>
                </a:solidFill>
              </a:rPr>
              <a:t>Протиставні</a:t>
            </a:r>
            <a:r>
              <a:rPr lang="uk-UA" dirty="0"/>
              <a:t> (а, але, та (в значенні але), проте, зате, однак);</a:t>
            </a:r>
          </a:p>
          <a:p>
            <a:r>
              <a:rPr lang="uk-UA" dirty="0">
                <a:solidFill>
                  <a:srgbClr val="D60093"/>
                </a:solidFill>
              </a:rPr>
              <a:t>Розділові</a:t>
            </a:r>
            <a:r>
              <a:rPr lang="uk-UA" dirty="0"/>
              <a:t> (або…</a:t>
            </a:r>
            <a:r>
              <a:rPr lang="uk-UA" dirty="0" err="1"/>
              <a:t>або</a:t>
            </a:r>
            <a:r>
              <a:rPr lang="uk-UA" dirty="0"/>
              <a:t>, то…</a:t>
            </a:r>
            <a:r>
              <a:rPr lang="uk-UA" dirty="0" err="1"/>
              <a:t>то</a:t>
            </a:r>
            <a:r>
              <a:rPr lang="uk-UA" dirty="0"/>
              <a:t>, чи…</a:t>
            </a:r>
            <a:r>
              <a:rPr lang="uk-UA" dirty="0" err="1"/>
              <a:t>чи</a:t>
            </a:r>
            <a:r>
              <a:rPr lang="uk-UA" dirty="0"/>
              <a:t>).</a:t>
            </a:r>
          </a:p>
          <a:p>
            <a:endParaRPr lang="ru-RU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7504" y="332656"/>
            <a:ext cx="85154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/>
            <a:r>
              <a:rPr lang="uk-U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За значенням сполучники бувають: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uk-UA" sz="3200" b="1" dirty="0" smtClean="0">
                <a:solidFill>
                  <a:srgbClr val="00B050"/>
                </a:solidFill>
              </a:rPr>
              <a:t>Сурядні</a:t>
            </a:r>
            <a:r>
              <a:rPr lang="uk-U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(поєднують однорідні члени та рівноправні частини складного речення)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uk-UA" sz="3200" dirty="0" smtClean="0">
                <a:solidFill>
                  <a:srgbClr val="00B050"/>
                </a:solidFill>
              </a:rPr>
              <a:t>Підрядні</a:t>
            </a:r>
            <a:r>
              <a:rPr lang="uk-UA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(поєднують головну і підрядну частини складного речення</a:t>
            </a:r>
            <a:r>
              <a:rPr lang="uk-UA" sz="4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endParaRPr lang="ru-R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sz="3200" dirty="0">
                <a:solidFill>
                  <a:schemeClr val="tx1"/>
                </a:solidFill>
              </a:rPr>
              <a:t>Сполучники</a:t>
            </a:r>
            <a:r>
              <a:rPr lang="uk-UA" sz="3200" dirty="0">
                <a:solidFill>
                  <a:srgbClr val="9933FF"/>
                </a:solidFill>
              </a:rPr>
              <a:t> </a:t>
            </a:r>
            <a:r>
              <a:rPr lang="uk-UA" sz="3200" dirty="0">
                <a:solidFill>
                  <a:srgbClr val="00B050"/>
                </a:solidFill>
              </a:rPr>
              <a:t>підрядності</a:t>
            </a:r>
            <a:r>
              <a:rPr lang="uk-UA" sz="3200" dirty="0">
                <a:solidFill>
                  <a:srgbClr val="9933FF"/>
                </a:solidFill>
              </a:rPr>
              <a:t> </a:t>
            </a:r>
            <a:r>
              <a:rPr lang="uk-UA" sz="3200" dirty="0" smtClean="0">
                <a:solidFill>
                  <a:schemeClr val="tx1"/>
                </a:solidFill>
              </a:rPr>
              <a:t>поділяються на: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sz="2400">
                <a:solidFill>
                  <a:srgbClr val="9933FF"/>
                </a:solidFill>
              </a:rPr>
              <a:t>Причинні</a:t>
            </a:r>
            <a:r>
              <a:rPr lang="uk-UA" sz="2400"/>
              <a:t> (тому що, тим що, бо, через те що, у зв'язку з тим що);</a:t>
            </a:r>
          </a:p>
          <a:p>
            <a:r>
              <a:rPr lang="uk-UA" sz="2400" dirty="0">
                <a:solidFill>
                  <a:srgbClr val="9933FF"/>
                </a:solidFill>
              </a:rPr>
              <a:t>Мети </a:t>
            </a:r>
            <a:r>
              <a:rPr lang="uk-UA" sz="2400" dirty="0"/>
              <a:t>(щоб, щоби, для того щоб, з тим щоб);</a:t>
            </a:r>
          </a:p>
          <a:p>
            <a:r>
              <a:rPr lang="uk-UA" sz="2400" dirty="0">
                <a:solidFill>
                  <a:srgbClr val="9933FF"/>
                </a:solidFill>
              </a:rPr>
              <a:t>Наслідку</a:t>
            </a:r>
            <a:r>
              <a:rPr lang="uk-UA" sz="2400" dirty="0"/>
              <a:t> (так що);</a:t>
            </a:r>
          </a:p>
          <a:p>
            <a:r>
              <a:rPr lang="uk-UA" sz="2400" dirty="0">
                <a:solidFill>
                  <a:srgbClr val="9933FF"/>
                </a:solidFill>
              </a:rPr>
              <a:t>Умовні</a:t>
            </a:r>
            <a:r>
              <a:rPr lang="uk-UA" sz="2400" dirty="0"/>
              <a:t> (якщо, як, коли б);</a:t>
            </a:r>
          </a:p>
          <a:p>
            <a:r>
              <a:rPr lang="uk-UA" sz="2400" dirty="0">
                <a:solidFill>
                  <a:srgbClr val="9933FF"/>
                </a:solidFill>
              </a:rPr>
              <a:t>Допустові</a:t>
            </a:r>
            <a:r>
              <a:rPr lang="uk-UA" sz="2400" dirty="0"/>
              <a:t> (хоч, хоча, дарма що, незважаючи на те що, хай, нехай);</a:t>
            </a:r>
          </a:p>
          <a:p>
            <a:r>
              <a:rPr lang="uk-UA" sz="2400" dirty="0">
                <a:solidFill>
                  <a:srgbClr val="9933FF"/>
                </a:solidFill>
              </a:rPr>
              <a:t>Порівняльні</a:t>
            </a:r>
            <a:r>
              <a:rPr lang="uk-UA" sz="2400" dirty="0"/>
              <a:t> (мов, мовби, немов, немовби, наче, неначе, неначебто, ніби, нібито, як, що);</a:t>
            </a:r>
          </a:p>
          <a:p>
            <a:r>
              <a:rPr lang="uk-UA" sz="2400" dirty="0">
                <a:solidFill>
                  <a:srgbClr val="9933FF"/>
                </a:solidFill>
              </a:rPr>
              <a:t>Часові</a:t>
            </a:r>
            <a:r>
              <a:rPr lang="uk-UA" sz="2400" dirty="0"/>
              <a:t> (щойно, як тільки, ледве, скоро, в міру того як, після того як, з того часу як, поки).</a:t>
            </a:r>
          </a:p>
          <a:p>
            <a:endParaRPr lang="uk-UA" sz="2400" dirty="0"/>
          </a:p>
          <a:p>
            <a:endParaRPr lang="uk-UA" sz="2400" dirty="0"/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uk-UA" sz="3200" b="1" dirty="0" smtClean="0"/>
              <a:t>Вправа. Розподіліть сполучники на дві групи: сурядні та підрядні.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1600" y="2060848"/>
            <a:ext cx="7715200" cy="4065315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О</a:t>
            </a:r>
            <a:r>
              <a:rPr lang="ru-RU" dirty="0" err="1" smtClean="0"/>
              <a:t>днак</a:t>
            </a:r>
            <a:r>
              <a:rPr lang="ru-RU" dirty="0" smtClean="0"/>
              <a:t>, і, й, та, </a:t>
            </a:r>
            <a:r>
              <a:rPr lang="ru-RU" dirty="0" err="1" smtClean="0"/>
              <a:t>якщо</a:t>
            </a:r>
            <a:r>
              <a:rPr lang="ru-RU" dirty="0" smtClean="0"/>
              <a:t>, через </a:t>
            </a:r>
            <a:r>
              <a:rPr lang="ru-RU" dirty="0"/>
              <a:t>те </a:t>
            </a:r>
            <a:r>
              <a:rPr lang="ru-RU" dirty="0" err="1"/>
              <a:t>що</a:t>
            </a:r>
            <a:r>
              <a:rPr lang="ru-RU" dirty="0" smtClean="0"/>
              <a:t>, як, </a:t>
            </a:r>
            <a:r>
              <a:rPr lang="ru-RU" dirty="0" err="1" smtClean="0"/>
              <a:t>проте</a:t>
            </a:r>
            <a:r>
              <a:rPr lang="ru-RU" dirty="0" smtClean="0"/>
              <a:t>, </a:t>
            </a:r>
            <a:r>
              <a:rPr lang="ru-RU" dirty="0" err="1" smtClean="0"/>
              <a:t>немов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, </a:t>
            </a:r>
            <a:r>
              <a:rPr lang="ru-RU" dirty="0" err="1" smtClean="0"/>
              <a:t>бо</a:t>
            </a:r>
            <a:r>
              <a:rPr lang="ru-RU" dirty="0" smtClean="0"/>
              <a:t>, та, коли, а, </a:t>
            </a:r>
            <a:r>
              <a:rPr lang="ru-RU" dirty="0" err="1" smtClean="0"/>
              <a:t>зате</a:t>
            </a:r>
            <a:r>
              <a:rPr lang="ru-RU" dirty="0" smtClean="0"/>
              <a:t>, </a:t>
            </a:r>
            <a:r>
              <a:rPr lang="ru-RU" dirty="0" err="1" smtClean="0"/>
              <a:t>чи</a:t>
            </a:r>
            <a:r>
              <a:rPr lang="ru-RU" dirty="0" smtClean="0"/>
              <a:t> </a:t>
            </a:r>
            <a:r>
              <a:rPr lang="ru-RU" dirty="0"/>
              <a:t>то</a:t>
            </a:r>
            <a:r>
              <a:rPr lang="ru-RU" dirty="0" smtClean="0"/>
              <a:t>, </a:t>
            </a:r>
            <a:r>
              <a:rPr lang="ru-RU" dirty="0" err="1" smtClean="0"/>
              <a:t>щоб</a:t>
            </a:r>
            <a:r>
              <a:rPr lang="ru-RU" dirty="0" smtClean="0"/>
              <a:t>, тому </a:t>
            </a:r>
            <a:r>
              <a:rPr lang="ru-RU" dirty="0" err="1"/>
              <a:t>що</a:t>
            </a:r>
            <a:r>
              <a:rPr lang="ru-RU" dirty="0" smtClean="0"/>
              <a:t>, </a:t>
            </a:r>
            <a:r>
              <a:rPr lang="ru-RU" dirty="0" err="1" smtClean="0"/>
              <a:t>наче</a:t>
            </a:r>
            <a:r>
              <a:rPr lang="ru-RU" dirty="0" smtClean="0"/>
              <a:t>, дарма </a:t>
            </a:r>
            <a:r>
              <a:rPr lang="ru-RU" dirty="0" err="1"/>
              <a:t>що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5030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50" name="Group 58"/>
          <p:cNvGraphicFramePr>
            <a:graphicFrameLocks noGrp="1"/>
          </p:cNvGraphicFramePr>
          <p:nvPr/>
        </p:nvGraphicFramePr>
        <p:xfrm>
          <a:off x="684213" y="404813"/>
          <a:ext cx="7704137" cy="5472113"/>
        </p:xfrm>
        <a:graphic>
          <a:graphicData uri="http://schemas.openxmlformats.org/drawingml/2006/table">
            <a:tbl>
              <a:tblPr/>
              <a:tblGrid>
                <a:gridCol w="3311525"/>
                <a:gridCol w="2790825"/>
                <a:gridCol w="1601787"/>
              </a:tblGrid>
              <a:tr h="12684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Разом (складаються з  двох і більше слів)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Окремо (складені сполучники)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6009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Через дефіс</a:t>
                      </a:r>
                      <a:endParaRPr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D6009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03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Аби, аніж,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втім, зате,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мовби, 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мовбито,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начеб, 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начебто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немов, 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немовбито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неначе, ніби, 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нібито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ніж, отже,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притім, 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притому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причім, 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причому</a:t>
                      </a: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проте, себто,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щоб, щоби, якби, якщо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Дарма що,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для того щоб,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 того часу як,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замість того щоб,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незважаючи на те що,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отже ж,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після того як,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при цьому,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тимчасом як,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 зв’язку з тим що,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 міру того як,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 тільки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Отож-то,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тим-то,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тому-то,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тільки-но,</a:t>
                      </a: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якби-то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635375" y="27813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250825" y="1916113"/>
            <a:ext cx="88931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uk-UA" sz="2800"/>
              <a:t>(Не)мов(би),   а(би), що(б), (через)те(що),   ні(би),  </a:t>
            </a:r>
            <a:r>
              <a:rPr lang="uk-UA" sz="2400"/>
              <a:t>(</a:t>
            </a:r>
            <a:r>
              <a:rPr lang="uk-UA" sz="2800"/>
              <a:t>з)по(між),   (за)те,     як(що),  незважаючи на(те)що, так(що),   із(за),  (мов)би(то),   як(би),  (про)те, тому(що),   (для)того(щоб),   що(й),  при(цьому), що(ж)до,   замість(того)(щоб)</a:t>
            </a:r>
            <a:endParaRPr lang="ru-RU" sz="2800"/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900113" y="692150"/>
            <a:ext cx="7272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sz="2400">
                <a:solidFill>
                  <a:srgbClr val="FF0000"/>
                </a:solidFill>
              </a:rPr>
              <a:t>Записати слова, розкриваючи дужки. Пояснити їх правопис</a:t>
            </a:r>
            <a:endParaRPr lang="ru-RU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967" name="Group 151"/>
          <p:cNvGraphicFramePr>
            <a:graphicFrameLocks noGrp="1"/>
          </p:cNvGraphicFramePr>
          <p:nvPr/>
        </p:nvGraphicFramePr>
        <p:xfrm>
          <a:off x="468313" y="260350"/>
          <a:ext cx="8135937" cy="6048377"/>
        </p:xfrm>
        <a:graphic>
          <a:graphicData uri="http://schemas.openxmlformats.org/drawingml/2006/table">
            <a:tbl>
              <a:tblPr/>
              <a:tblGrid>
                <a:gridCol w="3844925"/>
                <a:gridCol w="4291012"/>
              </a:tblGrid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Сполучники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Однозвучні з ними слова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3399FF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Проте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(=</a:t>
                      </a: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але)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час не ждав, листя щодалі, то більше спадало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(Д. Мітенко).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Спливали в пам'яті якісь сірі виправдальні слова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—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 час, про будні, про турботи,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(про що?) 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 те,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любов змінилася звичкою, дружніми почуттями, родинними, сімейними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(Є. Гупало).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3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Хоч кажете: збагнуть не можна Вам городських премудрих слів;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Зате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 =однак)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знайома буква кожна, 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вивів на полях посів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(В. Крищенко).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Довго лаяв себе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(за що?) 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 те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що не розпитав як слід, чия вона, де живе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(Д. Міщечко).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31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Не забувайте: віти тягнуться до сонця для того,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щоб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(= </a:t>
                      </a: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аби)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міцнішим ставав стовбур і глибше в землю йшло коріння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(І. Цюпа).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(що?) </a:t>
                      </a: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Що 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не робив Дмитро Карпович, який би пункт зі свого плану-щоденника н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виконував, а думкою все повертався до одного питання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(Ю. Збанацький).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27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Якби</a:t>
                      </a:r>
                      <a:r>
                        <a:rPr kumimoji="0" lang="uk-UA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(= коли б)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чоловік знав, що не знає, то б і мав, що не має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(Нар. тв.).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(як? яким чином?) 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99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Як би</a:t>
                      </a: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мотузочка не вилась, а все одно їй кінець прийде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uk-UA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uk-UA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(Нар. тв.).</a:t>
                      </a:r>
                      <a:endParaRPr kumimoji="0" lang="uk-UA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06089" y="470575"/>
            <a:ext cx="806489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uk-UA" b="1" dirty="0" smtClean="0"/>
              <a:t>Якщо</a:t>
            </a:r>
            <a:endParaRPr lang="uk-UA" b="1" dirty="0"/>
          </a:p>
          <a:p>
            <a:pPr marL="2066925"/>
            <a:r>
              <a:rPr lang="uk-UA" sz="2800" b="1" dirty="0">
                <a:latin typeface="Times New Roman" pitchFamily="18" charset="0"/>
              </a:rPr>
              <a:t>п</a:t>
            </a:r>
            <a:r>
              <a:rPr lang="uk-UA" sz="2800" b="1" dirty="0" smtClean="0">
                <a:latin typeface="Times New Roman" pitchFamily="18" charset="0"/>
              </a:rPr>
              <a:t>роте </a:t>
            </a:r>
            <a:r>
              <a:rPr lang="uk-UA" sz="2800" b="1" dirty="0">
                <a:latin typeface="Times New Roman" pitchFamily="18" charset="0"/>
              </a:rPr>
              <a:t>(</a:t>
            </a:r>
            <a:r>
              <a:rPr lang="uk-UA" sz="2800" b="1" dirty="0" err="1">
                <a:latin typeface="Times New Roman" pitchFamily="18" charset="0"/>
              </a:rPr>
              <a:t>=але</a:t>
            </a:r>
            <a:r>
              <a:rPr lang="uk-UA" sz="2800" b="1" dirty="0">
                <a:latin typeface="Times New Roman" pitchFamily="18" charset="0"/>
              </a:rPr>
              <a:t>)</a:t>
            </a:r>
          </a:p>
          <a:p>
            <a:pPr marL="2066925"/>
            <a:r>
              <a:rPr lang="uk-UA" sz="2800" b="1" dirty="0">
                <a:latin typeface="Times New Roman" pitchFamily="18" charset="0"/>
              </a:rPr>
              <a:t>зате (= однак)</a:t>
            </a:r>
          </a:p>
          <a:p>
            <a:pPr marL="2066925"/>
            <a:r>
              <a:rPr lang="uk-UA" sz="2800" b="1" dirty="0">
                <a:latin typeface="Times New Roman" pitchFamily="18" charset="0"/>
              </a:rPr>
              <a:t>якби (= коли б)</a:t>
            </a:r>
          </a:p>
          <a:p>
            <a:pPr marL="2066925"/>
            <a:r>
              <a:rPr lang="uk-UA" sz="2800" b="1" dirty="0" err="1">
                <a:latin typeface="Times New Roman" pitchFamily="18" charset="0"/>
              </a:rPr>
              <a:t>якже</a:t>
            </a:r>
            <a:r>
              <a:rPr lang="uk-UA" sz="2800" b="1" dirty="0">
                <a:latin typeface="Times New Roman" pitchFamily="18" charset="0"/>
              </a:rPr>
              <a:t> (= якщо)</a:t>
            </a:r>
          </a:p>
          <a:p>
            <a:pPr marL="2066925"/>
            <a:r>
              <a:rPr lang="uk-UA" sz="2800" b="1" dirty="0">
                <a:latin typeface="Times New Roman" pitchFamily="18" charset="0"/>
              </a:rPr>
              <a:t>якщо (= коли)</a:t>
            </a:r>
          </a:p>
          <a:p>
            <a:pPr marL="2066925"/>
            <a:r>
              <a:rPr lang="uk-UA" sz="2800" b="1" dirty="0">
                <a:latin typeface="Times New Roman" pitchFamily="18" charset="0"/>
              </a:rPr>
              <a:t>таж (= адже)</a:t>
            </a:r>
          </a:p>
          <a:p>
            <a:pPr marL="2066925"/>
            <a:r>
              <a:rPr lang="uk-UA" sz="2800" b="1" dirty="0">
                <a:latin typeface="Times New Roman" pitchFamily="18" charset="0"/>
              </a:rPr>
              <a:t>теж (= і я</a:t>
            </a:r>
            <a:r>
              <a:rPr lang="uk-UA" sz="2800" b="1" dirty="0" smtClean="0">
                <a:latin typeface="Times New Roman" pitchFamily="18" charset="0"/>
              </a:rPr>
              <a:t>),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4860032" y="116632"/>
            <a:ext cx="3744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uk-UA" sz="4000" dirty="0">
                <a:solidFill>
                  <a:srgbClr val="FF0000"/>
                </a:solidFill>
                <a:latin typeface="Times New Roman" pitchFamily="18" charset="0"/>
              </a:rPr>
              <a:t>Мовна формула</a:t>
            </a:r>
            <a:endParaRPr lang="ru-RU" sz="40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0498" y="3886895"/>
            <a:ext cx="8417965" cy="2638449"/>
          </a:xfrm>
        </p:spPr>
        <p:txBody>
          <a:bodyPr>
            <a:normAutofit fontScale="90000"/>
          </a:bodyPr>
          <a:lstStyle/>
          <a:p>
            <a:pPr algn="l"/>
            <a:r>
              <a:rPr lang="uk-UA" sz="2600" b="1" i="1" dirty="0" smtClean="0"/>
              <a:t>Порівняйте: </a:t>
            </a:r>
            <a:r>
              <a:rPr lang="uk-UA" sz="2600" b="1" dirty="0" smtClean="0"/>
              <a:t/>
            </a:r>
            <a:br>
              <a:rPr lang="uk-UA" sz="2600" b="1" dirty="0" smtClean="0"/>
            </a:br>
            <a:r>
              <a:rPr lang="uk-UA" sz="2600" b="1" dirty="0" smtClean="0"/>
              <a:t>Якби</a:t>
            </a:r>
            <a:r>
              <a:rPr lang="uk-UA" sz="2600" dirty="0" smtClean="0"/>
              <a:t> мені черевики, то пішла б я на музики. </a:t>
            </a:r>
            <a:r>
              <a:rPr lang="uk-UA" sz="3200" b="1" dirty="0" smtClean="0"/>
              <a:t>= </a:t>
            </a:r>
            <a:r>
              <a:rPr lang="uk-UA" sz="2600" b="1" dirty="0" smtClean="0"/>
              <a:t>Коли б</a:t>
            </a:r>
            <a:r>
              <a:rPr lang="uk-UA" sz="2600" dirty="0" smtClean="0"/>
              <a:t> мені</a:t>
            </a:r>
            <a:r>
              <a:rPr lang="uk-UA" sz="2600" dirty="0"/>
              <a:t> черевики, то пішла б я на музики. </a:t>
            </a:r>
            <a:r>
              <a:rPr lang="uk-UA" sz="2600" dirty="0" smtClean="0"/>
              <a:t/>
            </a:r>
            <a:br>
              <a:rPr lang="uk-UA" sz="2600" dirty="0" smtClean="0"/>
            </a:br>
            <a:r>
              <a:rPr lang="uk-UA" sz="2600" dirty="0"/>
              <a:t/>
            </a:r>
            <a:br>
              <a:rPr lang="uk-UA" sz="2600" dirty="0"/>
            </a:br>
            <a:r>
              <a:rPr lang="uk-UA" sz="2600" dirty="0" smtClean="0"/>
              <a:t>Я довго чекала, </a:t>
            </a:r>
            <a:r>
              <a:rPr lang="uk-UA" sz="2600" b="1" dirty="0" smtClean="0"/>
              <a:t>проте</a:t>
            </a:r>
            <a:r>
              <a:rPr lang="uk-UA" sz="2600" dirty="0" smtClean="0"/>
              <a:t> він не прийшов. </a:t>
            </a:r>
            <a:r>
              <a:rPr lang="uk-UA" sz="3200" b="1" dirty="0" smtClean="0"/>
              <a:t>= </a:t>
            </a:r>
            <a:r>
              <a:rPr lang="uk-UA" sz="2600" dirty="0"/>
              <a:t>Я довго чекала, </a:t>
            </a:r>
            <a:r>
              <a:rPr lang="uk-UA" sz="2600" b="1" dirty="0" smtClean="0"/>
              <a:t>але</a:t>
            </a:r>
            <a:r>
              <a:rPr lang="uk-UA" sz="2600" dirty="0" smtClean="0"/>
              <a:t> </a:t>
            </a:r>
            <a:r>
              <a:rPr lang="uk-UA" sz="2600" dirty="0"/>
              <a:t>він не прийшов. </a:t>
            </a:r>
            <a:endParaRPr lang="ru-RU" sz="2600" dirty="0"/>
          </a:p>
        </p:txBody>
      </p:sp>
      <p:sp>
        <p:nvSpPr>
          <p:cNvPr id="4" name="Правая фигурная скобка 3"/>
          <p:cNvSpPr/>
          <p:nvPr/>
        </p:nvSpPr>
        <p:spPr>
          <a:xfrm>
            <a:off x="4860032" y="934567"/>
            <a:ext cx="360040" cy="2854473"/>
          </a:xfrm>
          <a:prstGeom prst="rightBrac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364088" y="1623139"/>
            <a:ext cx="2626616" cy="1477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</a:t>
            </a:r>
            <a:r>
              <a:rPr lang="ru-RU" sz="3600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ишемо</a:t>
            </a:r>
            <a:endParaRPr lang="ru-RU" sz="36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uk-UA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РАЗОМ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652</TotalTime>
  <Words>907</Words>
  <Application>Microsoft Office PowerPoint</Application>
  <PresentationFormat>Экран (4:3)</PresentationFormat>
  <Paragraphs>113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Тема2</vt:lpstr>
      <vt:lpstr>Слайд 1</vt:lpstr>
      <vt:lpstr>Сполучник – службова частина                 мови, що вживається для поєднання однорідних членів і частин складного речення</vt:lpstr>
      <vt:lpstr>Сполучники сурядності поділяються на:</vt:lpstr>
      <vt:lpstr>Сполучники підрядності поділяються на:</vt:lpstr>
      <vt:lpstr>Вправа. Розподіліть сполучники на дві групи: сурядні та підрядні.</vt:lpstr>
      <vt:lpstr>Слайд 6</vt:lpstr>
      <vt:lpstr>Слайд 7</vt:lpstr>
      <vt:lpstr>Слайд 8</vt:lpstr>
      <vt:lpstr>Порівняйте:  Якби мені черевики, то пішла б я на музики. = Коли б мені черевики, то пішла б я на музики.   Я довго чекала, проте він не прийшов. = Я довго чекала, але він не прийшов. </vt:lpstr>
      <vt:lpstr>Відновити прислів’я і приказки, дібравши їхнє продовження із другої колонки.  З'ясувати написання слів разом чи окремо  </vt:lpstr>
      <vt:lpstr>Домашнє завдання</vt:lpstr>
    </vt:vector>
  </TitlesOfParts>
  <Company>WareZ Provider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www.PHILka.RU</dc:creator>
  <cp:lastModifiedBy>Пользователь</cp:lastModifiedBy>
  <cp:revision>13</cp:revision>
  <dcterms:created xsi:type="dcterms:W3CDTF">2010-03-17T16:23:26Z</dcterms:created>
  <dcterms:modified xsi:type="dcterms:W3CDTF">2025-03-18T18:13:35Z</dcterms:modified>
</cp:coreProperties>
</file>