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2FEF-1E98-4E9F-9FB2-687D18906748}" type="datetimeFigureOut">
              <a:rPr lang="uk-UA" smtClean="0"/>
              <a:pPr/>
              <a:t>26.01.2025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3EA78-391C-42E5-BBE0-7C51E02C7780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DEB65-D691-4F26-ABC6-E6DBE9C8A30A}" type="datetimeFigureOut">
              <a:rPr lang="uk-UA" smtClean="0"/>
              <a:pPr/>
              <a:t>26.01.2025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2E4B-61AB-4F49-89B2-4B03F5D759A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85850" y="-714404"/>
            <a:ext cx="10467975" cy="78771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071547"/>
            <a:ext cx="7886728" cy="2528904"/>
          </a:xfrm>
        </p:spPr>
        <p:txBody>
          <a:bodyPr>
            <a:noAutofit/>
          </a:bodyPr>
          <a:lstStyle/>
          <a:p>
            <a:r>
              <a:rPr lang="uk-UA" sz="5400" b="1" dirty="0" smtClean="0">
                <a:cs typeface="BrowalliaUPC" pitchFamily="34" charset="-34"/>
              </a:rPr>
              <a:t>7 клас</a:t>
            </a:r>
            <a:r>
              <a:rPr lang="uk-UA" sz="5400" dirty="0" smtClean="0">
                <a:cs typeface="BrowalliaUPC" pitchFamily="34" charset="-34"/>
              </a:rPr>
              <a:t/>
            </a:r>
            <a:br>
              <a:rPr lang="uk-UA" sz="5400" dirty="0" smtClean="0">
                <a:cs typeface="BrowalliaUPC" pitchFamily="34" charset="-34"/>
              </a:rPr>
            </a:br>
            <a:r>
              <a:rPr lang="uk-UA" sz="5400" dirty="0" smtClean="0">
                <a:cs typeface="BrowalliaUPC" pitchFamily="34" charset="-34"/>
              </a:rPr>
              <a:t>Букви </a:t>
            </a:r>
            <a:r>
              <a:rPr lang="uk-UA" sz="5400" i="1" dirty="0" smtClean="0">
                <a:cs typeface="BrowalliaUPC" pitchFamily="34" charset="-34"/>
              </a:rPr>
              <a:t>н</a:t>
            </a:r>
            <a:r>
              <a:rPr lang="uk-UA" sz="5400" dirty="0" smtClean="0">
                <a:cs typeface="BrowalliaUPC" pitchFamily="34" charset="-34"/>
              </a:rPr>
              <a:t> та </a:t>
            </a:r>
            <a:r>
              <a:rPr lang="uk-UA" sz="5400" i="1" dirty="0" err="1" smtClean="0">
                <a:cs typeface="BrowalliaUPC" pitchFamily="34" charset="-34"/>
              </a:rPr>
              <a:t>нн</a:t>
            </a:r>
            <a:r>
              <a:rPr lang="uk-UA" sz="5400" dirty="0" smtClean="0">
                <a:cs typeface="BrowalliaUPC" pitchFamily="34" charset="-34"/>
              </a:rPr>
              <a:t> у прислівниках</a:t>
            </a:r>
            <a:endParaRPr lang="uk-UA" dirty="0">
              <a:cs typeface="BrowalliaUPC" pitchFamily="34" charset="-3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sz="2000" b="1" dirty="0" smtClean="0">
                <a:solidFill>
                  <a:srgbClr val="FF0000"/>
                </a:solidFill>
              </a:rPr>
              <a:t>Мета: допомогти семикласникам засвоїти правила написання однієї та двох н у прислівниках; формувати уміння знаходити відповідну орфограму, виправляти помилки пояснювати за допомогою правил; розвивати пам’ять, увагу, логічне мислення, навички роботи у групах, творчі здібності; виховувати любов до природи</a:t>
            </a:r>
            <a:r>
              <a:rPr lang="uk-UA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uk-UA" sz="2000" b="1" dirty="0" smtClean="0">
              <a:solidFill>
                <a:srgbClr val="FF0000"/>
              </a:solidFill>
            </a:endParaRPr>
          </a:p>
          <a:p>
            <a:r>
              <a:rPr lang="uk-UA" sz="2000" b="1" dirty="0" err="1" smtClean="0">
                <a:solidFill>
                  <a:srgbClr val="FF0000"/>
                </a:solidFill>
              </a:rPr>
              <a:t>Стрембицька</a:t>
            </a:r>
            <a:r>
              <a:rPr lang="uk-UA" sz="2000" b="1" dirty="0" smtClean="0">
                <a:solidFill>
                  <a:srgbClr val="FF0000"/>
                </a:solidFill>
              </a:rPr>
              <a:t> Л.А.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60" y="-1019176"/>
            <a:ext cx="10467975" cy="78771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108" y="1428736"/>
            <a:ext cx="58239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   Зібратися разом – це початок,</a:t>
            </a:r>
          </a:p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 триматися разом – це прогрес,</a:t>
            </a:r>
          </a:p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 працювати разом – це успіх.</a:t>
            </a: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                  Генрі Форд,американський підприємець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966"/>
            <a:ext cx="10467975" cy="78771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Спостереження над мовним матеріалом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996577" y="1714488"/>
            <a:ext cx="81474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   Прочитайте пари слів,визначте, від якої частини мови утворилися прислівники.</a:t>
            </a:r>
          </a:p>
          <a:p>
            <a:r>
              <a:rPr lang="uk-UA" dirty="0" smtClean="0"/>
              <a:t>Порівняйте  написання н і </a:t>
            </a:r>
            <a:r>
              <a:rPr lang="uk-UA" dirty="0" err="1" smtClean="0"/>
              <a:t>нн</a:t>
            </a:r>
            <a:r>
              <a:rPr lang="uk-UA" dirty="0" smtClean="0"/>
              <a:t> , зробіть висновок.</a:t>
            </a:r>
          </a:p>
          <a:p>
            <a:r>
              <a:rPr lang="uk-UA" dirty="0" smtClean="0"/>
              <a:t>Сформулюйте правило вживання н і </a:t>
            </a:r>
            <a:r>
              <a:rPr lang="uk-UA" dirty="0" err="1" smtClean="0"/>
              <a:t>нн</a:t>
            </a:r>
            <a:r>
              <a:rPr lang="uk-UA" dirty="0" smtClean="0"/>
              <a:t> у прислівниках.</a:t>
            </a:r>
          </a:p>
          <a:p>
            <a:endParaRPr lang="uk-UA" dirty="0" smtClean="0"/>
          </a:p>
          <a:p>
            <a:r>
              <a:rPr lang="uk-UA" dirty="0" smtClean="0"/>
              <a:t>Нежданий – нежда</a:t>
            </a:r>
            <a:r>
              <a:rPr lang="uk-UA" b="1" dirty="0" smtClean="0"/>
              <a:t>н</a:t>
            </a:r>
            <a:r>
              <a:rPr lang="uk-UA" dirty="0" smtClean="0"/>
              <a:t>о                                     невпинний - невпи</a:t>
            </a:r>
            <a:r>
              <a:rPr lang="uk-UA" b="1" dirty="0" smtClean="0"/>
              <a:t>нн</a:t>
            </a:r>
            <a:r>
              <a:rPr lang="uk-UA" dirty="0" smtClean="0"/>
              <a:t>о</a:t>
            </a:r>
          </a:p>
          <a:p>
            <a:r>
              <a:rPr lang="uk-UA" dirty="0" smtClean="0"/>
              <a:t>Студений – студе</a:t>
            </a:r>
            <a:r>
              <a:rPr lang="uk-UA" b="1" dirty="0" smtClean="0"/>
              <a:t>н</a:t>
            </a:r>
            <a:r>
              <a:rPr lang="uk-UA" dirty="0" smtClean="0"/>
              <a:t>о                                         нездоланний – нездола</a:t>
            </a:r>
            <a:r>
              <a:rPr lang="uk-UA" b="1" dirty="0" smtClean="0"/>
              <a:t>нн</a:t>
            </a:r>
            <a:r>
              <a:rPr lang="uk-UA" dirty="0" smtClean="0"/>
              <a:t>о</a:t>
            </a:r>
          </a:p>
          <a:p>
            <a:r>
              <a:rPr lang="uk-UA" dirty="0" smtClean="0"/>
              <a:t>Невгамовний – невгамов</a:t>
            </a:r>
            <a:r>
              <a:rPr lang="uk-UA" b="1" dirty="0" smtClean="0"/>
              <a:t>н</a:t>
            </a:r>
            <a:r>
              <a:rPr lang="uk-UA" dirty="0" smtClean="0"/>
              <a:t>о                          старанний - стара</a:t>
            </a:r>
            <a:r>
              <a:rPr lang="uk-UA" b="1" dirty="0" smtClean="0"/>
              <a:t>нн</a:t>
            </a:r>
            <a:r>
              <a:rPr lang="uk-UA" dirty="0" smtClean="0"/>
              <a:t>о                         </a:t>
            </a:r>
          </a:p>
          <a:p>
            <a:r>
              <a:rPr lang="uk-UA" dirty="0" smtClean="0"/>
              <a:t>Духмяний – духмя</a:t>
            </a:r>
            <a:r>
              <a:rPr lang="uk-UA" b="1" dirty="0" smtClean="0"/>
              <a:t>н</a:t>
            </a:r>
            <a:r>
              <a:rPr lang="uk-UA" dirty="0" smtClean="0"/>
              <a:t>о                                       буденний – буде</a:t>
            </a:r>
            <a:r>
              <a:rPr lang="uk-UA" b="1" dirty="0" smtClean="0"/>
              <a:t>нн</a:t>
            </a:r>
            <a:r>
              <a:rPr lang="uk-UA" dirty="0" smtClean="0"/>
              <a:t>о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   З двома </a:t>
            </a:r>
            <a:r>
              <a:rPr lang="uk-UA" b="1" dirty="0" err="1" smtClean="0"/>
              <a:t>нн</a:t>
            </a:r>
            <a:r>
              <a:rPr lang="uk-UA" dirty="0" smtClean="0"/>
              <a:t> пишуться прислівники  </a:t>
            </a:r>
            <a:r>
              <a:rPr lang="uk-UA" b="1" i="1" dirty="0" smtClean="0"/>
              <a:t>зрання, спросоння, навмання, </a:t>
            </a:r>
          </a:p>
          <a:p>
            <a:r>
              <a:rPr lang="uk-UA" b="1" i="1" dirty="0" smtClean="0"/>
              <a:t>попідтинню, попідвіконню.</a:t>
            </a:r>
            <a:endParaRPr lang="uk-UA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-857280"/>
            <a:ext cx="10467975" cy="7877176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24000" y="1585448"/>
          <a:ext cx="6096000" cy="4952629"/>
        </p:xfrm>
        <a:graphic>
          <a:graphicData uri="http://schemas.openxmlformats.org/drawingml/2006/table">
            <a:tbl>
              <a:tblPr/>
              <a:tblGrid>
                <a:gridCol w="2820143"/>
                <a:gridCol w="3275857"/>
              </a:tblGrid>
              <a:tr h="47552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uk-UA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    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Написання н та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нн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у прикметниках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553" marR="475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4374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            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нн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553" marR="475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</a:rPr>
                        <a:t>                  н</a:t>
                      </a:r>
                      <a:endParaRPr lang="uk-UA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553" marR="475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6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У прикметниках, утворених від іменників з основою на </a:t>
                      </a:r>
                      <a:r>
                        <a:rPr lang="uk-UA" sz="1800" b="1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за допомогою </a:t>
                      </a:r>
                      <a:r>
                        <a:rPr lang="uk-UA" sz="1800" b="1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:   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де</a:t>
                      </a:r>
                      <a:r>
                        <a:rPr lang="uk-UA" sz="1800" b="1" i="1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ь-де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ий, </a:t>
                      </a:r>
                      <a:r>
                        <a:rPr lang="uk-UA" sz="1800" i="1" dirty="0" err="1">
                          <a:latin typeface="Times New Roman"/>
                          <a:ea typeface="Times New Roman"/>
                          <a:cs typeface="Times New Roman"/>
                        </a:rPr>
                        <a:t>ге</a:t>
                      </a:r>
                      <a:r>
                        <a:rPr lang="uk-UA" sz="1800" b="1" i="1" dirty="0" err="1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i="1" dirty="0" err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 ге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553" marR="475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uk-UA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У 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прикметниках, утворених від іменників з основою на будь-який </a:t>
                      </a:r>
                      <a:r>
                        <a:rPr lang="uk-UA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приголосний(окрім </a:t>
                      </a:r>
                      <a:r>
                        <a:rPr lang="uk-UA" sz="1800" b="1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)за допомогою </a:t>
                      </a:r>
                      <a:r>
                        <a:rPr lang="uk-UA" sz="1800" b="1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: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     холод-холод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553" marR="475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 У прикметниках, із наголошеним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-анн-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-янн-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-енн-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, що вказують на збільшену ознаку або неможливість дії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uk-UA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нездійсн</a:t>
                      </a:r>
                      <a:r>
                        <a:rPr lang="uk-UA" sz="1800" b="1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е</a:t>
                      </a:r>
                      <a:r>
                        <a:rPr lang="uk-UA" sz="1800" b="1" i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нн</a:t>
                      </a:r>
                      <a:r>
                        <a:rPr lang="uk-UA" sz="1800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ий, 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свящ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е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 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b="1" dirty="0">
                          <a:latin typeface="Times New Roman"/>
                          <a:ea typeface="Times New Roman"/>
                          <a:cs typeface="Times New Roman"/>
                        </a:rPr>
                        <a:t>Увага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:да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ий, довгожда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553" marR="475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У прикметниках, утворених додаванням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–ан-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-ян-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-ин-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-їн-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uk-UA" sz="1800" dirty="0" err="1">
                          <a:latin typeface="Times New Roman"/>
                          <a:ea typeface="Times New Roman"/>
                          <a:cs typeface="Times New Roman"/>
                        </a:rPr>
                        <a:t>-он-</a:t>
                      </a:r>
                      <a:r>
                        <a:rPr lang="uk-UA" sz="1800" dirty="0">
                          <a:latin typeface="Times New Roman"/>
                          <a:ea typeface="Times New Roman"/>
                          <a:cs typeface="Times New Roman"/>
                        </a:rPr>
                        <a:t> до основи іменника: 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греча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ий, пташи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b="1" dirty="0">
                          <a:latin typeface="Times New Roman"/>
                          <a:ea typeface="Times New Roman"/>
                          <a:cs typeface="Times New Roman"/>
                        </a:rPr>
                        <a:t>Увага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: божестве</a:t>
                      </a:r>
                      <a:r>
                        <a:rPr lang="uk-UA" sz="1800" b="1" i="1" u="sng" dirty="0">
                          <a:latin typeface="Times New Roman"/>
                          <a:ea typeface="Times New Roman"/>
                          <a:cs typeface="Times New Roman"/>
                        </a:rPr>
                        <a:t>нн</a:t>
                      </a:r>
                      <a:r>
                        <a:rPr lang="uk-UA" sz="1800" i="1" dirty="0">
                          <a:latin typeface="Times New Roman"/>
                          <a:ea typeface="Times New Roman"/>
                          <a:cs typeface="Times New Roman"/>
                        </a:rPr>
                        <a:t>ий</a:t>
                      </a:r>
                      <a:endParaRPr lang="uk-UA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553" marR="475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1604" y="214290"/>
            <a:ext cx="572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Повторення відомостей    </a:t>
            </a:r>
          </a:p>
          <a:p>
            <a:r>
              <a:rPr lang="uk-UA" dirty="0" smtClean="0"/>
              <a:t>-  Від чого залежить правопис н, </a:t>
            </a:r>
            <a:r>
              <a:rPr lang="uk-UA" dirty="0" err="1" smtClean="0"/>
              <a:t>нн</a:t>
            </a:r>
            <a:r>
              <a:rPr lang="uk-UA" dirty="0" smtClean="0"/>
              <a:t> у прикметниках?        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-857280"/>
            <a:ext cx="10467975" cy="787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85852" y="428604"/>
            <a:ext cx="7737631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Тестові завдання</a:t>
            </a:r>
          </a:p>
          <a:p>
            <a:r>
              <a:rPr lang="uk-UA" sz="2000" b="1" dirty="0" smtClean="0"/>
              <a:t>Виберіть 1 правильну відповідь</a:t>
            </a:r>
          </a:p>
          <a:p>
            <a:r>
              <a:rPr lang="uk-UA" b="1" dirty="0" smtClean="0"/>
              <a:t>1. Виберіть рядок, у якому всі прислівники пишуться з двома </a:t>
            </a:r>
            <a:r>
              <a:rPr lang="uk-UA" b="1" dirty="0" err="1" smtClean="0"/>
              <a:t>нн</a:t>
            </a:r>
            <a:r>
              <a:rPr lang="uk-UA" dirty="0" smtClean="0"/>
              <a:t>.</a:t>
            </a:r>
          </a:p>
          <a:p>
            <a:r>
              <a:rPr lang="uk-UA" dirty="0" smtClean="0"/>
              <a:t>А. Гума(н, </a:t>
            </a:r>
            <a:r>
              <a:rPr lang="uk-UA" dirty="0" err="1" smtClean="0"/>
              <a:t>нн</a:t>
            </a:r>
            <a:r>
              <a:rPr lang="uk-UA" dirty="0" smtClean="0"/>
              <a:t>)о, актив(н, </a:t>
            </a:r>
            <a:r>
              <a:rPr lang="uk-UA" dirty="0" err="1" smtClean="0"/>
              <a:t>нн</a:t>
            </a:r>
            <a:r>
              <a:rPr lang="uk-UA" dirty="0" smtClean="0"/>
              <a:t>)о , </a:t>
            </a:r>
            <a:r>
              <a:rPr lang="uk-UA" dirty="0" err="1" smtClean="0"/>
              <a:t>безупи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</a:p>
          <a:p>
            <a:r>
              <a:rPr lang="uk-UA" dirty="0" smtClean="0"/>
              <a:t>Б. </a:t>
            </a:r>
            <a:r>
              <a:rPr lang="uk-UA" dirty="0" err="1" smtClean="0"/>
              <a:t>Відмі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)о, стара(н,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несказа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</a:p>
          <a:p>
            <a:r>
              <a:rPr lang="uk-UA" dirty="0" smtClean="0"/>
              <a:t>В. </a:t>
            </a:r>
            <a:r>
              <a:rPr lang="uk-UA" dirty="0" err="1" smtClean="0"/>
              <a:t>Незрівня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негада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самовідда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</a:p>
          <a:p>
            <a:r>
              <a:rPr lang="uk-UA" b="1" dirty="0" smtClean="0"/>
              <a:t>2. З’ясуйте, у якому рядку не від усіх прислівників можна утворити ступені </a:t>
            </a:r>
          </a:p>
          <a:p>
            <a:r>
              <a:rPr lang="uk-UA" b="1" dirty="0" smtClean="0"/>
              <a:t>порівняння.</a:t>
            </a:r>
          </a:p>
          <a:p>
            <a:r>
              <a:rPr lang="uk-UA" dirty="0" smtClean="0"/>
              <a:t>А.Рішуче, багато, щойно,тихо, далеко.</a:t>
            </a:r>
          </a:p>
          <a:p>
            <a:r>
              <a:rPr lang="uk-UA" dirty="0" smtClean="0"/>
              <a:t>Б. Гарно, красиво, корисно, весело, завзято.</a:t>
            </a:r>
          </a:p>
          <a:p>
            <a:r>
              <a:rPr lang="uk-UA" dirty="0" smtClean="0"/>
              <a:t>В. Лукаво, мало, міцно, швидко, дбайливо.</a:t>
            </a:r>
          </a:p>
          <a:p>
            <a:r>
              <a:rPr lang="uk-UA" b="1" dirty="0" smtClean="0"/>
              <a:t>3. Виберіть рядок, у якому всі прислівники пишуться з одним н.</a:t>
            </a:r>
          </a:p>
          <a:p>
            <a:r>
              <a:rPr lang="uk-UA" dirty="0" smtClean="0"/>
              <a:t>А. </a:t>
            </a:r>
            <a:r>
              <a:rPr lang="uk-UA" dirty="0" err="1" smtClean="0"/>
              <a:t>Багря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непоруш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)о, невтом(н,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</a:p>
          <a:p>
            <a:r>
              <a:rPr lang="uk-UA" dirty="0" smtClean="0"/>
              <a:t>Б. </a:t>
            </a:r>
            <a:r>
              <a:rPr lang="uk-UA" dirty="0" err="1" smtClean="0"/>
              <a:t>Довгожда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божестве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незбагне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</a:p>
          <a:p>
            <a:r>
              <a:rPr lang="uk-UA" dirty="0" smtClean="0"/>
              <a:t>В. Голос(н,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невблага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)о, жир(н,</a:t>
            </a:r>
            <a:r>
              <a:rPr lang="uk-UA" dirty="0" err="1" smtClean="0"/>
              <a:t>нн</a:t>
            </a:r>
            <a:r>
              <a:rPr lang="uk-UA" dirty="0" smtClean="0"/>
              <a:t>)о, маскарад(н,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  <a:endParaRPr lang="en-US" dirty="0" smtClean="0"/>
          </a:p>
          <a:p>
            <a:r>
              <a:rPr lang="en-US" b="1" dirty="0" smtClean="0"/>
              <a:t>4</a:t>
            </a:r>
            <a:r>
              <a:rPr lang="uk-UA" b="1" dirty="0" smtClean="0"/>
              <a:t>. Виберіть рядок, у якому всі прислівники пишуться з одним н.</a:t>
            </a:r>
          </a:p>
          <a:p>
            <a:r>
              <a:rPr lang="uk-UA" dirty="0" smtClean="0"/>
              <a:t>А. </a:t>
            </a:r>
            <a:r>
              <a:rPr lang="uk-UA" dirty="0" err="1" smtClean="0"/>
              <a:t>Самобут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</a:t>
            </a:r>
            <a:r>
              <a:rPr lang="uk-UA" dirty="0" err="1" smtClean="0"/>
              <a:t>ьо</a:t>
            </a:r>
            <a:r>
              <a:rPr lang="uk-UA" dirty="0" smtClean="0"/>
              <a:t>, </a:t>
            </a:r>
            <a:r>
              <a:rPr lang="uk-UA" dirty="0" err="1" smtClean="0"/>
              <a:t>перемож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дореч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</a:p>
          <a:p>
            <a:r>
              <a:rPr lang="uk-UA" dirty="0" smtClean="0"/>
              <a:t>Б. </a:t>
            </a:r>
            <a:r>
              <a:rPr lang="uk-UA" dirty="0" err="1" smtClean="0"/>
              <a:t>Со</a:t>
            </a:r>
            <a:r>
              <a:rPr lang="uk-UA" dirty="0" smtClean="0"/>
              <a:t>(н, 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щоде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неоціне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)о. </a:t>
            </a:r>
          </a:p>
          <a:p>
            <a:r>
              <a:rPr lang="uk-UA" dirty="0" smtClean="0"/>
              <a:t>В. </a:t>
            </a:r>
            <a:r>
              <a:rPr lang="uk-UA" dirty="0" err="1" smtClean="0"/>
              <a:t>Невпи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)о, </a:t>
            </a:r>
            <a:r>
              <a:rPr lang="uk-UA" dirty="0" err="1" smtClean="0"/>
              <a:t>нездійсне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)о, клас(н,</a:t>
            </a:r>
            <a:r>
              <a:rPr lang="uk-UA" dirty="0" err="1" smtClean="0"/>
              <a:t>нн</a:t>
            </a:r>
            <a:r>
              <a:rPr lang="uk-UA" dirty="0" smtClean="0"/>
              <a:t>)о.</a:t>
            </a:r>
          </a:p>
          <a:p>
            <a:endParaRPr lang="uk-UA" dirty="0" smtClean="0"/>
          </a:p>
          <a:p>
            <a:endParaRPr lang="uk-UA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-857280"/>
            <a:ext cx="10467975" cy="787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1604" y="642918"/>
            <a:ext cx="7041671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5. Виберіть речення з прислівником , у якому пишеться </a:t>
            </a:r>
            <a:r>
              <a:rPr lang="uk-UA" b="1" dirty="0" err="1" smtClean="0"/>
              <a:t>нн</a:t>
            </a:r>
            <a:r>
              <a:rPr lang="uk-UA" b="1" dirty="0" smtClean="0"/>
              <a:t> .</a:t>
            </a:r>
          </a:p>
          <a:p>
            <a:r>
              <a:rPr lang="uk-UA" dirty="0" smtClean="0"/>
              <a:t>А. Ще </a:t>
            </a:r>
            <a:r>
              <a:rPr lang="uk-UA" dirty="0" err="1" smtClean="0"/>
              <a:t>недав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)о в пітьмі ночі нам зоріли тільки сни.(С.</a:t>
            </a:r>
            <a:r>
              <a:rPr lang="uk-UA" dirty="0" err="1" smtClean="0"/>
              <a:t>Черкасенко</a:t>
            </a:r>
            <a:r>
              <a:rPr lang="uk-UA" dirty="0" smtClean="0"/>
              <a:t>)</a:t>
            </a:r>
          </a:p>
          <a:p>
            <a:r>
              <a:rPr lang="uk-UA" dirty="0" smtClean="0"/>
              <a:t>Б. Удвох вони (Леся і Михайло) досить вправ(н,</a:t>
            </a:r>
            <a:r>
              <a:rPr lang="uk-UA" dirty="0" err="1" smtClean="0"/>
              <a:t>нн</a:t>
            </a:r>
            <a:r>
              <a:rPr lang="uk-UA" dirty="0" smtClean="0"/>
              <a:t>)о перекладали  </a:t>
            </a:r>
          </a:p>
          <a:p>
            <a:r>
              <a:rPr lang="uk-UA" dirty="0" smtClean="0"/>
              <a:t>    українською мовою твори М.Гоголя.(За О.</a:t>
            </a:r>
            <a:r>
              <a:rPr lang="uk-UA" dirty="0" err="1" smtClean="0"/>
              <a:t>Слоньовською</a:t>
            </a:r>
            <a:r>
              <a:rPr lang="uk-UA" dirty="0" smtClean="0"/>
              <a:t>)</a:t>
            </a:r>
          </a:p>
          <a:p>
            <a:r>
              <a:rPr lang="uk-UA" dirty="0" smtClean="0"/>
              <a:t>В. На дереві </a:t>
            </a:r>
            <a:r>
              <a:rPr lang="uk-UA" dirty="0" err="1" smtClean="0"/>
              <a:t>спросо</a:t>
            </a:r>
            <a:r>
              <a:rPr lang="uk-UA" dirty="0" smtClean="0"/>
              <a:t>(н,</a:t>
            </a:r>
            <a:r>
              <a:rPr lang="uk-UA" dirty="0" err="1" smtClean="0"/>
              <a:t>нн</a:t>
            </a:r>
            <a:r>
              <a:rPr lang="uk-UA" dirty="0" smtClean="0"/>
              <a:t>)я тьохнула пташка, обриваючись з гілки.</a:t>
            </a:r>
          </a:p>
          <a:p>
            <a:r>
              <a:rPr lang="uk-UA" dirty="0" smtClean="0"/>
              <a:t>     (М.Стельмах)</a:t>
            </a:r>
          </a:p>
          <a:p>
            <a:r>
              <a:rPr lang="uk-UA" b="1" dirty="0" smtClean="0"/>
              <a:t>6. Виберіть ряд слів, у якому допущено помилку у правописі н, </a:t>
            </a:r>
            <a:r>
              <a:rPr lang="uk-UA" b="1" dirty="0" err="1" smtClean="0"/>
              <a:t>нн</a:t>
            </a:r>
            <a:r>
              <a:rPr lang="uk-UA" b="1" dirty="0" smtClean="0"/>
              <a:t> </a:t>
            </a:r>
          </a:p>
          <a:p>
            <a:r>
              <a:rPr lang="uk-UA" b="1" dirty="0" smtClean="0"/>
              <a:t>    у прислівниках.</a:t>
            </a:r>
          </a:p>
          <a:p>
            <a:r>
              <a:rPr lang="uk-UA" dirty="0" smtClean="0"/>
              <a:t>А. Самобутньо,переможно, зачаровано.</a:t>
            </a:r>
          </a:p>
          <a:p>
            <a:r>
              <a:rPr lang="uk-UA" dirty="0" smtClean="0"/>
              <a:t>Б. Професійно, ясно,</a:t>
            </a:r>
            <a:r>
              <a:rPr lang="en-US" dirty="0" smtClean="0"/>
              <a:t> </a:t>
            </a:r>
            <a:r>
              <a:rPr lang="uk-UA" dirty="0" err="1" smtClean="0"/>
              <a:t>неоднозначнно</a:t>
            </a:r>
            <a:r>
              <a:rPr lang="uk-UA" dirty="0" smtClean="0"/>
              <a:t>.</a:t>
            </a:r>
          </a:p>
          <a:p>
            <a:r>
              <a:rPr lang="uk-UA" dirty="0" smtClean="0"/>
              <a:t>В. Зрання, навмання, попідтинню. </a:t>
            </a:r>
          </a:p>
          <a:p>
            <a:endParaRPr lang="uk-UA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uk-UA" dirty="0" smtClean="0"/>
          </a:p>
          <a:p>
            <a:r>
              <a:rPr lang="uk-UA" dirty="0" smtClean="0"/>
              <a:t> Перевірте себе</a:t>
            </a:r>
          </a:p>
          <a:p>
            <a:r>
              <a:rPr lang="uk-UA" dirty="0" smtClean="0"/>
              <a:t>1-Б</a:t>
            </a:r>
          </a:p>
          <a:p>
            <a:r>
              <a:rPr lang="uk-UA" dirty="0" smtClean="0"/>
              <a:t>2-Б</a:t>
            </a:r>
          </a:p>
          <a:p>
            <a:r>
              <a:rPr lang="uk-UA" dirty="0" smtClean="0"/>
              <a:t>3-А</a:t>
            </a:r>
          </a:p>
          <a:p>
            <a:r>
              <a:rPr lang="uk-UA" dirty="0" smtClean="0"/>
              <a:t>4-А</a:t>
            </a:r>
          </a:p>
          <a:p>
            <a:r>
              <a:rPr lang="uk-UA" dirty="0" smtClean="0"/>
              <a:t>5-В</a:t>
            </a:r>
          </a:p>
          <a:p>
            <a:r>
              <a:rPr lang="uk-UA" dirty="0" smtClean="0"/>
              <a:t>6-Б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-857280"/>
            <a:ext cx="10467975" cy="787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57290" y="1142984"/>
            <a:ext cx="77421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Конструювання прислівників</a:t>
            </a:r>
          </a:p>
          <a:p>
            <a:r>
              <a:rPr lang="uk-UA" dirty="0" smtClean="0"/>
              <a:t> </a:t>
            </a:r>
          </a:p>
          <a:p>
            <a:r>
              <a:rPr lang="uk-UA" i="1" dirty="0" smtClean="0"/>
              <a:t>Завдання : від поданих прикметників утворити прислівники,</a:t>
            </a:r>
          </a:p>
          <a:p>
            <a:r>
              <a:rPr lang="uk-UA" i="1" dirty="0" smtClean="0"/>
              <a:t>підкреслити і пояснити вивчену орфограму.</a:t>
            </a:r>
          </a:p>
          <a:p>
            <a:r>
              <a:rPr lang="uk-UA" dirty="0" smtClean="0"/>
              <a:t>   Тужний , смішний, схвильований, законний, страшенний, самовідданий,</a:t>
            </a:r>
          </a:p>
          <a:p>
            <a:r>
              <a:rPr lang="uk-UA" dirty="0" smtClean="0"/>
              <a:t>сумлінний, вільний, блаженний, гучний, достеменний, втомлений, бажаний,</a:t>
            </a:r>
          </a:p>
          <a:p>
            <a:r>
              <a:rPr lang="uk-UA" dirty="0" smtClean="0"/>
              <a:t>самотній, впевнений, залізний, дрібний, невблаганний.</a:t>
            </a:r>
          </a:p>
          <a:p>
            <a:r>
              <a:rPr lang="uk-UA" dirty="0" smtClean="0"/>
              <a:t> </a:t>
            </a:r>
          </a:p>
          <a:p>
            <a:r>
              <a:rPr lang="uk-UA" sz="2000" b="1" dirty="0" smtClean="0"/>
              <a:t>Творча робота</a:t>
            </a:r>
          </a:p>
          <a:p>
            <a:endParaRPr lang="uk-UA" dirty="0" smtClean="0"/>
          </a:p>
          <a:p>
            <a:r>
              <a:rPr lang="uk-UA" i="1" dirty="0" smtClean="0"/>
              <a:t>Завдання: скласти невеликий вірш, використовуючи подані прислівники .</a:t>
            </a:r>
          </a:p>
          <a:p>
            <a:r>
              <a:rPr lang="uk-UA" dirty="0" smtClean="0"/>
              <a:t>   Сумлінно, відмінно, неодмінно.</a:t>
            </a:r>
          </a:p>
          <a:p>
            <a:endParaRPr lang="uk-UA" dirty="0" smtClean="0"/>
          </a:p>
          <a:p>
            <a:r>
              <a:rPr lang="uk-UA" sz="1600" i="1" dirty="0" smtClean="0"/>
              <a:t>Наприклад:</a:t>
            </a:r>
          </a:p>
          <a:p>
            <a:r>
              <a:rPr lang="uk-UA" sz="1600" i="1" dirty="0" smtClean="0"/>
              <a:t> Працюватимеш сумлінно,</a:t>
            </a:r>
          </a:p>
          <a:p>
            <a:r>
              <a:rPr lang="uk-UA" sz="1600" i="1" dirty="0" smtClean="0"/>
              <a:t> вчитимешся на відмінно –</a:t>
            </a:r>
          </a:p>
          <a:p>
            <a:r>
              <a:rPr lang="uk-UA" sz="1600" i="1" dirty="0" smtClean="0"/>
              <a:t> складеш іспити неодмінно! </a:t>
            </a:r>
          </a:p>
          <a:p>
            <a:r>
              <a:rPr lang="uk-UA" sz="1600" i="1" dirty="0" smtClean="0"/>
              <a:t> </a:t>
            </a:r>
            <a:endParaRPr lang="uk-UA" sz="16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-857280"/>
            <a:ext cx="10467975" cy="787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14414" y="928670"/>
            <a:ext cx="492557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Рефлексія</a:t>
            </a:r>
          </a:p>
          <a:p>
            <a:r>
              <a:rPr lang="uk-UA" sz="3200" i="1" dirty="0" smtClean="0"/>
              <a:t>Продовжте речення</a:t>
            </a:r>
          </a:p>
          <a:p>
            <a:r>
              <a:rPr lang="uk-UA" sz="2400" i="1" dirty="0" smtClean="0"/>
              <a:t> </a:t>
            </a:r>
          </a:p>
          <a:p>
            <a:r>
              <a:rPr lang="uk-UA" sz="2800" dirty="0" smtClean="0"/>
              <a:t>На уроці я…</a:t>
            </a:r>
          </a:p>
          <a:p>
            <a:pPr>
              <a:buFontTx/>
              <a:buChar char="-"/>
            </a:pPr>
            <a:r>
              <a:rPr lang="uk-UA" sz="2800" dirty="0" smtClean="0"/>
              <a:t> дізнався…</a:t>
            </a:r>
          </a:p>
          <a:p>
            <a:pPr>
              <a:buFontTx/>
              <a:buChar char="-"/>
            </a:pPr>
            <a:r>
              <a:rPr lang="uk-UA" sz="2800" dirty="0" smtClean="0"/>
              <a:t> зрозумів…</a:t>
            </a:r>
          </a:p>
          <a:p>
            <a:pPr>
              <a:buFontTx/>
              <a:buChar char="-"/>
            </a:pPr>
            <a:r>
              <a:rPr lang="uk-UA" sz="2800" dirty="0" smtClean="0"/>
              <a:t> навчився…</a:t>
            </a:r>
          </a:p>
          <a:p>
            <a:pPr>
              <a:buFontTx/>
              <a:buChar char="-"/>
            </a:pPr>
            <a:r>
              <a:rPr lang="uk-UA" sz="2800" dirty="0" smtClean="0"/>
              <a:t> найбільший мій успіх - це…</a:t>
            </a:r>
          </a:p>
          <a:p>
            <a:pPr>
              <a:buFontTx/>
              <a:buChar char="-"/>
            </a:pPr>
            <a:r>
              <a:rPr lang="uk-UA" sz="2800" dirty="0" smtClean="0"/>
              <a:t> найбільші труднощі я відчув…</a:t>
            </a:r>
          </a:p>
          <a:p>
            <a:pPr>
              <a:buFontTx/>
              <a:buChar char="-"/>
            </a:pPr>
            <a:r>
              <a:rPr lang="uk-UA" sz="2800" dirty="0" smtClean="0"/>
              <a:t> я не вмів, а тепер умію…</a:t>
            </a:r>
          </a:p>
          <a:p>
            <a:pPr>
              <a:buFontTx/>
              <a:buChar char="-"/>
            </a:pPr>
            <a:r>
              <a:rPr lang="uk-UA" sz="2800" dirty="0" smtClean="0"/>
              <a:t> я змінив своє ставлення до…</a:t>
            </a:r>
          </a:p>
          <a:p>
            <a:pPr>
              <a:buFontTx/>
              <a:buChar char="-"/>
            </a:pPr>
            <a:endParaRPr lang="uk-UA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Виконати впр.253, стор.133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732</Words>
  <PresentationFormat>Экран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7 клас Букви н та нн у прислівниках</vt:lpstr>
      <vt:lpstr>Слайд 2</vt:lpstr>
      <vt:lpstr>Спостереження над мовним матеріалом</vt:lpstr>
      <vt:lpstr>Слайд 4</vt:lpstr>
      <vt:lpstr>Слайд 5</vt:lpstr>
      <vt:lpstr>Слайд 6</vt:lpstr>
      <vt:lpstr>Слайд 7</vt:lpstr>
      <vt:lpstr>Слайд 8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Букви н та нн у прислівниках</dc:title>
  <dc:creator>User</dc:creator>
  <cp:lastModifiedBy>Пользователь</cp:lastModifiedBy>
  <cp:revision>27</cp:revision>
  <dcterms:created xsi:type="dcterms:W3CDTF">2019-02-06T19:58:45Z</dcterms:created>
  <dcterms:modified xsi:type="dcterms:W3CDTF">2025-01-26T14:32:27Z</dcterms:modified>
</cp:coreProperties>
</file>