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85" r:id="rId2"/>
    <p:sldId id="263" r:id="rId3"/>
    <p:sldId id="260" r:id="rId4"/>
    <p:sldId id="264" r:id="rId5"/>
    <p:sldId id="265" r:id="rId6"/>
    <p:sldId id="266" r:id="rId7"/>
    <p:sldId id="268" r:id="rId8"/>
    <p:sldId id="277" r:id="rId9"/>
    <p:sldId id="269" r:id="rId10"/>
    <p:sldId id="271" r:id="rId11"/>
    <p:sldId id="279" r:id="rId12"/>
    <p:sldId id="276" r:id="rId13"/>
    <p:sldId id="274" r:id="rId14"/>
    <p:sldId id="275" r:id="rId15"/>
    <p:sldId id="282" r:id="rId16"/>
    <p:sldId id="283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E6DE5-0100-424F-B938-EA5519766F95}" v="530" dt="2020-03-28T20:59:32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-41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042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278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463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518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85839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5197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871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753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087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717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903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428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293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019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53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40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40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56627">
            <a:off x="670952" y="768707"/>
            <a:ext cx="8661473" cy="1348651"/>
          </a:xfrm>
        </p:spPr>
        <p:txBody>
          <a:bodyPr>
            <a:normAutofit/>
          </a:bodyPr>
          <a:lstStyle/>
          <a:p>
            <a:r>
              <a:rPr lang="uk-UA" dirty="0" smtClean="0"/>
              <a:t>                </a:t>
            </a:r>
            <a:endParaRPr lang="ru-RU" sz="54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7" y="2677885"/>
            <a:ext cx="3086773" cy="325835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415" y="4307062"/>
            <a:ext cx="2530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40971" y="718457"/>
            <a:ext cx="80467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/>
              <a:t>                   7 клас</a:t>
            </a:r>
          </a:p>
          <a:p>
            <a:r>
              <a:rPr lang="uk-UA" sz="4000" b="1" dirty="0" smtClean="0"/>
              <a:t>НАПИСАННЯ </a:t>
            </a:r>
            <a:r>
              <a:rPr lang="uk-UA" sz="4000" b="1" dirty="0" smtClean="0">
                <a:solidFill>
                  <a:srgbClr val="FF0000"/>
                </a:solidFill>
              </a:rPr>
              <a:t>НЕ</a:t>
            </a:r>
            <a:r>
              <a:rPr lang="uk-UA" sz="4000" b="1" dirty="0" smtClean="0"/>
              <a:t>,</a:t>
            </a:r>
            <a:r>
              <a:rPr lang="uk-UA" sz="4000" b="1" dirty="0" smtClean="0">
                <a:solidFill>
                  <a:srgbClr val="FF0000"/>
                </a:solidFill>
              </a:rPr>
              <a:t> НІ</a:t>
            </a:r>
            <a:r>
              <a:rPr lang="uk-UA" sz="4000" b="1" dirty="0" smtClean="0"/>
              <a:t> З РІЗНИМИ ЧАСТИНАМИ МОВИ</a:t>
            </a:r>
          </a:p>
          <a:p>
            <a:endParaRPr lang="uk-UA" sz="4000" b="1" dirty="0" smtClean="0"/>
          </a:p>
          <a:p>
            <a:r>
              <a:rPr lang="uk-UA" sz="4000" b="1" dirty="0" smtClean="0"/>
              <a:t>                 </a:t>
            </a:r>
            <a:r>
              <a:rPr lang="uk-UA" sz="4000" b="1" dirty="0" err="1" smtClean="0"/>
              <a:t>Стрембицька</a:t>
            </a:r>
            <a:r>
              <a:rPr lang="uk-UA" sz="4000" b="1" dirty="0" smtClean="0"/>
              <a:t> Л.А.</a:t>
            </a:r>
            <a:endParaRPr lang="uk-UA" sz="40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815" y="4459462"/>
            <a:ext cx="2530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852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9561" y="45575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solidFill>
                  <a:srgbClr val="FF0000"/>
                </a:solidFill>
              </a:rPr>
              <a:t>Треба розрізняти!!!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5307" y="1776555"/>
            <a:ext cx="10040922" cy="4611366"/>
          </a:xfrm>
        </p:spPr>
        <p:txBody>
          <a:bodyPr>
            <a:normAutofit/>
          </a:bodyPr>
          <a:lstStyle/>
          <a:p>
            <a:r>
              <a:rPr lang="ru-RU" b="1" dirty="0"/>
              <a:t> </a:t>
            </a:r>
            <a:r>
              <a:rPr lang="ru-RU" sz="2800" dirty="0" err="1"/>
              <a:t>Написання</a:t>
            </a:r>
            <a:r>
              <a:rPr lang="ru-RU" sz="2800" dirty="0"/>
              <a:t> </a:t>
            </a:r>
            <a:r>
              <a:rPr lang="ru-RU" sz="2800" dirty="0" err="1"/>
              <a:t>деяких</a:t>
            </a:r>
            <a:r>
              <a:rPr lang="ru-RU" sz="2800" dirty="0"/>
              <a:t> </a:t>
            </a:r>
            <a:r>
              <a:rPr lang="ru-RU" sz="2800" dirty="0" err="1"/>
              <a:t>дієслів</a:t>
            </a:r>
            <a:r>
              <a:rPr lang="ru-RU" sz="2800" dirty="0"/>
              <a:t> з </a:t>
            </a:r>
            <a:r>
              <a:rPr lang="ru-RU" sz="2800" b="1" dirty="0" smtClean="0">
                <a:solidFill>
                  <a:srgbClr val="FF0000"/>
                </a:solidFill>
              </a:rPr>
              <a:t>«НЕ" </a:t>
            </a:r>
            <a:r>
              <a:rPr lang="ru-RU" sz="2800" dirty="0" err="1"/>
              <a:t>залежить</a:t>
            </a:r>
            <a:r>
              <a:rPr lang="ru-RU" sz="2800" dirty="0"/>
              <a:t> </a:t>
            </a:r>
            <a:r>
              <a:rPr lang="ru-RU" sz="2800" dirty="0" err="1"/>
              <a:t>від</a:t>
            </a:r>
            <a:r>
              <a:rPr lang="ru-RU" sz="2800" dirty="0"/>
              <a:t> </a:t>
            </a:r>
            <a:r>
              <a:rPr lang="ru-RU" sz="2800" dirty="0" err="1"/>
              <a:t>лек­сичного</a:t>
            </a:r>
            <a:r>
              <a:rPr lang="ru-RU" sz="2800" dirty="0"/>
              <a:t> </a:t>
            </a:r>
            <a:r>
              <a:rPr lang="ru-RU" sz="2800" dirty="0" err="1"/>
              <a:t>значення</a:t>
            </a:r>
            <a:r>
              <a:rPr lang="ru-RU" sz="2800" dirty="0"/>
              <a:t>: 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b="1" i="1" dirty="0" smtClean="0"/>
              <a:t>  </a:t>
            </a:r>
            <a:r>
              <a:rPr lang="ru-RU" sz="2800" b="1" i="1" dirty="0" err="1" smtClean="0">
                <a:solidFill>
                  <a:srgbClr val="FF0000"/>
                </a:solidFill>
              </a:rPr>
              <a:t>не</a:t>
            </a:r>
            <a:r>
              <a:rPr lang="ru-RU" sz="2800" b="1" i="1" dirty="0" err="1" smtClean="0"/>
              <a:t>здужати</a:t>
            </a:r>
            <a:r>
              <a:rPr lang="ru-RU" sz="2800" dirty="0"/>
              <a:t> (</a:t>
            </a:r>
            <a:r>
              <a:rPr lang="ru-RU" sz="2800" dirty="0" err="1"/>
              <a:t>хворіти</a:t>
            </a:r>
            <a:r>
              <a:rPr lang="ru-RU" sz="2800" dirty="0"/>
              <a:t>) —</a:t>
            </a:r>
            <a:r>
              <a:rPr lang="ru-RU" sz="2800" b="1" i="1" dirty="0"/>
              <a:t> </a:t>
            </a:r>
            <a:r>
              <a:rPr lang="ru-RU" sz="2800" b="1" i="1" dirty="0">
                <a:solidFill>
                  <a:srgbClr val="FF0000"/>
                </a:solidFill>
              </a:rPr>
              <a:t>не</a:t>
            </a:r>
            <a:r>
              <a:rPr lang="ru-RU" sz="2800" b="1" i="1" dirty="0"/>
              <a:t> </a:t>
            </a:r>
            <a:r>
              <a:rPr lang="ru-RU" sz="2800" b="1" i="1" dirty="0" err="1"/>
              <a:t>здужати</a:t>
            </a:r>
            <a:r>
              <a:rPr lang="ru-RU" sz="2800" dirty="0"/>
              <a:t> (не </a:t>
            </a:r>
            <a:r>
              <a:rPr lang="ru-RU" sz="2800" dirty="0" err="1"/>
              <a:t>змогти</a:t>
            </a:r>
            <a:r>
              <a:rPr lang="ru-RU" sz="2800" dirty="0" smtClean="0"/>
              <a:t>);</a:t>
            </a:r>
          </a:p>
          <a:p>
            <a:pPr marL="0" indent="0">
              <a:buNone/>
            </a:pPr>
            <a:r>
              <a:rPr lang="ru-RU" sz="2800" b="1" i="1" dirty="0"/>
              <a:t> </a:t>
            </a:r>
            <a:r>
              <a:rPr lang="ru-RU" sz="2800" b="1" i="1" dirty="0" smtClean="0"/>
              <a:t> </a:t>
            </a:r>
            <a:r>
              <a:rPr lang="ru-RU" sz="2800" b="1" i="1" dirty="0" err="1" smtClean="0">
                <a:solidFill>
                  <a:srgbClr val="FF0000"/>
                </a:solidFill>
              </a:rPr>
              <a:t>не</a:t>
            </a:r>
            <a:r>
              <a:rPr lang="ru-RU" sz="2800" b="1" i="1" dirty="0" err="1" smtClean="0"/>
              <a:t>славити</a:t>
            </a:r>
            <a:r>
              <a:rPr lang="ru-RU" sz="2800" dirty="0"/>
              <a:t> (</a:t>
            </a:r>
            <a:r>
              <a:rPr lang="ru-RU" sz="2800" dirty="0" err="1"/>
              <a:t>ганьбити</a:t>
            </a:r>
            <a:r>
              <a:rPr lang="ru-RU" sz="2800" dirty="0"/>
              <a:t>) — </a:t>
            </a:r>
            <a:r>
              <a:rPr lang="ru-RU" sz="2800" b="1" i="1" dirty="0">
                <a:solidFill>
                  <a:srgbClr val="FF0000"/>
                </a:solidFill>
              </a:rPr>
              <a:t>не</a:t>
            </a:r>
            <a:r>
              <a:rPr lang="ru-RU" sz="2800" b="1" i="1" dirty="0"/>
              <a:t> </a:t>
            </a:r>
            <a:r>
              <a:rPr lang="ru-RU" sz="2800" b="1" i="1" dirty="0" err="1"/>
              <a:t>славити</a:t>
            </a:r>
            <a:r>
              <a:rPr lang="ru-RU" sz="2800" dirty="0"/>
              <a:t> (не </a:t>
            </a:r>
            <a:r>
              <a:rPr lang="ru-RU" sz="2800" dirty="0" err="1"/>
              <a:t>прославля­ти</a:t>
            </a:r>
            <a:r>
              <a:rPr lang="ru-RU" sz="2800" dirty="0" smtClean="0"/>
              <a:t>);</a:t>
            </a:r>
          </a:p>
          <a:p>
            <a:pPr marL="0" indent="0">
              <a:buNone/>
            </a:pPr>
            <a:r>
              <a:rPr lang="ru-RU" sz="2800" b="1" i="1" dirty="0" smtClean="0"/>
              <a:t>  </a:t>
            </a:r>
            <a:r>
              <a:rPr lang="ru-RU" sz="2800" b="1" i="1" dirty="0" err="1" smtClean="0">
                <a:solidFill>
                  <a:srgbClr val="FF0000"/>
                </a:solidFill>
              </a:rPr>
              <a:t>не</a:t>
            </a:r>
            <a:r>
              <a:rPr lang="ru-RU" sz="2800" b="1" i="1" dirty="0" err="1" smtClean="0"/>
              <a:t>покоїтися</a:t>
            </a:r>
            <a:r>
              <a:rPr lang="ru-RU" sz="2800" dirty="0" smtClean="0"/>
              <a:t>(</a:t>
            </a:r>
            <a:r>
              <a:rPr lang="ru-RU" sz="2800" dirty="0" err="1" smtClean="0"/>
              <a:t>хвилюватися</a:t>
            </a:r>
            <a:r>
              <a:rPr lang="ru-RU" sz="2800" dirty="0"/>
              <a:t>) — </a:t>
            </a:r>
            <a:r>
              <a:rPr lang="ru-RU" sz="2800" b="1" i="1" dirty="0">
                <a:solidFill>
                  <a:srgbClr val="FF0000"/>
                </a:solidFill>
              </a:rPr>
              <a:t>не</a:t>
            </a:r>
            <a:r>
              <a:rPr lang="ru-RU" sz="2800" b="1" i="1" dirty="0"/>
              <a:t> </a:t>
            </a:r>
            <a:r>
              <a:rPr lang="ru-RU" sz="2800" b="1" i="1" dirty="0" err="1"/>
              <a:t>покоїтися</a:t>
            </a:r>
            <a:r>
              <a:rPr lang="ru-RU" sz="2800" dirty="0"/>
              <a:t> (не бути </a:t>
            </a:r>
            <a:r>
              <a:rPr lang="ru-RU" sz="2800" dirty="0" err="1"/>
              <a:t>похованим</a:t>
            </a:r>
            <a:r>
              <a:rPr lang="ru-RU" sz="2800" dirty="0" smtClean="0"/>
              <a:t>); </a:t>
            </a:r>
          </a:p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ru-RU" sz="2800" b="1" i="1" dirty="0" err="1" smtClean="0">
                <a:solidFill>
                  <a:srgbClr val="FF0000"/>
                </a:solidFill>
              </a:rPr>
              <a:t>не</a:t>
            </a:r>
            <a:r>
              <a:rPr lang="ru-RU" sz="2800" b="1" i="1" dirty="0" err="1" smtClean="0"/>
              <a:t>доїдат</a:t>
            </a:r>
            <a:r>
              <a:rPr lang="ru-RU" sz="2800" dirty="0" err="1" smtClean="0"/>
              <a:t>и</a:t>
            </a:r>
            <a:r>
              <a:rPr lang="ru-RU" sz="2800" dirty="0" smtClean="0"/>
              <a:t> </a:t>
            </a:r>
            <a:r>
              <a:rPr lang="ru-RU" sz="2800" dirty="0"/>
              <a:t>(</a:t>
            </a:r>
            <a:r>
              <a:rPr lang="ru-RU" sz="2800" dirty="0" err="1"/>
              <a:t>жити</a:t>
            </a:r>
            <a:r>
              <a:rPr lang="ru-RU" sz="2800" dirty="0"/>
              <a:t> впроголодь) — </a:t>
            </a:r>
            <a:r>
              <a:rPr lang="ru-RU" sz="2800" b="1" i="1" dirty="0" smtClean="0">
                <a:solidFill>
                  <a:srgbClr val="FF0000"/>
                </a:solidFill>
              </a:rPr>
              <a:t>не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доїдати</a:t>
            </a:r>
            <a:r>
              <a:rPr lang="ru-RU" sz="2800" dirty="0" smtClean="0"/>
              <a:t>(</a:t>
            </a:r>
            <a:r>
              <a:rPr lang="ru-RU" sz="2800" dirty="0" err="1" smtClean="0"/>
              <a:t>залишати</a:t>
            </a:r>
            <a:r>
              <a:rPr lang="ru-RU" sz="2800" dirty="0" smtClean="0"/>
              <a:t> </a:t>
            </a:r>
            <a:r>
              <a:rPr lang="ru-RU" sz="2800" dirty="0" err="1"/>
              <a:t>частину</a:t>
            </a:r>
            <a:r>
              <a:rPr lang="ru-RU" sz="2800" dirty="0"/>
              <a:t> </a:t>
            </a:r>
            <a:r>
              <a:rPr lang="ru-RU" sz="2800" dirty="0" err="1"/>
              <a:t>їжі</a:t>
            </a:r>
            <a:r>
              <a:rPr lang="ru-RU" sz="2800" dirty="0"/>
              <a:t>).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1" y="276380"/>
            <a:ext cx="1200150" cy="1181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17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51164"/>
            <a:ext cx="8596668" cy="865909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solidFill>
                  <a:srgbClr val="FF0000"/>
                </a:solidFill>
              </a:rPr>
              <a:t>РОЗРІЗНЯЙ!!</a:t>
            </a:r>
            <a:r>
              <a:rPr lang="uk-UA" b="1" dirty="0" smtClean="0">
                <a:solidFill>
                  <a:srgbClr val="FF0000"/>
                </a:solidFill>
              </a:rPr>
              <a:t>!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817889"/>
            <a:ext cx="8596668" cy="2706060"/>
          </a:xfrm>
        </p:spPr>
        <p:txBody>
          <a:bodyPr/>
          <a:lstStyle/>
          <a:p>
            <a:r>
              <a:rPr lang="uk-UA" dirty="0"/>
              <a:t>	</a:t>
            </a:r>
            <a:endParaRPr lang="uk-UA" dirty="0" smtClean="0"/>
          </a:p>
          <a:p>
            <a:r>
              <a:rPr lang="uk-UA" sz="2800" dirty="0" smtClean="0"/>
              <a:t>Прислівник </a:t>
            </a:r>
            <a:r>
              <a:rPr lang="uk-UA" sz="2800" dirty="0" smtClean="0">
                <a:solidFill>
                  <a:srgbClr val="FF0000"/>
                </a:solidFill>
              </a:rPr>
              <a:t>немає (нема) </a:t>
            </a:r>
            <a:r>
              <a:rPr lang="uk-UA" sz="2800" dirty="0" smtClean="0"/>
              <a:t>треба розрізняти  від дієслова </a:t>
            </a:r>
            <a:r>
              <a:rPr lang="uk-UA" sz="2800" dirty="0" smtClean="0">
                <a:solidFill>
                  <a:srgbClr val="FF0000"/>
                </a:solidFill>
              </a:rPr>
              <a:t>не має:</a:t>
            </a:r>
          </a:p>
          <a:p>
            <a:r>
              <a:rPr lang="uk-UA" sz="2800" dirty="0" smtClean="0"/>
              <a:t>У неї </a:t>
            </a:r>
            <a:r>
              <a:rPr lang="uk-UA" sz="2800" dirty="0" smtClean="0">
                <a:solidFill>
                  <a:srgbClr val="FF0000"/>
                </a:solidFill>
              </a:rPr>
              <a:t>немає</a:t>
            </a:r>
            <a:r>
              <a:rPr lang="uk-UA" sz="2800" dirty="0" smtClean="0"/>
              <a:t> щастя-долі. (</a:t>
            </a:r>
            <a:r>
              <a:rPr lang="uk-UA" sz="2800" dirty="0" err="1" smtClean="0"/>
              <a:t>Нет</a:t>
            </a:r>
            <a:r>
              <a:rPr lang="uk-UA" sz="2800" dirty="0" smtClean="0"/>
              <a:t> – рос.).</a:t>
            </a:r>
          </a:p>
          <a:p>
            <a:r>
              <a:rPr lang="uk-UA" sz="2800" dirty="0" smtClean="0"/>
              <a:t>Вона </a:t>
            </a:r>
            <a:r>
              <a:rPr lang="uk-UA" sz="2800" dirty="0" smtClean="0">
                <a:solidFill>
                  <a:srgbClr val="FF0000"/>
                </a:solidFill>
              </a:rPr>
              <a:t>не має </a:t>
            </a:r>
            <a:r>
              <a:rPr lang="uk-UA" sz="2800" dirty="0" smtClean="0"/>
              <a:t>вибору. (Не </a:t>
            </a:r>
            <a:r>
              <a:rPr lang="uk-UA" sz="2800" dirty="0" err="1" smtClean="0"/>
              <a:t>имеет</a:t>
            </a:r>
            <a:r>
              <a:rPr lang="uk-UA" sz="2800" dirty="0" smtClean="0"/>
              <a:t> – рос.).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97" y="636789"/>
            <a:ext cx="1540624" cy="1181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40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89" y="682579"/>
            <a:ext cx="9047490" cy="1429555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НАПИСАННЯ </a:t>
            </a:r>
            <a:r>
              <a:rPr lang="uk-UA" b="1" dirty="0" smtClean="0">
                <a:solidFill>
                  <a:srgbClr val="FF0000"/>
                </a:solidFill>
              </a:rPr>
              <a:t>НЕ</a:t>
            </a:r>
            <a:r>
              <a:rPr lang="uk-UA" b="1" dirty="0" smtClean="0">
                <a:solidFill>
                  <a:schemeClr val="tx1"/>
                </a:solidFill>
              </a:rPr>
              <a:t> З ДІЄПРИКМЕТНИКАМИ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51" y="1957587"/>
            <a:ext cx="5148528" cy="46428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51" y="2109987"/>
            <a:ext cx="5148528" cy="4642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5161" y="765811"/>
            <a:ext cx="7715658" cy="112220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prstClr val="black"/>
                </a:solidFill>
                <a:ea typeface="+mj-lt"/>
                <a:cs typeface="+mj-lt"/>
              </a:rPr>
              <a:t> </a:t>
            </a:r>
            <a:r>
              <a:rPr lang="ru-RU" sz="3200" b="1" dirty="0" smtClean="0">
                <a:solidFill>
                  <a:prstClr val="black"/>
                </a:solidFill>
                <a:ea typeface="+mj-lt"/>
                <a:cs typeface="+mj-lt"/>
              </a:rPr>
              <a:t>                 </a:t>
            </a:r>
            <a:r>
              <a:rPr lang="ru-RU" sz="3200" b="1" dirty="0" smtClean="0">
                <a:solidFill>
                  <a:srgbClr val="FF0000"/>
                </a:solidFill>
                <a:ea typeface="+mj-lt"/>
                <a:cs typeface="+mj-lt"/>
              </a:rPr>
              <a:t>НЕ</a:t>
            </a:r>
            <a:r>
              <a:rPr lang="ru-RU" sz="3200" b="1" dirty="0" smtClean="0">
                <a:solidFill>
                  <a:prstClr val="black"/>
                </a:solidFill>
                <a:ea typeface="+mj-lt"/>
                <a:cs typeface="+mj-lt"/>
              </a:rPr>
              <a:t> З ДІЄПРИКМЕТНИКАМИ</a:t>
            </a:r>
            <a:br>
              <a:rPr lang="ru-RU" sz="3200" b="1" dirty="0" smtClean="0">
                <a:solidFill>
                  <a:prstClr val="black"/>
                </a:solidFill>
                <a:ea typeface="+mj-lt"/>
                <a:cs typeface="+mj-lt"/>
              </a:rPr>
            </a:br>
            <a:r>
              <a:rPr lang="ru-RU" sz="3200" b="1" dirty="0" smtClean="0">
                <a:solidFill>
                  <a:prstClr val="black"/>
                </a:solidFill>
                <a:ea typeface="+mj-lt"/>
                <a:cs typeface="+mj-lt"/>
              </a:rPr>
              <a:t>ПИШЕМО РАЗОМ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uk-UA" sz="2800" b="1" dirty="0" smtClean="0"/>
          </a:p>
          <a:p>
            <a:endParaRPr lang="uk-UA" sz="2800" b="1" dirty="0"/>
          </a:p>
          <a:p>
            <a:r>
              <a:rPr lang="uk-UA" sz="2800" b="1" dirty="0" smtClean="0"/>
              <a:t>       ПРАВИЛО</a:t>
            </a:r>
            <a:endParaRPr lang="ru-RU" sz="2800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8035" y="3219718"/>
            <a:ext cx="4333334" cy="2821644"/>
          </a:xfrm>
        </p:spPr>
        <p:txBody>
          <a:bodyPr>
            <a:normAutofit/>
          </a:bodyPr>
          <a:lstStyle/>
          <a:p>
            <a:pPr lvl="1"/>
            <a:r>
              <a:rPr lang="uk-UA" sz="2600" dirty="0" smtClean="0"/>
              <a:t>Якщо дієприкметник з </a:t>
            </a:r>
            <a:r>
              <a:rPr lang="uk-UA" sz="2600" b="1" dirty="0" smtClean="0">
                <a:solidFill>
                  <a:srgbClr val="FF0000"/>
                </a:solidFill>
              </a:rPr>
              <a:t>НЕ</a:t>
            </a:r>
            <a:r>
              <a:rPr lang="uk-UA" sz="2600" dirty="0" smtClean="0"/>
              <a:t> виступає означенням і не має залежних слів</a:t>
            </a:r>
            <a:endParaRPr lang="ru-RU" sz="26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sz="2800" b="1" dirty="0" smtClean="0"/>
              <a:t>        ПРИКЛАД</a:t>
            </a:r>
            <a:endParaRPr lang="ru-RU" sz="2800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8384" y="3219718"/>
            <a:ext cx="4185617" cy="28216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uk-UA" sz="2800" dirty="0" smtClean="0"/>
              <a:t>Червоніли </a:t>
            </a:r>
            <a:r>
              <a:rPr lang="uk-UA" sz="2800" dirty="0" smtClean="0">
                <a:solidFill>
                  <a:srgbClr val="FF0000"/>
                </a:solidFill>
              </a:rPr>
              <a:t>не</a:t>
            </a:r>
            <a:r>
              <a:rPr lang="uk-UA" sz="2800" dirty="0" smtClean="0"/>
              <a:t>зірвані яблука. (Незірвані – означення: які?).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18" y="4907539"/>
            <a:ext cx="2531764" cy="16162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93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94855"/>
            <a:ext cx="8596668" cy="153554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prstClr val="black"/>
                </a:solidFill>
                <a:ea typeface="+mj-lt"/>
                <a:cs typeface="+mj-lt"/>
              </a:rPr>
              <a:t>                  </a:t>
            </a:r>
            <a:r>
              <a:rPr lang="ru-RU" sz="3200" b="1" dirty="0" smtClean="0">
                <a:solidFill>
                  <a:srgbClr val="FF0000"/>
                </a:solidFill>
                <a:ea typeface="+mj-lt"/>
                <a:cs typeface="+mj-lt"/>
              </a:rPr>
              <a:t>НЕ </a:t>
            </a:r>
            <a:r>
              <a:rPr lang="ru-RU" sz="3200" b="1" dirty="0" smtClean="0">
                <a:solidFill>
                  <a:prstClr val="black"/>
                </a:solidFill>
                <a:ea typeface="+mj-lt"/>
                <a:cs typeface="+mj-lt"/>
              </a:rPr>
              <a:t>З ДІЄПРИКМЕТНИКАМИ</a:t>
            </a:r>
            <a:br>
              <a:rPr lang="ru-RU" sz="3200" b="1" dirty="0" smtClean="0">
                <a:solidFill>
                  <a:prstClr val="black"/>
                </a:solidFill>
                <a:ea typeface="+mj-lt"/>
                <a:cs typeface="+mj-lt"/>
              </a:rPr>
            </a:br>
            <a:r>
              <a:rPr lang="ru-RU" sz="3200" b="1" dirty="0" smtClean="0">
                <a:solidFill>
                  <a:prstClr val="black"/>
                </a:solidFill>
                <a:ea typeface="+mj-lt"/>
                <a:cs typeface="+mj-lt"/>
              </a:rPr>
              <a:t/>
            </a:r>
            <a:br>
              <a:rPr lang="ru-RU" sz="3200" b="1" dirty="0" smtClean="0">
                <a:solidFill>
                  <a:prstClr val="black"/>
                </a:solidFill>
                <a:ea typeface="+mj-lt"/>
                <a:cs typeface="+mj-lt"/>
              </a:rPr>
            </a:br>
            <a:r>
              <a:rPr lang="ru-RU" sz="3200" b="1" dirty="0" smtClean="0">
                <a:solidFill>
                  <a:prstClr val="black"/>
                </a:solidFill>
                <a:ea typeface="+mj-lt"/>
                <a:cs typeface="+mj-lt"/>
              </a:rPr>
              <a:t>ПИШЕМО ОКРЕМО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745" y="1998617"/>
            <a:ext cx="4185623" cy="738628"/>
          </a:xfrm>
        </p:spPr>
        <p:txBody>
          <a:bodyPr/>
          <a:lstStyle/>
          <a:p>
            <a:r>
              <a:rPr lang="uk-UA" sz="2800" b="1" dirty="0" smtClean="0"/>
              <a:t>          ПРАВИЛО</a:t>
            </a:r>
            <a:endParaRPr lang="ru-RU" sz="2800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Якщо є </a:t>
            </a:r>
            <a:r>
              <a:rPr lang="uk-UA" sz="2800" dirty="0" err="1" smtClean="0"/>
              <a:t>протиставлен</a:t>
            </a:r>
            <a:r>
              <a:rPr lang="uk-UA" sz="2800" dirty="0" smtClean="0"/>
              <a:t>-ня</a:t>
            </a:r>
          </a:p>
          <a:p>
            <a:r>
              <a:rPr lang="uk-UA" sz="2800" dirty="0" smtClean="0"/>
              <a:t>Якщо дієприкметник виступає присудком</a:t>
            </a:r>
          </a:p>
          <a:p>
            <a:r>
              <a:rPr lang="uk-UA" sz="2800" dirty="0" smtClean="0"/>
              <a:t>Якщо дієприкметник має залежні слова</a:t>
            </a:r>
            <a:endParaRPr lang="ru-RU" sz="2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8383" y="2063931"/>
            <a:ext cx="4185618" cy="673314"/>
          </a:xfrm>
        </p:spPr>
        <p:txBody>
          <a:bodyPr/>
          <a:lstStyle/>
          <a:p>
            <a:r>
              <a:rPr lang="uk-UA" sz="2800" b="1" dirty="0" smtClean="0"/>
              <a:t>          ПРИКЛАД</a:t>
            </a:r>
            <a:endParaRPr lang="ru-RU" sz="2800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673802" cy="3304117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uk-UA" sz="2800" dirty="0" smtClean="0"/>
              <a:t>Червоніли </a:t>
            </a:r>
            <a:r>
              <a:rPr lang="uk-UA" sz="2800" dirty="0" smtClean="0">
                <a:solidFill>
                  <a:srgbClr val="FF0000"/>
                </a:solidFill>
              </a:rPr>
              <a:t>не</a:t>
            </a:r>
            <a:r>
              <a:rPr lang="uk-UA" sz="2800" dirty="0" smtClean="0"/>
              <a:t> зірвані, а опалі яблука.</a:t>
            </a:r>
          </a:p>
          <a:p>
            <a:pPr>
              <a:buFont typeface="Wingdings" pitchFamily="2" charset="2"/>
              <a:buChar char="Ø"/>
            </a:pPr>
            <a:r>
              <a:rPr lang="uk-UA" sz="2800" dirty="0" smtClean="0"/>
              <a:t>Яблука </a:t>
            </a:r>
            <a:r>
              <a:rPr lang="uk-UA" sz="2800" dirty="0" smtClean="0">
                <a:solidFill>
                  <a:srgbClr val="FF0000"/>
                </a:solidFill>
              </a:rPr>
              <a:t>не</a:t>
            </a:r>
            <a:r>
              <a:rPr lang="uk-UA" sz="2800" dirty="0" smtClean="0"/>
              <a:t> зірвані. (</a:t>
            </a:r>
            <a:r>
              <a:rPr lang="uk-UA" sz="2800" dirty="0" smtClean="0">
                <a:solidFill>
                  <a:srgbClr val="FF0000"/>
                </a:solidFill>
              </a:rPr>
              <a:t>Не</a:t>
            </a:r>
            <a:r>
              <a:rPr lang="uk-UA" sz="2800" dirty="0" smtClean="0"/>
              <a:t> </a:t>
            </a:r>
            <a:r>
              <a:rPr lang="uk-UA" sz="2800" dirty="0" smtClean="0">
                <a:solidFill>
                  <a:srgbClr val="FF0000"/>
                </a:solidFill>
              </a:rPr>
              <a:t>зірвані </a:t>
            </a:r>
            <a:r>
              <a:rPr lang="uk-UA" sz="2800" dirty="0" smtClean="0"/>
              <a:t>- присудок).</a:t>
            </a:r>
          </a:p>
          <a:p>
            <a:pPr>
              <a:buFont typeface="Wingdings" pitchFamily="2" charset="2"/>
              <a:buChar char="Ø"/>
            </a:pPr>
            <a:r>
              <a:rPr lang="uk-UA" sz="2800" dirty="0" smtClean="0"/>
              <a:t>Червоніли</a:t>
            </a:r>
            <a:r>
              <a:rPr lang="uk-UA" sz="2800" dirty="0" smtClean="0">
                <a:solidFill>
                  <a:srgbClr val="FF0000"/>
                </a:solidFill>
              </a:rPr>
              <a:t> не </a:t>
            </a:r>
            <a:r>
              <a:rPr lang="uk-UA" sz="2800" dirty="0" smtClean="0"/>
              <a:t>зірвані </a:t>
            </a:r>
            <a:r>
              <a:rPr lang="uk-UA" sz="2800" b="1" dirty="0" smtClean="0">
                <a:solidFill>
                  <a:srgbClr val="FF0000"/>
                </a:solidFill>
              </a:rPr>
              <a:t>вчасно</a:t>
            </a:r>
            <a:r>
              <a:rPr lang="uk-UA" sz="2800" dirty="0" smtClean="0"/>
              <a:t> яблука. (</a:t>
            </a:r>
            <a:r>
              <a:rPr lang="uk-UA" sz="2800" dirty="0" smtClean="0">
                <a:solidFill>
                  <a:srgbClr val="FF0000"/>
                </a:solidFill>
              </a:rPr>
              <a:t>Залежне слово </a:t>
            </a:r>
            <a:r>
              <a:rPr lang="uk-UA" sz="2800" b="1" dirty="0" smtClean="0">
                <a:solidFill>
                  <a:srgbClr val="FF0000"/>
                </a:solidFill>
              </a:rPr>
              <a:t>вчасно</a:t>
            </a:r>
            <a:r>
              <a:rPr lang="uk-UA" sz="2800" dirty="0" smtClean="0"/>
              <a:t>).</a:t>
            </a:r>
            <a:endParaRPr lang="uk-UA" sz="2800" dirty="0"/>
          </a:p>
          <a:p>
            <a:endParaRPr lang="uk-UA" sz="2800" dirty="0" smtClean="0"/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562173"/>
            <a:ext cx="1200150" cy="11811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714573"/>
            <a:ext cx="1200150" cy="1181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81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391887"/>
            <a:ext cx="8596668" cy="1254034"/>
          </a:xfrm>
        </p:spPr>
        <p:txBody>
          <a:bodyPr>
            <a:normAutofit/>
          </a:bodyPr>
          <a:lstStyle/>
          <a:p>
            <a:pPr algn="ctr"/>
            <a:r>
              <a:rPr lang="uk-UA" sz="4000" dirty="0" smtClean="0">
                <a:solidFill>
                  <a:srgbClr val="FF0000"/>
                </a:solidFill>
              </a:rPr>
              <a:t>ЗАПАМ</a:t>
            </a:r>
            <a:r>
              <a:rPr lang="en-US" sz="4000" dirty="0" smtClean="0">
                <a:solidFill>
                  <a:srgbClr val="FF0000"/>
                </a:solidFill>
              </a:rPr>
              <a:t>’</a:t>
            </a:r>
            <a:r>
              <a:rPr lang="uk-UA" sz="4000" dirty="0" smtClean="0">
                <a:solidFill>
                  <a:srgbClr val="FF0000"/>
                </a:solidFill>
              </a:rPr>
              <a:t>ЯТАЙ!!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24298" y="1463041"/>
            <a:ext cx="8791302" cy="3056708"/>
          </a:xfrm>
        </p:spPr>
        <p:txBody>
          <a:bodyPr>
            <a:normAutofit/>
          </a:bodyPr>
          <a:lstStyle/>
          <a:p>
            <a:r>
              <a:rPr lang="uk-UA" sz="3000" b="1" dirty="0" smtClean="0">
                <a:solidFill>
                  <a:srgbClr val="FF0000"/>
                </a:solidFill>
              </a:rPr>
              <a:t>ЧИСЛІВНИК, ЗАЙМЕННИК  </a:t>
            </a:r>
            <a:r>
              <a:rPr lang="uk-UA" sz="3000" b="1" dirty="0" smtClean="0"/>
              <a:t>З </a:t>
            </a:r>
            <a:r>
              <a:rPr lang="uk-UA" sz="3000" b="1" dirty="0" smtClean="0">
                <a:solidFill>
                  <a:srgbClr val="FF0000"/>
                </a:solidFill>
              </a:rPr>
              <a:t>НЕ</a:t>
            </a:r>
            <a:r>
              <a:rPr lang="uk-UA" sz="3000" b="1" dirty="0" smtClean="0"/>
              <a:t> ПИШЕМО  </a:t>
            </a:r>
            <a:r>
              <a:rPr lang="uk-UA" sz="3000" b="1" dirty="0" smtClean="0">
                <a:solidFill>
                  <a:srgbClr val="FF0000"/>
                </a:solidFill>
              </a:rPr>
              <a:t>ЗАВЖДИ ОКРЕМО</a:t>
            </a:r>
            <a:r>
              <a:rPr lang="uk-UA" sz="3000" b="1" dirty="0" smtClean="0"/>
              <a:t>:</a:t>
            </a:r>
          </a:p>
          <a:p>
            <a:r>
              <a:rPr lang="uk-UA" sz="3000" b="1" dirty="0" smtClean="0"/>
              <a:t>НЕ ВИ, НЕ МЕНІ, НЕ ТОБІ ( ІЗ ЗАЙМЕННИКАМИ);</a:t>
            </a:r>
          </a:p>
          <a:p>
            <a:r>
              <a:rPr lang="uk-UA" sz="3000" b="1" dirty="0" smtClean="0"/>
              <a:t>НЕ ДВА, НЕ  ШІСТЬ ( ІЗ ЧИСЛІВНИКАМИ).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5" y="861579"/>
            <a:ext cx="1383289" cy="1181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00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69817"/>
            <a:ext cx="8596668" cy="13585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prstClr val="black"/>
                </a:solidFill>
                <a:ea typeface="+mj-lt"/>
                <a:cs typeface="+mj-lt"/>
              </a:rPr>
              <a:t>                  </a:t>
            </a:r>
            <a:r>
              <a:rPr lang="ru-RU" sz="3200" b="1" dirty="0" smtClean="0">
                <a:solidFill>
                  <a:srgbClr val="FF0000"/>
                </a:solidFill>
                <a:ea typeface="+mj-lt"/>
                <a:cs typeface="+mj-lt"/>
              </a:rPr>
              <a:t>НІ </a:t>
            </a:r>
            <a:r>
              <a:rPr lang="ru-RU" sz="3200" b="1" dirty="0" smtClean="0">
                <a:solidFill>
                  <a:prstClr val="black"/>
                </a:solidFill>
                <a:ea typeface="+mj-lt"/>
                <a:cs typeface="+mj-lt"/>
              </a:rPr>
              <a:t>З РІЗНИМИ ЧАСТИНАМИ МОВИ</a:t>
            </a:r>
            <a:br>
              <a:rPr lang="ru-RU" sz="3200" b="1" dirty="0" smtClean="0">
                <a:solidFill>
                  <a:prstClr val="black"/>
                </a:solidFill>
                <a:ea typeface="+mj-lt"/>
                <a:cs typeface="+mj-lt"/>
              </a:rPr>
            </a:br>
            <a:r>
              <a:rPr lang="ru-RU" sz="3200" b="1" dirty="0" smtClean="0">
                <a:solidFill>
                  <a:prstClr val="black"/>
                </a:solidFill>
                <a:ea typeface="+mj-lt"/>
                <a:cs typeface="+mj-lt"/>
              </a:rPr>
              <a:t/>
            </a:r>
            <a:br>
              <a:rPr lang="ru-RU" sz="3200" b="1" dirty="0" smtClean="0">
                <a:solidFill>
                  <a:prstClr val="black"/>
                </a:solidFill>
                <a:ea typeface="+mj-lt"/>
                <a:cs typeface="+mj-lt"/>
              </a:rPr>
            </a:br>
            <a:r>
              <a:rPr lang="ru-RU" sz="3200" b="1" dirty="0" smtClean="0">
                <a:solidFill>
                  <a:srgbClr val="FF0000"/>
                </a:solidFill>
                <a:ea typeface="+mj-lt"/>
                <a:cs typeface="+mj-lt"/>
              </a:rPr>
              <a:t>ПИШЕМО РАЗОМ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745" y="1743273"/>
            <a:ext cx="4185623" cy="451287"/>
          </a:xfrm>
        </p:spPr>
        <p:txBody>
          <a:bodyPr/>
          <a:lstStyle/>
          <a:p>
            <a:r>
              <a:rPr lang="uk-UA" sz="2800" b="1" dirty="0" smtClean="0"/>
              <a:t>          ПРАВИЛО</a:t>
            </a:r>
            <a:endParaRPr lang="ru-RU" sz="2800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9007" y="2286001"/>
            <a:ext cx="4493622" cy="37553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Із заперечними займенниками та прислівниками</a:t>
            </a:r>
          </a:p>
          <a:p>
            <a:endParaRPr lang="uk-UA" sz="2800" dirty="0"/>
          </a:p>
          <a:p>
            <a:r>
              <a:rPr lang="uk-UA" sz="2800" dirty="0" smtClean="0"/>
              <a:t> Зі словами, що без </a:t>
            </a:r>
            <a:r>
              <a:rPr lang="uk-UA" sz="2800" b="1" dirty="0" smtClean="0">
                <a:solidFill>
                  <a:srgbClr val="FF0000"/>
                </a:solidFill>
              </a:rPr>
              <a:t>НІ</a:t>
            </a:r>
            <a:r>
              <a:rPr lang="uk-UA" sz="2800" dirty="0" smtClean="0"/>
              <a:t> не вживаються</a:t>
            </a:r>
            <a:endParaRPr lang="uk-UA" sz="2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8383" y="1743273"/>
            <a:ext cx="4185618" cy="464350"/>
          </a:xfrm>
        </p:spPr>
        <p:txBody>
          <a:bodyPr/>
          <a:lstStyle/>
          <a:p>
            <a:r>
              <a:rPr lang="uk-UA" sz="2800" b="1" dirty="0" smtClean="0"/>
              <a:t>          ПРИКЛАД</a:t>
            </a:r>
            <a:endParaRPr lang="ru-RU" sz="2800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467497" y="2325189"/>
            <a:ext cx="6818812" cy="289995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uk-UA" sz="2800" dirty="0"/>
              <a:t>н</a:t>
            </a:r>
            <a:r>
              <a:rPr lang="uk-UA" sz="2800" dirty="0" smtClean="0"/>
              <a:t>іякий, нічий, ніхто. </a:t>
            </a:r>
            <a:r>
              <a:rPr lang="uk-UA" sz="2800" dirty="0" smtClean="0">
                <a:solidFill>
                  <a:srgbClr val="FF0000"/>
                </a:solidFill>
              </a:rPr>
              <a:t>АЛЕ: </a:t>
            </a:r>
            <a:r>
              <a:rPr lang="uk-UA" sz="2800" dirty="0" smtClean="0"/>
              <a:t>ні на якому, ні з чиїм, ні в кого ( </a:t>
            </a:r>
            <a:r>
              <a:rPr lang="uk-UA" sz="2800" dirty="0" smtClean="0">
                <a:solidFill>
                  <a:srgbClr val="FF0000"/>
                </a:solidFill>
              </a:rPr>
              <a:t>у непрямих відмінках із прийменником</a:t>
            </a:r>
            <a:r>
              <a:rPr lang="uk-UA" sz="2800" dirty="0" smtClean="0"/>
              <a:t>); ніяк, ніколи, ніде</a:t>
            </a:r>
          </a:p>
          <a:p>
            <a:pPr>
              <a:buFont typeface="Wingdings" pitchFamily="2" charset="2"/>
              <a:buChar char="Ø"/>
            </a:pPr>
            <a:r>
              <a:rPr lang="uk-UA" sz="2800" dirty="0" smtClean="0"/>
              <a:t> </a:t>
            </a:r>
            <a:r>
              <a:rPr lang="uk-UA" sz="2800" dirty="0"/>
              <a:t>н</a:t>
            </a:r>
            <a:r>
              <a:rPr lang="uk-UA" sz="2800" dirty="0" smtClean="0"/>
              <a:t>івечити, нісенітниця, нікчема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327042"/>
            <a:ext cx="120015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2450" y="5185954"/>
            <a:ext cx="9584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</a:rPr>
              <a:t>ОКРЕМО</a:t>
            </a:r>
          </a:p>
          <a:p>
            <a:pPr algn="ctr"/>
            <a:r>
              <a:rPr lang="uk-UA" sz="2800" b="1" dirty="0" smtClean="0"/>
              <a:t>Якщо</a:t>
            </a:r>
            <a:r>
              <a:rPr lang="uk-UA" sz="2800" b="1" dirty="0" smtClean="0">
                <a:solidFill>
                  <a:srgbClr val="FF0000"/>
                </a:solidFill>
              </a:rPr>
              <a:t> НІ </a:t>
            </a:r>
            <a:r>
              <a:rPr lang="uk-UA" sz="2800" b="1" dirty="0" smtClean="0"/>
              <a:t>заперечує наявність дії, ознаки предмета:</a:t>
            </a:r>
            <a:r>
              <a:rPr lang="uk-UA" sz="2800" b="1" dirty="0">
                <a:solidFill>
                  <a:srgbClr val="FF0000"/>
                </a:solidFill>
              </a:rPr>
              <a:t> </a:t>
            </a:r>
            <a:r>
              <a:rPr lang="uk-UA" sz="2800" b="1" dirty="0" smtClean="0">
                <a:solidFill>
                  <a:srgbClr val="FF0000"/>
                </a:solidFill>
              </a:rPr>
              <a:t>ні спати, ні їсти;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uk-UA" sz="2800" b="1" dirty="0" smtClean="0">
                <a:solidFill>
                  <a:srgbClr val="FF0000"/>
                </a:solidFill>
              </a:rPr>
              <a:t>ні добрий, ні злий; ні кінця, ні краю.</a:t>
            </a:r>
            <a:endParaRPr lang="uk-UA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20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304601">
            <a:off x="667733" y="851237"/>
            <a:ext cx="8596668" cy="1205835"/>
          </a:xfrm>
        </p:spPr>
        <p:txBody>
          <a:bodyPr>
            <a:normAutofit/>
          </a:bodyPr>
          <a:lstStyle/>
          <a:p>
            <a:r>
              <a:rPr lang="uk-UA" dirty="0" smtClean="0"/>
              <a:t>                </a:t>
            </a:r>
            <a:endParaRPr lang="ru-RU" sz="54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" y="3448594"/>
            <a:ext cx="3086773" cy="325835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 rot="675626">
            <a:off x="2420928" y="932567"/>
            <a:ext cx="691411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Домашнє завдання:</a:t>
            </a:r>
          </a:p>
          <a:p>
            <a:pPr algn="ctr"/>
            <a:r>
              <a:rPr lang="uk-UA" sz="5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Виконати впр.371</a:t>
            </a:r>
          </a:p>
          <a:p>
            <a:pPr algn="ctr"/>
            <a:r>
              <a:rPr lang="uk-UA" sz="5400" b="1" cap="all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ДЯКУЮ </a:t>
            </a:r>
            <a:r>
              <a:rPr lang="uk-UA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ЗА УВАГУ</a:t>
            </a:r>
            <a:endParaRPr lang="uk-UA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24" y="4467496"/>
            <a:ext cx="2530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803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err="1" smtClean="0">
                <a:solidFill>
                  <a:schemeClr val="tx1"/>
                </a:solidFill>
              </a:rPr>
              <a:t>Пишемо</a:t>
            </a:r>
            <a:r>
              <a:rPr lang="ru-RU" b="1" dirty="0" smtClean="0">
                <a:solidFill>
                  <a:schemeClr val="tx1"/>
                </a:solidFill>
              </a:rPr>
              <a:t> разом 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ІМЕННИКИ, ПРИКМЕТНИКИ, ПРИСЛІВНИКИ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3200" b="1" dirty="0" smtClean="0"/>
              <a:t>правило</a:t>
            </a:r>
            <a:endParaRPr lang="ru-RU" sz="3200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745" y="3149369"/>
            <a:ext cx="4185623" cy="3304117"/>
          </a:xfrm>
        </p:spPr>
        <p:txBody>
          <a:bodyPr>
            <a:normAutofit/>
          </a:bodyPr>
          <a:lstStyle/>
          <a:p>
            <a:r>
              <a:rPr lang="ru-RU" sz="2800" dirty="0"/>
              <a:t>Слово без </a:t>
            </a:r>
            <a:r>
              <a:rPr lang="ru-RU" sz="2800" b="1" dirty="0">
                <a:solidFill>
                  <a:srgbClr val="FF0000"/>
                </a:solidFill>
              </a:rPr>
              <a:t>НЕ</a:t>
            </a:r>
            <a:r>
              <a:rPr lang="ru-RU" sz="2800" b="1" dirty="0"/>
              <a:t> </a:t>
            </a:r>
          </a:p>
          <a:p>
            <a:pPr marL="0" indent="0">
              <a:buNone/>
            </a:pPr>
            <a:r>
              <a:rPr lang="ru-RU" sz="2800" dirty="0"/>
              <a:t>не </a:t>
            </a:r>
            <a:r>
              <a:rPr lang="ru-RU" sz="2800" dirty="0" err="1"/>
              <a:t>вживається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sz="3200" b="1" dirty="0" smtClean="0"/>
              <a:t>приклад</a:t>
            </a:r>
            <a:endParaRPr lang="ru-RU" sz="3200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281568" y="3149369"/>
            <a:ext cx="4185617" cy="3304117"/>
          </a:xfrm>
        </p:spPr>
        <p:txBody>
          <a:bodyPr/>
          <a:lstStyle/>
          <a:p>
            <a:pPr marL="0" indent="0">
              <a:buNone/>
            </a:pPr>
            <a:r>
              <a:rPr lang="ru-RU" sz="2800" i="1" dirty="0">
                <a:solidFill>
                  <a:srgbClr val="FF0000"/>
                </a:solidFill>
              </a:rPr>
              <a:t>н</a:t>
            </a:r>
            <a:r>
              <a:rPr lang="ru-RU" sz="2800" i="1" dirty="0" smtClean="0">
                <a:solidFill>
                  <a:srgbClr val="FF0000"/>
                </a:solidFill>
              </a:rPr>
              <a:t>е</a:t>
            </a:r>
            <a:r>
              <a:rPr lang="ru-RU" sz="2800" i="1" dirty="0" smtClean="0"/>
              <a:t>ук </a:t>
            </a:r>
            <a:r>
              <a:rPr lang="ru-RU" sz="2800" i="1" dirty="0"/>
              <a:t>(слова </a:t>
            </a:r>
            <a:r>
              <a:rPr lang="ru-RU" sz="2800" i="1" dirty="0">
                <a:solidFill>
                  <a:srgbClr val="FF0000"/>
                </a:solidFill>
              </a:rPr>
              <a:t>"</a:t>
            </a:r>
            <a:r>
              <a:rPr lang="ru-RU" sz="2800" i="1" dirty="0" err="1">
                <a:solidFill>
                  <a:srgbClr val="FF0000"/>
                </a:solidFill>
              </a:rPr>
              <a:t>ук</a:t>
            </a:r>
            <a:r>
              <a:rPr lang="ru-RU" sz="2800" i="1" dirty="0">
                <a:solidFill>
                  <a:srgbClr val="FF0000"/>
                </a:solidFill>
              </a:rPr>
              <a:t>" </a:t>
            </a:r>
            <a:r>
              <a:rPr lang="ru-RU" sz="2800" i="1" dirty="0" err="1"/>
              <a:t>немає</a:t>
            </a:r>
            <a:r>
              <a:rPr lang="ru-RU" sz="2800" i="1" dirty="0"/>
              <a:t>);</a:t>
            </a:r>
          </a:p>
          <a:p>
            <a:pPr marL="0" indent="0">
              <a:buNone/>
            </a:pPr>
            <a:r>
              <a:rPr lang="ru-RU" sz="2800" i="1" dirty="0" err="1">
                <a:solidFill>
                  <a:srgbClr val="FF0000"/>
                </a:solidFill>
              </a:rPr>
              <a:t>не</a:t>
            </a:r>
            <a:r>
              <a:rPr lang="ru-RU" sz="2800" i="1" dirty="0" err="1"/>
              <a:t>гайно</a:t>
            </a:r>
            <a:r>
              <a:rPr lang="ru-RU" sz="2800" i="1" dirty="0"/>
              <a:t> ( слова </a:t>
            </a:r>
            <a:r>
              <a:rPr lang="ru-RU" sz="2800" i="1" dirty="0">
                <a:solidFill>
                  <a:srgbClr val="FF0000"/>
                </a:solidFill>
              </a:rPr>
              <a:t>"</a:t>
            </a:r>
            <a:r>
              <a:rPr lang="ru-RU" sz="2800" i="1" dirty="0" err="1">
                <a:solidFill>
                  <a:srgbClr val="FF0000"/>
                </a:solidFill>
              </a:rPr>
              <a:t>гайно</a:t>
            </a:r>
            <a:r>
              <a:rPr lang="ru-RU" sz="2800" i="1" dirty="0">
                <a:solidFill>
                  <a:srgbClr val="FF0000"/>
                </a:solidFill>
              </a:rPr>
              <a:t>" </a:t>
            </a:r>
            <a:r>
              <a:rPr lang="ru-RU" sz="2800" i="1" dirty="0" err="1"/>
              <a:t>немає</a:t>
            </a:r>
            <a:r>
              <a:rPr lang="ru-RU" sz="2800" i="1" dirty="0"/>
              <a:t>);</a:t>
            </a:r>
          </a:p>
          <a:p>
            <a:pPr marL="0" indent="0">
              <a:buNone/>
            </a:pPr>
            <a:r>
              <a:rPr lang="ru-RU" sz="2800" i="1" dirty="0" err="1">
                <a:solidFill>
                  <a:srgbClr val="FF0000"/>
                </a:solidFill>
              </a:rPr>
              <a:t>не</a:t>
            </a:r>
            <a:r>
              <a:rPr lang="ru-RU" sz="2800" i="1" dirty="0" err="1"/>
              <a:t>дбалий</a:t>
            </a:r>
            <a:r>
              <a:rPr lang="ru-RU" sz="2800" i="1" dirty="0"/>
              <a:t> (слова </a:t>
            </a:r>
            <a:r>
              <a:rPr lang="ru-RU" sz="2800" i="1" dirty="0">
                <a:solidFill>
                  <a:srgbClr val="FF0000"/>
                </a:solidFill>
              </a:rPr>
              <a:t>"</a:t>
            </a:r>
            <a:r>
              <a:rPr lang="ru-RU" sz="2800" i="1" dirty="0" err="1">
                <a:solidFill>
                  <a:srgbClr val="FF0000"/>
                </a:solidFill>
              </a:rPr>
              <a:t>дбалий</a:t>
            </a:r>
            <a:r>
              <a:rPr lang="ru-RU" sz="2800" i="1" dirty="0">
                <a:solidFill>
                  <a:srgbClr val="FF0000"/>
                </a:solidFill>
              </a:rPr>
              <a:t>" </a:t>
            </a:r>
            <a:r>
              <a:rPr lang="ru-RU" sz="2800" i="1" dirty="0" err="1" smtClean="0"/>
              <a:t>немає</a:t>
            </a:r>
            <a:endParaRPr lang="ru-RU" sz="2800" i="1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6" y="4572000"/>
            <a:ext cx="2847108" cy="17248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6" y="4724400"/>
            <a:ext cx="2847108" cy="17248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7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3420DC-375B-44FF-82C8-074E91D9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62470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  <a:ea typeface="+mj-lt"/>
                <a:cs typeface="+mj-lt"/>
              </a:rPr>
              <a:t>ПИШЕМО РАЗОМ</a:t>
            </a:r>
            <a:r>
              <a:rPr lang="ru-RU" b="1" dirty="0">
                <a:solidFill>
                  <a:schemeClr val="tx1"/>
                </a:solidFill>
                <a:ea typeface="+mj-lt"/>
                <a:cs typeface="+mj-lt"/>
              </a:rPr>
              <a:t/>
            </a:r>
            <a:br>
              <a:rPr lang="ru-RU" b="1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ru-RU" b="1" dirty="0">
                <a:solidFill>
                  <a:schemeClr val="tx1"/>
                </a:solidFill>
                <a:ea typeface="+mj-lt"/>
                <a:cs typeface="+mj-lt"/>
              </a:rPr>
              <a:t>ІМЕННИКИ, ПРИКМЕННИКИ, ПРИСЛІВНИКИ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E6386C7-FE2A-4AC5-A7C9-D47CC006B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uk-UA" sz="3200" b="1" dirty="0" smtClean="0"/>
              <a:t>ПРАВИЛО</a:t>
            </a:r>
            <a:endParaRPr lang="ru-RU" sz="3200" b="1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07254F3-242C-4F9B-B021-893D9374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3168203"/>
            <a:ext cx="4185623" cy="2873159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sz="2800" dirty="0" smtClean="0"/>
              <a:t>До </a:t>
            </a:r>
            <a:r>
              <a:rPr lang="ru-RU" sz="2800" dirty="0"/>
              <a:t>слова з </a:t>
            </a:r>
            <a:r>
              <a:rPr lang="ru-RU" sz="2800" b="1" dirty="0">
                <a:solidFill>
                  <a:srgbClr val="FF0000"/>
                </a:solidFill>
              </a:rPr>
              <a:t>не</a:t>
            </a:r>
            <a:r>
              <a:rPr lang="ru-RU" sz="2800" dirty="0"/>
              <a:t>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дібрати</a:t>
            </a:r>
            <a:r>
              <a:rPr lang="ru-RU" sz="2800" dirty="0"/>
              <a:t> </a:t>
            </a:r>
            <a:r>
              <a:rPr lang="ru-RU" sz="2800" dirty="0" err="1"/>
              <a:t>синонім</a:t>
            </a:r>
            <a:r>
              <a:rPr lang="ru-RU" sz="2800" dirty="0"/>
              <a:t> без </a:t>
            </a:r>
            <a:r>
              <a:rPr lang="ru-RU" sz="2800" b="1" dirty="0">
                <a:solidFill>
                  <a:srgbClr val="FF0000"/>
                </a:solidFill>
              </a:rPr>
              <a:t>не</a:t>
            </a:r>
            <a:endParaRPr lang="ru-RU" sz="2800" b="1" dirty="0" smtClean="0">
              <a:solidFill>
                <a:srgbClr val="FF0000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C989D23F-C063-4438-A1FE-6C2CCBCD7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3825" y="3168203"/>
            <a:ext cx="4198511" cy="297619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sz="3200" i="1" dirty="0" smtClean="0">
                <a:solidFill>
                  <a:srgbClr val="FF0000"/>
                </a:solidFill>
              </a:rPr>
              <a:t>Не</a:t>
            </a:r>
            <a:r>
              <a:rPr lang="ru-RU" sz="3200" i="1" dirty="0" smtClean="0"/>
              <a:t>друг (ворог);</a:t>
            </a:r>
          </a:p>
          <a:p>
            <a:pPr marL="0" indent="0">
              <a:buNone/>
            </a:pPr>
            <a:r>
              <a:rPr lang="ru-RU" sz="3200" i="1" dirty="0" err="1">
                <a:solidFill>
                  <a:srgbClr val="FF0000"/>
                </a:solidFill>
              </a:rPr>
              <a:t>н</a:t>
            </a:r>
            <a:r>
              <a:rPr lang="ru-RU" sz="3200" i="1" dirty="0" err="1" smtClean="0">
                <a:solidFill>
                  <a:srgbClr val="FF0000"/>
                </a:solidFill>
              </a:rPr>
              <a:t>е</a:t>
            </a:r>
            <a:r>
              <a:rPr lang="ru-RU" sz="3200" i="1" dirty="0" err="1" smtClean="0"/>
              <a:t>багатий</a:t>
            </a:r>
            <a:r>
              <a:rPr lang="ru-RU" sz="3200" i="1" dirty="0" smtClean="0"/>
              <a:t> (</a:t>
            </a:r>
            <a:r>
              <a:rPr lang="ru-RU" sz="3200" i="1" dirty="0" err="1" smtClean="0"/>
              <a:t>бідний</a:t>
            </a:r>
            <a:r>
              <a:rPr lang="ru-RU" sz="3200" i="1" dirty="0" smtClean="0"/>
              <a:t>);</a:t>
            </a:r>
          </a:p>
          <a:p>
            <a:pPr marL="0" indent="0">
              <a:buNone/>
            </a:pPr>
            <a:r>
              <a:rPr lang="uk-UA" sz="3200" i="1" dirty="0" smtClean="0">
                <a:solidFill>
                  <a:srgbClr val="FF0000"/>
                </a:solidFill>
              </a:rPr>
              <a:t>не</a:t>
            </a:r>
            <a:r>
              <a:rPr lang="uk-UA" sz="3200" i="1" dirty="0" smtClean="0"/>
              <a:t>голосно (тихо).</a:t>
            </a:r>
            <a:endParaRPr lang="ru-RU" sz="3200" i="1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5088384" y="2113063"/>
            <a:ext cx="4185618" cy="576262"/>
          </a:xfrm>
        </p:spPr>
        <p:txBody>
          <a:bodyPr/>
          <a:lstStyle/>
          <a:p>
            <a:pPr algn="ctr"/>
            <a:r>
              <a:rPr lang="uk-UA" sz="3200" b="1" dirty="0" smtClean="0"/>
              <a:t>ПРИКЛАД</a:t>
            </a:r>
            <a:endParaRPr lang="ru-RU" sz="3200" b="1" dirty="0"/>
          </a:p>
        </p:txBody>
      </p:sp>
    </p:spTree>
    <p:extLst>
      <p:ext uri="{BB962C8B-B14F-4D97-AF65-F5344CB8AC3E}">
        <p14:creationId xmlns="" xmlns:p14="http://schemas.microsoft.com/office/powerpoint/2010/main" val="29205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049" y="46791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ea typeface="+mj-lt"/>
                <a:cs typeface="+mj-lt"/>
              </a:rPr>
              <a:t>ПИШЕМО РАЗОМ</a:t>
            </a:r>
            <a:br>
              <a:rPr lang="ru-RU" b="1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ru-RU" b="1" dirty="0">
                <a:solidFill>
                  <a:schemeClr val="tx1"/>
                </a:solidFill>
                <a:ea typeface="+mj-lt"/>
                <a:cs typeface="+mj-lt"/>
              </a:rPr>
              <a:t>ІМЕННИКИ, ПРИКМЕННИКИ, ПРИСЛІВНИКИ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  <a:p>
            <a:endParaRPr lang="ru-RU" b="1" dirty="0"/>
          </a:p>
          <a:p>
            <a:pPr algn="ctr"/>
            <a:r>
              <a:rPr lang="uk-UA" sz="3200" dirty="0" smtClean="0"/>
              <a:t>ПРАВИЛО</a:t>
            </a:r>
            <a:endParaRPr lang="ru-RU" sz="32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НЕ</a:t>
            </a:r>
            <a:r>
              <a:rPr lang="uk-UA" sz="2800" dirty="0" smtClean="0"/>
              <a:t> входить до складу </a:t>
            </a:r>
            <a:r>
              <a:rPr lang="uk-UA" sz="2800" dirty="0" err="1" smtClean="0"/>
              <a:t>префікса</a:t>
            </a:r>
            <a:r>
              <a:rPr lang="uk-UA" sz="2800" dirty="0" smtClean="0"/>
              <a:t> </a:t>
            </a:r>
            <a:r>
              <a:rPr lang="uk-UA" sz="2800" dirty="0" smtClean="0">
                <a:solidFill>
                  <a:srgbClr val="FF0000"/>
                </a:solidFill>
              </a:rPr>
              <a:t>НЕДО-</a:t>
            </a:r>
            <a:r>
              <a:rPr lang="uk-UA" sz="2800" dirty="0" smtClean="0"/>
              <a:t>, що означає неповноту дії</a:t>
            </a:r>
            <a:endParaRPr lang="ru-RU" sz="2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uk-UA" sz="3200" dirty="0" smtClean="0"/>
              <a:t>ПРИКЛАД</a:t>
            </a:r>
            <a:endParaRPr lang="ru-RU" sz="32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924282" y="2737245"/>
            <a:ext cx="3349719" cy="330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dirty="0">
                <a:solidFill>
                  <a:srgbClr val="FF0000"/>
                </a:solidFill>
              </a:rPr>
              <a:t>н</a:t>
            </a:r>
            <a:r>
              <a:rPr lang="uk-UA" sz="2800" dirty="0" smtClean="0">
                <a:solidFill>
                  <a:srgbClr val="FF0000"/>
                </a:solidFill>
              </a:rPr>
              <a:t>едо</a:t>
            </a:r>
            <a:r>
              <a:rPr lang="uk-UA" sz="2800" dirty="0" smtClean="0"/>
              <a:t>торканість, </a:t>
            </a:r>
            <a:r>
              <a:rPr lang="uk-UA" sz="2800" dirty="0" smtClean="0">
                <a:solidFill>
                  <a:srgbClr val="FF0000"/>
                </a:solidFill>
              </a:rPr>
              <a:t>недо</a:t>
            </a:r>
            <a:r>
              <a:rPr lang="uk-UA" sz="2800" dirty="0" smtClean="0"/>
              <a:t>стача;</a:t>
            </a:r>
          </a:p>
          <a:p>
            <a:pPr marL="0" indent="0">
              <a:buNone/>
            </a:pPr>
            <a:r>
              <a:rPr lang="uk-UA" sz="2800" dirty="0" smtClean="0">
                <a:solidFill>
                  <a:srgbClr val="FF0000"/>
                </a:solidFill>
              </a:rPr>
              <a:t>нед</a:t>
            </a:r>
            <a:r>
              <a:rPr lang="uk-UA" sz="2800" dirty="0" smtClean="0"/>
              <a:t>очутий,   </a:t>
            </a:r>
            <a:r>
              <a:rPr lang="uk-UA" sz="2800" dirty="0" smtClean="0">
                <a:solidFill>
                  <a:srgbClr val="FF0000"/>
                </a:solidFill>
              </a:rPr>
              <a:t>недо</a:t>
            </a:r>
            <a:r>
              <a:rPr lang="uk-UA" sz="2800" dirty="0" smtClean="0"/>
              <a:t>виконаний</a:t>
            </a:r>
            <a:endParaRPr lang="ru-RU" sz="2800" dirty="0"/>
          </a:p>
        </p:txBody>
      </p:sp>
    </p:spTree>
    <p:extLst>
      <p:ext uri="{BB962C8B-B14F-4D97-AF65-F5344CB8AC3E}">
        <p14:creationId xmlns="" xmlns:p14="http://schemas.microsoft.com/office/powerpoint/2010/main" val="22639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ea typeface="+mj-lt"/>
                <a:cs typeface="+mj-lt"/>
              </a:rPr>
              <a:t>ПИШЕМО </a:t>
            </a:r>
            <a:r>
              <a:rPr lang="ru-RU" b="1" dirty="0" smtClean="0">
                <a:solidFill>
                  <a:schemeClr val="tx1"/>
                </a:solidFill>
                <a:ea typeface="+mj-lt"/>
                <a:cs typeface="+mj-lt"/>
              </a:rPr>
              <a:t>ОКРЕМО</a:t>
            </a:r>
            <a:r>
              <a:rPr lang="ru-RU" b="1" dirty="0">
                <a:solidFill>
                  <a:schemeClr val="tx1"/>
                </a:solidFill>
                <a:ea typeface="+mj-lt"/>
                <a:cs typeface="+mj-lt"/>
              </a:rPr>
              <a:t/>
            </a:r>
            <a:br>
              <a:rPr lang="ru-RU" b="1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ru-RU" b="1" dirty="0">
                <a:solidFill>
                  <a:schemeClr val="tx1"/>
                </a:solidFill>
                <a:ea typeface="+mj-lt"/>
                <a:cs typeface="+mj-lt"/>
              </a:rPr>
              <a:t>ІМЕННИКИ, ПРИКМЕННИКИ, ПРИСЛІВНИКИ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746" y="1985554"/>
            <a:ext cx="2994918" cy="483325"/>
          </a:xfrm>
        </p:spPr>
        <p:txBody>
          <a:bodyPr/>
          <a:lstStyle/>
          <a:p>
            <a:pPr algn="ctr"/>
            <a:r>
              <a:rPr lang="uk-UA" b="1" dirty="0" smtClean="0"/>
              <a:t>ПРАВИЛО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Якщо в реченні є протиставлення, заперечення </a:t>
            </a:r>
            <a:endParaRPr lang="ru-RU" sz="2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8383" y="1985555"/>
            <a:ext cx="4185618" cy="418012"/>
          </a:xfrm>
        </p:spPr>
        <p:txBody>
          <a:bodyPr/>
          <a:lstStyle/>
          <a:p>
            <a:pPr algn="ctr"/>
            <a:r>
              <a:rPr lang="uk-UA" b="1" dirty="0" smtClean="0"/>
              <a:t>ПРИКЛАД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i="1" dirty="0">
                <a:solidFill>
                  <a:srgbClr val="FF0000"/>
                </a:solidFill>
              </a:rPr>
              <a:t>н</a:t>
            </a:r>
            <a:r>
              <a:rPr lang="uk-UA" sz="2800" i="1" dirty="0" smtClean="0">
                <a:solidFill>
                  <a:srgbClr val="FF0000"/>
                </a:solidFill>
              </a:rPr>
              <a:t>е</a:t>
            </a:r>
            <a:r>
              <a:rPr lang="uk-UA" sz="2800" i="1" dirty="0" smtClean="0"/>
              <a:t> друг, </a:t>
            </a:r>
            <a:r>
              <a:rPr lang="uk-UA" sz="2800" i="1" dirty="0" smtClean="0">
                <a:solidFill>
                  <a:srgbClr val="FF0000"/>
                </a:solidFill>
              </a:rPr>
              <a:t>а </a:t>
            </a:r>
            <a:r>
              <a:rPr lang="uk-UA" sz="2800" i="1" dirty="0" smtClean="0"/>
              <a:t>ворог;</a:t>
            </a:r>
          </a:p>
          <a:p>
            <a:pPr marL="0" indent="0">
              <a:buNone/>
            </a:pPr>
            <a:r>
              <a:rPr lang="uk-UA" sz="2800" i="1" dirty="0">
                <a:solidFill>
                  <a:srgbClr val="FF0000"/>
                </a:solidFill>
              </a:rPr>
              <a:t>н</a:t>
            </a:r>
            <a:r>
              <a:rPr lang="uk-UA" sz="2800" i="1" dirty="0" smtClean="0">
                <a:solidFill>
                  <a:srgbClr val="FF0000"/>
                </a:solidFill>
              </a:rPr>
              <a:t>е</a:t>
            </a:r>
            <a:r>
              <a:rPr lang="uk-UA" sz="2800" i="1" dirty="0" smtClean="0"/>
              <a:t> високий, </a:t>
            </a:r>
            <a:r>
              <a:rPr lang="uk-UA" sz="2800" i="1" dirty="0" smtClean="0">
                <a:solidFill>
                  <a:srgbClr val="FF0000"/>
                </a:solidFill>
              </a:rPr>
              <a:t>а</a:t>
            </a:r>
            <a:r>
              <a:rPr lang="uk-UA" sz="2800" i="1" dirty="0" smtClean="0"/>
              <a:t> низький;</a:t>
            </a:r>
          </a:p>
          <a:p>
            <a:pPr marL="0" indent="0">
              <a:buNone/>
            </a:pPr>
            <a:r>
              <a:rPr lang="uk-UA" sz="2800" i="1" dirty="0">
                <a:solidFill>
                  <a:srgbClr val="FF0000"/>
                </a:solidFill>
              </a:rPr>
              <a:t>н</a:t>
            </a:r>
            <a:r>
              <a:rPr lang="uk-UA" sz="2800" i="1" dirty="0" smtClean="0">
                <a:solidFill>
                  <a:srgbClr val="FF0000"/>
                </a:solidFill>
              </a:rPr>
              <a:t>е</a:t>
            </a:r>
            <a:r>
              <a:rPr lang="uk-UA" sz="2800" i="1" dirty="0" smtClean="0"/>
              <a:t> холодно, </a:t>
            </a:r>
            <a:r>
              <a:rPr lang="uk-UA" sz="2800" i="1" dirty="0" smtClean="0">
                <a:solidFill>
                  <a:srgbClr val="FF0000"/>
                </a:solidFill>
              </a:rPr>
              <a:t>а</a:t>
            </a:r>
            <a:r>
              <a:rPr lang="uk-UA" sz="2800" i="1" dirty="0" smtClean="0"/>
              <a:t> тепло</a:t>
            </a:r>
            <a:r>
              <a:rPr lang="uk-UA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="" xmlns:p14="http://schemas.microsoft.com/office/powerpoint/2010/main" val="19929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ea typeface="+mj-lt"/>
                <a:cs typeface="+mj-lt"/>
              </a:rPr>
              <a:t>ПИШЕМО </a:t>
            </a:r>
            <a:r>
              <a:rPr lang="ru-RU" b="1" dirty="0" smtClean="0">
                <a:solidFill>
                  <a:schemeClr val="tx1"/>
                </a:solidFill>
                <a:ea typeface="+mj-lt"/>
                <a:cs typeface="+mj-lt"/>
              </a:rPr>
              <a:t>ОКРЕМО</a:t>
            </a:r>
            <a:r>
              <a:rPr lang="ru-RU" b="1" dirty="0">
                <a:solidFill>
                  <a:schemeClr val="tx1"/>
                </a:solidFill>
                <a:ea typeface="+mj-lt"/>
                <a:cs typeface="+mj-lt"/>
              </a:rPr>
              <a:t/>
            </a:r>
            <a:br>
              <a:rPr lang="ru-RU" b="1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ru-RU" b="1" dirty="0">
                <a:solidFill>
                  <a:schemeClr val="tx1"/>
                </a:solidFill>
                <a:ea typeface="+mj-lt"/>
                <a:cs typeface="+mj-lt"/>
              </a:rPr>
              <a:t>ІМЕННИКИ, ПРИКМЕННИКИ, ПРИСЛІВНИКИ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0045" y="1699817"/>
            <a:ext cx="4185623" cy="806845"/>
          </a:xfrm>
        </p:spPr>
        <p:txBody>
          <a:bodyPr/>
          <a:lstStyle/>
          <a:p>
            <a:pPr algn="ctr"/>
            <a:r>
              <a:rPr lang="uk-UA" dirty="0" smtClean="0"/>
              <a:t>ПРАВИЛО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744" y="2956185"/>
            <a:ext cx="4185623" cy="3304117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Якщо </a:t>
            </a:r>
            <a:r>
              <a:rPr lang="uk-UA" sz="2800" b="1" dirty="0" smtClean="0">
                <a:solidFill>
                  <a:srgbClr val="FF0000"/>
                </a:solidFill>
              </a:rPr>
              <a:t>НЕ</a:t>
            </a:r>
            <a:r>
              <a:rPr lang="uk-UA" sz="2800" dirty="0" smtClean="0"/>
              <a:t> стосується присудка (у реченні слово з </a:t>
            </a:r>
            <a:r>
              <a:rPr lang="uk-UA" sz="2800" b="1" dirty="0" smtClean="0">
                <a:solidFill>
                  <a:srgbClr val="FF0000"/>
                </a:solidFill>
              </a:rPr>
              <a:t>НЕ</a:t>
            </a:r>
            <a:r>
              <a:rPr lang="uk-UA" sz="2800" dirty="0" smtClean="0"/>
              <a:t> виступає присудком) </a:t>
            </a:r>
            <a:endParaRPr lang="ru-RU" sz="2800" i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75668" y="1930400"/>
            <a:ext cx="4185618" cy="576262"/>
          </a:xfrm>
        </p:spPr>
        <p:txBody>
          <a:bodyPr/>
          <a:lstStyle/>
          <a:p>
            <a:pPr algn="ctr"/>
            <a:r>
              <a:rPr lang="uk-UA" dirty="0" smtClean="0"/>
              <a:t>ПРИКЛАД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221595" y="2956185"/>
            <a:ext cx="4185617" cy="330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dirty="0" smtClean="0"/>
              <a:t>Чоловік </a:t>
            </a:r>
            <a:r>
              <a:rPr lang="uk-UA" sz="2800" b="1" dirty="0" smtClean="0"/>
              <a:t>був </a:t>
            </a:r>
            <a:r>
              <a:rPr lang="uk-UA" sz="2800" b="1" dirty="0" smtClean="0">
                <a:solidFill>
                  <a:srgbClr val="FF0000"/>
                </a:solidFill>
              </a:rPr>
              <a:t>не</a:t>
            </a:r>
            <a:r>
              <a:rPr lang="uk-UA" sz="2800" b="1" dirty="0" smtClean="0"/>
              <a:t> привітний</a:t>
            </a:r>
            <a:r>
              <a:rPr lang="uk-UA" sz="2800" dirty="0" smtClean="0"/>
              <a:t>. (У </a:t>
            </a:r>
            <a:r>
              <a:rPr lang="uk-UA" sz="2800" dirty="0"/>
              <a:t>реченні </a:t>
            </a:r>
            <a:r>
              <a:rPr lang="uk-UA" sz="2800" dirty="0" smtClean="0"/>
              <a:t>прикметник  </a:t>
            </a:r>
            <a:r>
              <a:rPr lang="uk-UA" sz="2800" dirty="0"/>
              <a:t>з </a:t>
            </a:r>
            <a:r>
              <a:rPr lang="uk-UA" sz="2800" dirty="0">
                <a:solidFill>
                  <a:srgbClr val="FF0000"/>
                </a:solidFill>
              </a:rPr>
              <a:t>НЕ</a:t>
            </a:r>
            <a:r>
              <a:rPr lang="uk-UA" sz="2800" dirty="0"/>
              <a:t> виступає присудком</a:t>
            </a:r>
            <a:r>
              <a:rPr lang="uk-UA" sz="2800" dirty="0" smtClean="0"/>
              <a:t>).</a:t>
            </a:r>
          </a:p>
          <a:p>
            <a:pPr marL="0" indent="0">
              <a:buNone/>
            </a:pPr>
            <a:r>
              <a:rPr lang="uk-UA" sz="2800" dirty="0" smtClean="0"/>
              <a:t>Улітку в лісі </a:t>
            </a:r>
            <a:r>
              <a:rPr lang="uk-UA" sz="2800" b="1" dirty="0" smtClean="0">
                <a:solidFill>
                  <a:srgbClr val="FF0000"/>
                </a:solidFill>
              </a:rPr>
              <a:t>не</a:t>
            </a:r>
            <a:r>
              <a:rPr lang="uk-UA" sz="2800" b="1" dirty="0" smtClean="0"/>
              <a:t> жарко</a:t>
            </a:r>
            <a:r>
              <a:rPr lang="uk-UA" sz="2800" dirty="0" smtClean="0"/>
              <a:t>. </a:t>
            </a:r>
            <a:endParaRPr lang="ru-RU" sz="2800" i="1" dirty="0"/>
          </a:p>
        </p:txBody>
      </p:sp>
    </p:spTree>
    <p:extLst>
      <p:ext uri="{BB962C8B-B14F-4D97-AF65-F5344CB8AC3E}">
        <p14:creationId xmlns="" xmlns:p14="http://schemas.microsoft.com/office/powerpoint/2010/main" val="11079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ea typeface="+mj-lt"/>
                <a:cs typeface="+mj-lt"/>
              </a:rPr>
              <a:t>ПИШЕМО ОКРЕМО</a:t>
            </a:r>
            <a:br>
              <a:rPr lang="ru-RU" b="1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ru-RU" b="1" dirty="0">
                <a:solidFill>
                  <a:schemeClr val="tx1"/>
                </a:solidFill>
                <a:ea typeface="+mj-lt"/>
                <a:cs typeface="+mj-lt"/>
              </a:rPr>
              <a:t>ІМЕННИКИ, ПРИКМЕННИКИ, ПРИСЛІВНИКИ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uk-UA" sz="2800" b="1" dirty="0" smtClean="0"/>
              <a:t>ПРАВИЛО</a:t>
            </a:r>
            <a:endParaRPr lang="ru-RU" sz="2800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745" y="3078051"/>
            <a:ext cx="4185623" cy="2963311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Якщо прикметник з </a:t>
            </a:r>
            <a:r>
              <a:rPr lang="uk-UA" sz="2800" dirty="0" smtClean="0">
                <a:solidFill>
                  <a:srgbClr val="FF0000"/>
                </a:solidFill>
              </a:rPr>
              <a:t>НЕ</a:t>
            </a:r>
            <a:r>
              <a:rPr lang="uk-UA" sz="2800" dirty="0" smtClean="0"/>
              <a:t> має при собі пояснювальні слова </a:t>
            </a:r>
            <a:endParaRPr lang="ru-RU" sz="2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uk-UA" sz="2800" b="1" dirty="0" smtClean="0"/>
              <a:t>ПРИКЛАД</a:t>
            </a:r>
            <a:endParaRPr lang="ru-RU" sz="2800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8382" y="3078051"/>
            <a:ext cx="4738197" cy="2963311"/>
          </a:xfrm>
        </p:spPr>
        <p:txBody>
          <a:bodyPr/>
          <a:lstStyle/>
          <a:p>
            <a:pPr marL="0" indent="0">
              <a:buNone/>
            </a:pPr>
            <a:r>
              <a:rPr lang="uk-UA" sz="2800" dirty="0" smtClean="0"/>
              <a:t>Ніяк </a:t>
            </a:r>
            <a:r>
              <a:rPr lang="uk-UA" sz="2800" dirty="0" smtClean="0">
                <a:solidFill>
                  <a:srgbClr val="FF0000"/>
                </a:solidFill>
              </a:rPr>
              <a:t>не</a:t>
            </a:r>
            <a:r>
              <a:rPr lang="uk-UA" sz="2800" dirty="0" smtClean="0"/>
              <a:t> тепла вода. </a:t>
            </a:r>
            <a:r>
              <a:rPr lang="uk-UA" sz="2800" dirty="0" smtClean="0">
                <a:solidFill>
                  <a:srgbClr val="FF0000"/>
                </a:solidFill>
              </a:rPr>
              <a:t>Не</a:t>
            </a:r>
            <a:r>
              <a:rPr lang="uk-UA" sz="2800" dirty="0" smtClean="0"/>
              <a:t> цікава зовсім книга. (Не цікава </a:t>
            </a:r>
            <a:r>
              <a:rPr lang="uk-UA" sz="2800" b="1" dirty="0" smtClean="0"/>
              <a:t>якою мірою</a:t>
            </a:r>
            <a:r>
              <a:rPr lang="uk-UA" sz="2800" dirty="0" smtClean="0"/>
              <a:t>?  - Зовсім.).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785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НАПИСАННЯ НЕ З ДІЄСЛОВАМИ, ДІЄПРИСЛІВНИКАМИ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2794715"/>
            <a:ext cx="4184035" cy="324664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ЗАЗВИЧАЙ </a:t>
            </a:r>
            <a:r>
              <a:rPr lang="uk-UA" sz="2800" dirty="0" smtClean="0">
                <a:solidFill>
                  <a:srgbClr val="FF0000"/>
                </a:solidFill>
              </a:rPr>
              <a:t>НЕ</a:t>
            </a:r>
            <a:r>
              <a:rPr lang="uk-UA" sz="2800" dirty="0" smtClean="0"/>
              <a:t> З ДІЄСЛОВАМИ ТА ДІЄПРИСЛІВНИКАМИ ПИШЕМО </a:t>
            </a:r>
            <a:r>
              <a:rPr lang="uk-UA" sz="2800" dirty="0" smtClean="0">
                <a:solidFill>
                  <a:srgbClr val="FF0000"/>
                </a:solidFill>
              </a:rPr>
              <a:t>ОКРЕМО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3" y="1930400"/>
            <a:ext cx="2913923" cy="4110961"/>
          </a:xfrm>
        </p:spPr>
      </p:pic>
    </p:spTree>
    <p:extLst>
      <p:ext uri="{BB962C8B-B14F-4D97-AF65-F5344CB8AC3E}">
        <p14:creationId xmlns="" xmlns:p14="http://schemas.microsoft.com/office/powerpoint/2010/main" val="17034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ea typeface="+mj-lt"/>
                <a:cs typeface="+mj-lt"/>
              </a:rPr>
              <a:t>ПИШЕМО </a:t>
            </a:r>
            <a:r>
              <a:rPr lang="ru-RU" b="1" dirty="0" smtClean="0">
                <a:solidFill>
                  <a:schemeClr val="tx1"/>
                </a:solidFill>
                <a:ea typeface="+mj-lt"/>
                <a:cs typeface="+mj-lt"/>
              </a:rPr>
              <a:t>РАЗОМ</a:t>
            </a:r>
            <a:r>
              <a:rPr lang="ru-RU" b="1" dirty="0">
                <a:solidFill>
                  <a:schemeClr val="tx1"/>
                </a:solidFill>
                <a:ea typeface="+mj-lt"/>
                <a:cs typeface="+mj-lt"/>
              </a:rPr>
              <a:t/>
            </a:r>
            <a:br>
              <a:rPr lang="ru-RU" b="1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ru-RU" b="1" dirty="0" smtClean="0">
                <a:solidFill>
                  <a:schemeClr val="tx1"/>
                </a:solidFill>
                <a:ea typeface="+mj-lt"/>
                <a:cs typeface="+mj-lt"/>
              </a:rPr>
              <a:t>Д</a:t>
            </a:r>
            <a:r>
              <a:rPr lang="uk-UA" b="1" dirty="0" smtClean="0">
                <a:solidFill>
                  <a:schemeClr val="tx1"/>
                </a:solidFill>
                <a:ea typeface="+mj-lt"/>
                <a:cs typeface="+mj-lt"/>
              </a:rPr>
              <a:t>ІЄСЛОВА, ДІЄПРИСЛІВНИКИ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uk-UA" sz="2800" b="1" dirty="0" smtClean="0"/>
              <a:t>ПРАВИЛО</a:t>
            </a:r>
            <a:endParaRPr lang="ru-RU" sz="2800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Якщо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дієслово</a:t>
            </a:r>
            <a:r>
              <a:rPr lang="ru-RU" sz="2800" dirty="0" smtClean="0">
                <a:solidFill>
                  <a:schemeClr val="tx1"/>
                </a:solidFill>
              </a:rPr>
              <a:t> без </a:t>
            </a:r>
            <a:r>
              <a:rPr lang="ru-RU" sz="2800" b="1" dirty="0" smtClean="0">
                <a:solidFill>
                  <a:srgbClr val="FF0000"/>
                </a:solidFill>
              </a:rPr>
              <a:t>НЕ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не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вживається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uk-UA" sz="2800" dirty="0">
                <a:solidFill>
                  <a:schemeClr val="tx1"/>
                </a:solidFill>
              </a:rPr>
              <a:t>Якщо </a:t>
            </a:r>
            <a:r>
              <a:rPr lang="uk-UA" sz="2800" b="1" dirty="0" smtClean="0">
                <a:solidFill>
                  <a:srgbClr val="FF0000"/>
                </a:solidFill>
              </a:rPr>
              <a:t>НЕ </a:t>
            </a:r>
            <a:r>
              <a:rPr lang="uk-UA" sz="2800" dirty="0">
                <a:solidFill>
                  <a:schemeClr val="tx1"/>
                </a:solidFill>
              </a:rPr>
              <a:t>входить до </a:t>
            </a:r>
            <a:r>
              <a:rPr lang="uk-UA" sz="2800" dirty="0" err="1">
                <a:solidFill>
                  <a:schemeClr val="tx1"/>
                </a:solidFill>
              </a:rPr>
              <a:t>префікса</a:t>
            </a:r>
            <a:r>
              <a:rPr lang="uk-UA" sz="2800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rgbClr val="FF0000"/>
                </a:solidFill>
              </a:rPr>
              <a:t>недо</a:t>
            </a:r>
            <a:r>
              <a:rPr lang="uk-UA" sz="2800" b="1" dirty="0">
                <a:solidFill>
                  <a:srgbClr val="FF0000"/>
                </a:solidFill>
              </a:rPr>
              <a:t>-</a:t>
            </a:r>
            <a:endParaRPr lang="ru-RU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800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uk-UA" sz="2800" b="1" dirty="0" smtClean="0"/>
              <a:t>ПРИКЛАД</a:t>
            </a:r>
            <a:endParaRPr lang="ru-RU" sz="2800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290869" y="2737244"/>
            <a:ext cx="4185617" cy="330411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uk-UA" sz="2800" dirty="0" smtClean="0">
                <a:solidFill>
                  <a:srgbClr val="FF0000"/>
                </a:solidFill>
              </a:rPr>
              <a:t> </a:t>
            </a:r>
            <a:r>
              <a:rPr lang="uk-UA" sz="2800" b="1" dirty="0" smtClean="0">
                <a:solidFill>
                  <a:srgbClr val="FF0000"/>
                </a:solidFill>
              </a:rPr>
              <a:t>не</a:t>
            </a:r>
            <a:r>
              <a:rPr lang="uk-UA" sz="2800" dirty="0" smtClean="0"/>
              <a:t>навидіти,</a:t>
            </a:r>
          </a:p>
          <a:p>
            <a:pPr marL="0" indent="0">
              <a:buNone/>
            </a:pPr>
            <a:r>
              <a:rPr lang="uk-UA" sz="2800" dirty="0" smtClean="0">
                <a:solidFill>
                  <a:srgbClr val="FF0000"/>
                </a:solidFill>
              </a:rPr>
              <a:t>    </a:t>
            </a:r>
            <a:r>
              <a:rPr lang="uk-UA" sz="2800" b="1" dirty="0" err="1" smtClean="0">
                <a:solidFill>
                  <a:srgbClr val="FF0000"/>
                </a:solidFill>
              </a:rPr>
              <a:t>не</a:t>
            </a:r>
            <a:r>
              <a:rPr lang="uk-UA" sz="2800" dirty="0" err="1" smtClean="0"/>
              <a:t>стямившись</a:t>
            </a:r>
            <a:r>
              <a:rPr lang="uk-UA" sz="2800" dirty="0" smtClean="0"/>
              <a:t>;</a:t>
            </a:r>
          </a:p>
          <a:p>
            <a:pPr>
              <a:buFont typeface="Wingdings" pitchFamily="2" charset="2"/>
              <a:buChar char="Ø"/>
            </a:pPr>
            <a:r>
              <a:rPr lang="uk-UA" sz="2800" dirty="0" smtClean="0">
                <a:solidFill>
                  <a:srgbClr val="FF0000"/>
                </a:solidFill>
              </a:rPr>
              <a:t> </a:t>
            </a:r>
            <a:r>
              <a:rPr lang="uk-UA" sz="2800" b="1" dirty="0" smtClean="0">
                <a:solidFill>
                  <a:srgbClr val="FF0000"/>
                </a:solidFill>
              </a:rPr>
              <a:t>недо</a:t>
            </a:r>
            <a:r>
              <a:rPr lang="uk-UA" sz="2800" dirty="0" smtClean="0"/>
              <a:t>чувати, </a:t>
            </a:r>
          </a:p>
          <a:p>
            <a:pPr marL="0" indent="0">
              <a:buNone/>
            </a:pPr>
            <a:r>
              <a:rPr lang="uk-UA" sz="2800" dirty="0" smtClean="0">
                <a:solidFill>
                  <a:srgbClr val="FF0000"/>
                </a:solidFill>
              </a:rPr>
              <a:t>    </a:t>
            </a:r>
            <a:r>
              <a:rPr lang="uk-UA" sz="2800" b="1" dirty="0" smtClean="0">
                <a:solidFill>
                  <a:srgbClr val="FF0000"/>
                </a:solidFill>
              </a:rPr>
              <a:t>недо</a:t>
            </a:r>
            <a:r>
              <a:rPr lang="uk-UA" sz="2800" dirty="0" smtClean="0"/>
              <a:t>виконавши</a:t>
            </a:r>
          </a:p>
          <a:p>
            <a:pPr marL="0" indent="0">
              <a:buNone/>
            </a:pPr>
            <a:r>
              <a:rPr lang="uk-UA" sz="2800" dirty="0" smtClean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24981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</TotalTime>
  <Words>459</Words>
  <Application>Microsoft Office PowerPoint</Application>
  <PresentationFormat>Произвольный</PresentationFormat>
  <Paragraphs>105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Facet</vt:lpstr>
      <vt:lpstr>                </vt:lpstr>
      <vt:lpstr>Пишемо разом  ІМЕННИКИ, ПРИКМЕТНИКИ, ПРИСЛІВНИКИ</vt:lpstr>
      <vt:lpstr>ПИШЕМО РАЗОМ ІМЕННИКИ, ПРИКМЕННИКИ, ПРИСЛІВНИКИ</vt:lpstr>
      <vt:lpstr>ПИШЕМО РАЗОМ ІМЕННИКИ, ПРИКМЕННИКИ, ПРИСЛІВНИКИ</vt:lpstr>
      <vt:lpstr>ПИШЕМО ОКРЕМО ІМЕННИКИ, ПРИКМЕННИКИ, ПРИСЛІВНИКИ</vt:lpstr>
      <vt:lpstr>ПИШЕМО ОКРЕМО ІМЕННИКИ, ПРИКМЕННИКИ, ПРИСЛІВНИКИ</vt:lpstr>
      <vt:lpstr>ПИШЕМО ОКРЕМО ІМЕННИКИ, ПРИКМЕННИКИ, ПРИСЛІВНИКИ</vt:lpstr>
      <vt:lpstr>НАПИСАННЯ НЕ З ДІЄСЛОВАМИ, ДІЄПРИСЛІВНИКАМИ</vt:lpstr>
      <vt:lpstr>ПИШЕМО РАЗОМ ДІЄСЛОВА, ДІЄПРИСЛІВНИКИ</vt:lpstr>
      <vt:lpstr>Треба розрізняти!!!</vt:lpstr>
      <vt:lpstr>РОЗРІЗНЯЙ!!!</vt:lpstr>
      <vt:lpstr>НАПИСАННЯ НЕ З ДІЄПРИКМЕТНИКАМИ</vt:lpstr>
      <vt:lpstr>                  НЕ З ДІЄПРИКМЕТНИКАМИ ПИШЕМО РАЗОМ</vt:lpstr>
      <vt:lpstr>                  НЕ З ДІЄПРИКМЕТНИКАМИ  ПИШЕМО ОКРЕМО</vt:lpstr>
      <vt:lpstr>ЗАПАМ’ЯТАЙ!!!</vt:lpstr>
      <vt:lpstr>                  НІ З РІЗНИМИ ЧАСТИНАМИ МОВИ  ПИШЕМО РАЗОМ</vt:lpstr>
      <vt:lpstr>      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Пользователь</cp:lastModifiedBy>
  <cp:revision>233</cp:revision>
  <dcterms:created xsi:type="dcterms:W3CDTF">2020-03-28T20:21:17Z</dcterms:created>
  <dcterms:modified xsi:type="dcterms:W3CDTF">2025-04-08T13:02:50Z</dcterms:modified>
</cp:coreProperties>
</file>