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32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C13EE-53DA-44BA-B6AB-10489B9AEB12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D5104-EB64-404F-A625-1136EFBB01A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CC91-B256-4178-8A71-4EF0B8875B1F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9327-B7E4-4A47-99B1-2228693C57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CC91-B256-4178-8A71-4EF0B8875B1F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9327-B7E4-4A47-99B1-2228693C57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CC91-B256-4178-8A71-4EF0B8875B1F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9327-B7E4-4A47-99B1-2228693C57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CC91-B256-4178-8A71-4EF0B8875B1F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9327-B7E4-4A47-99B1-2228693C57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CC91-B256-4178-8A71-4EF0B8875B1F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9327-B7E4-4A47-99B1-2228693C57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CC91-B256-4178-8A71-4EF0B8875B1F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9327-B7E4-4A47-99B1-2228693C57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CC91-B256-4178-8A71-4EF0B8875B1F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9327-B7E4-4A47-99B1-2228693C57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CC91-B256-4178-8A71-4EF0B8875B1F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9327-B7E4-4A47-99B1-2228693C57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CC91-B256-4178-8A71-4EF0B8875B1F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9327-B7E4-4A47-99B1-2228693C57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CC91-B256-4178-8A71-4EF0B8875B1F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9327-B7E4-4A47-99B1-2228693C57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CC91-B256-4178-8A71-4EF0B8875B1F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9327-B7E4-4A47-99B1-2228693C57A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4CC91-B256-4178-8A71-4EF0B8875B1F}" type="datetimeFigureOut">
              <a:rPr lang="ru-RU" smtClean="0"/>
              <a:pPr/>
              <a:t>09.03.2025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9327-B7E4-4A47-99B1-2228693C57A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g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1547664" y="1700808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i="1" dirty="0" smtClean="0">
                <a:solidFill>
                  <a:schemeClr val="accent3">
                    <a:lumMod val="75000"/>
                  </a:schemeClr>
                </a:solidFill>
              </a:rPr>
              <a:t>СПОЛУЧНИКИ СУРЯДНОСТІ ТА </a:t>
            </a:r>
            <a:r>
              <a:rPr lang="uk-UA" sz="4000" b="1" i="1" dirty="0" smtClean="0">
                <a:solidFill>
                  <a:schemeClr val="accent3">
                    <a:lumMod val="75000"/>
                  </a:schemeClr>
                </a:solidFill>
              </a:rPr>
              <a:t>ПІДРЯДНОСТІ</a:t>
            </a:r>
          </a:p>
          <a:p>
            <a:pPr algn="ctr"/>
            <a:r>
              <a:rPr lang="uk-UA" sz="4000" b="1" i="1" dirty="0" smtClean="0">
                <a:solidFill>
                  <a:schemeClr val="accent3">
                    <a:lumMod val="75000"/>
                  </a:schemeClr>
                </a:solidFill>
              </a:rPr>
              <a:t>7 клас</a:t>
            </a:r>
          </a:p>
          <a:p>
            <a:pPr algn="ctr"/>
            <a:r>
              <a:rPr lang="uk-UA" sz="4000" b="1" i="1" dirty="0" err="1" smtClean="0">
                <a:solidFill>
                  <a:schemeClr val="accent3">
                    <a:lumMod val="75000"/>
                  </a:schemeClr>
                </a:solidFill>
              </a:rPr>
              <a:t>Стрембицька</a:t>
            </a:r>
            <a:r>
              <a:rPr lang="uk-UA" sz="4000" b="1" i="1" dirty="0" smtClean="0">
                <a:solidFill>
                  <a:schemeClr val="accent3">
                    <a:lumMod val="75000"/>
                  </a:schemeClr>
                </a:solidFill>
              </a:rPr>
              <a:t> Л.А.</a:t>
            </a:r>
            <a:endParaRPr lang="ru-RU" sz="4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g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Овал 4"/>
          <p:cNvSpPr/>
          <p:nvPr/>
        </p:nvSpPr>
        <p:spPr>
          <a:xfrm>
            <a:off x="1763688" y="404664"/>
            <a:ext cx="5832648" cy="115212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i="1" dirty="0" smtClean="0"/>
              <a:t>Розподільний диктант</a:t>
            </a:r>
            <a:endParaRPr lang="ru-RU" sz="36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2132856"/>
            <a:ext cx="67687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</a:rPr>
              <a:t>Запишіть сполучники, розподіляючи їх у дві колонки: сурядності та підрядності.</a:t>
            </a:r>
          </a:p>
          <a:p>
            <a:endParaRPr lang="uk-UA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uk-UA" sz="2400" b="1" dirty="0" smtClean="0">
                <a:solidFill>
                  <a:schemeClr val="accent2">
                    <a:lumMod val="50000"/>
                  </a:schemeClr>
                </a:solidFill>
              </a:rPr>
              <a:t>А, тому що, якщо, коли, і, зате, щоб, проте, немовби, неначе, однак, незважаючи на те що, для того щоб, або, але, у зв’язку з тим що, та, аби, так що, дарма що.</a:t>
            </a:r>
            <a:endParaRPr lang="ru-RU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g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5" name="Овал 4"/>
          <p:cNvSpPr/>
          <p:nvPr/>
        </p:nvSpPr>
        <p:spPr>
          <a:xfrm>
            <a:off x="1763688" y="404664"/>
            <a:ext cx="5832648" cy="115212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i="1" dirty="0" smtClean="0"/>
              <a:t>Творча вправа</a:t>
            </a:r>
            <a:endParaRPr lang="ru-RU" sz="36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772816"/>
            <a:ext cx="6840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</a:rPr>
              <a:t>Складіть і запишіть складні речення, що відповідають схемам. Визначте групу сполучників за значенням.</a:t>
            </a:r>
          </a:p>
          <a:p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</a:rPr>
              <a:t>              </a:t>
            </a:r>
            <a:r>
              <a:rPr lang="uk-UA" b="1" dirty="0" smtClean="0">
                <a:solidFill>
                  <a:srgbClr val="FF0000"/>
                </a:solidFill>
              </a:rPr>
              <a:t>коли?</a:t>
            </a:r>
          </a:p>
          <a:p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[    ]</a:t>
            </a:r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, коли 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[    ]</a:t>
            </a:r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342900" indent="-342900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              </a:t>
            </a:r>
            <a:r>
              <a:rPr lang="uk-UA" b="1" dirty="0" smtClean="0">
                <a:solidFill>
                  <a:srgbClr val="FF0000"/>
                </a:solidFill>
              </a:rPr>
              <a:t>яка?</a:t>
            </a:r>
          </a:p>
          <a:p>
            <a:pPr marL="342900" indent="-342900">
              <a:buAutoNum type="arabicPeriod"/>
            </a:pPr>
            <a:endParaRPr lang="uk-UA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AutoNum type="arabicPeriod" startAt="2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[    ]</a:t>
            </a:r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, мов 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[    ]</a:t>
            </a:r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342900" indent="-342900"/>
            <a:r>
              <a:rPr lang="uk-UA" b="1" dirty="0" smtClean="0">
                <a:solidFill>
                  <a:srgbClr val="FF0000"/>
                </a:solidFill>
              </a:rPr>
              <a:t>                 чому?</a:t>
            </a:r>
          </a:p>
          <a:p>
            <a:pPr marL="342900" indent="-342900"/>
            <a:endParaRPr lang="uk-UA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AutoNum type="arabicPeriod" startAt="3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[    ]</a:t>
            </a:r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, тому що 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[    ]</a:t>
            </a:r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pPr marL="342900" indent="-342900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            </a:t>
            </a:r>
            <a:r>
              <a:rPr lang="uk-UA" b="1" dirty="0" smtClean="0">
                <a:solidFill>
                  <a:srgbClr val="FF0000"/>
                </a:solidFill>
              </a:rPr>
              <a:t>з якою метою?</a:t>
            </a:r>
          </a:p>
          <a:p>
            <a:pPr marL="342900" indent="-342900">
              <a:buAutoNum type="arabicPeriod" startAt="3"/>
            </a:pPr>
            <a:endParaRPr lang="uk-UA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/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4.  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[    ]</a:t>
            </a:r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, для того щоб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[    ]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Выгнутая вверх стрелка 6"/>
          <p:cNvSpPr/>
          <p:nvPr/>
        </p:nvSpPr>
        <p:spPr>
          <a:xfrm>
            <a:off x="2051720" y="2708920"/>
            <a:ext cx="936104" cy="216024"/>
          </a:xfrm>
          <a:prstGeom prst="curved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Выгнутая вверх стрелка 7"/>
          <p:cNvSpPr/>
          <p:nvPr/>
        </p:nvSpPr>
        <p:spPr>
          <a:xfrm>
            <a:off x="1979712" y="3501008"/>
            <a:ext cx="936104" cy="216024"/>
          </a:xfrm>
          <a:prstGeom prst="curved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Выгнутая вверх стрелка 8"/>
          <p:cNvSpPr/>
          <p:nvPr/>
        </p:nvSpPr>
        <p:spPr>
          <a:xfrm>
            <a:off x="1979712" y="4293096"/>
            <a:ext cx="1440160" cy="288032"/>
          </a:xfrm>
          <a:prstGeom prst="curved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Выгнутая вверх стрелка 9"/>
          <p:cNvSpPr/>
          <p:nvPr/>
        </p:nvSpPr>
        <p:spPr>
          <a:xfrm>
            <a:off x="1979712" y="5157192"/>
            <a:ext cx="1944216" cy="288032"/>
          </a:xfrm>
          <a:prstGeom prst="curved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g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5" name="Овал 4"/>
          <p:cNvSpPr/>
          <p:nvPr/>
        </p:nvSpPr>
        <p:spPr>
          <a:xfrm>
            <a:off x="1763688" y="404664"/>
            <a:ext cx="5832648" cy="115212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i="1" dirty="0" smtClean="0"/>
              <a:t>Підсумок уроку</a:t>
            </a:r>
            <a:endParaRPr lang="ru-RU" sz="36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700808"/>
            <a:ext cx="6552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uk-UA" sz="2400" b="1" i="1" dirty="0" smtClean="0">
                <a:solidFill>
                  <a:schemeClr val="accent3">
                    <a:lumMod val="50000"/>
                  </a:schemeClr>
                </a:solidFill>
              </a:rPr>
              <a:t>1.На які групи за значенням поділяються сполучники?</a:t>
            </a:r>
          </a:p>
          <a:p>
            <a:pPr marL="342900" indent="-342900"/>
            <a:r>
              <a:rPr lang="uk-UA" sz="2400" b="1" i="1" dirty="0" smtClean="0">
                <a:solidFill>
                  <a:schemeClr val="accent3">
                    <a:lumMod val="50000"/>
                  </a:schemeClr>
                </a:solidFill>
              </a:rPr>
              <a:t>2. Назвіть групи за значенням сполучників сурядності?</a:t>
            </a:r>
          </a:p>
          <a:p>
            <a:pPr marL="342900" indent="-342900"/>
            <a:r>
              <a:rPr lang="uk-UA" sz="2400" b="1" i="1" dirty="0" smtClean="0">
                <a:solidFill>
                  <a:schemeClr val="accent3">
                    <a:lumMod val="50000"/>
                  </a:schemeClr>
                </a:solidFill>
              </a:rPr>
              <a:t>3. Назвіть групи за значенням сполучників підрядності?</a:t>
            </a:r>
          </a:p>
          <a:p>
            <a:pPr marL="342900" indent="-342900"/>
            <a:r>
              <a:rPr lang="uk-UA" sz="2400" b="1" i="1" dirty="0" smtClean="0">
                <a:solidFill>
                  <a:schemeClr val="accent3">
                    <a:lumMod val="50000"/>
                  </a:schemeClr>
                </a:solidFill>
              </a:rPr>
              <a:t>4.Як відрізнити сполучник що і займенник що?</a:t>
            </a:r>
          </a:p>
          <a:p>
            <a:pPr marL="342900" indent="-342900"/>
            <a:r>
              <a:rPr lang="uk-UA" sz="2400" b="1" i="1" dirty="0" smtClean="0">
                <a:solidFill>
                  <a:schemeClr val="accent3">
                    <a:lumMod val="50000"/>
                  </a:schemeClr>
                </a:solidFill>
              </a:rPr>
              <a:t>5. Як відрізнити сполучники коли,як і прислівників коли,як?</a:t>
            </a:r>
          </a:p>
          <a:p>
            <a:pPr marL="342900" indent="-342900"/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g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5" name="Овал 4"/>
          <p:cNvSpPr/>
          <p:nvPr/>
        </p:nvSpPr>
        <p:spPr>
          <a:xfrm>
            <a:off x="1619672" y="404664"/>
            <a:ext cx="5832648" cy="115212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i="1" dirty="0" smtClean="0"/>
              <a:t>Домашнє завдання</a:t>
            </a:r>
            <a:endParaRPr lang="ru-RU" sz="36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2060848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>
                <a:solidFill>
                  <a:schemeClr val="accent3">
                    <a:lumMod val="50000"/>
                  </a:schemeClr>
                </a:solidFill>
              </a:rPr>
              <a:t>1.Вивчити </a:t>
            </a:r>
            <a:r>
              <a:rPr lang="uk-UA" sz="2400" b="1" i="1" dirty="0" smtClean="0">
                <a:solidFill>
                  <a:schemeClr val="accent3">
                    <a:lumMod val="50000"/>
                  </a:schemeClr>
                </a:solidFill>
              </a:rPr>
              <a:t>урок 70-71</a:t>
            </a:r>
            <a:endParaRPr lang="uk-UA" sz="2400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uk-UA" sz="2400" b="1" i="1" dirty="0" smtClean="0">
                <a:solidFill>
                  <a:schemeClr val="accent3">
                    <a:lumMod val="50000"/>
                  </a:schemeClr>
                </a:solidFill>
              </a:rPr>
              <a:t>2.Виконати вправу </a:t>
            </a:r>
            <a:r>
              <a:rPr lang="uk-UA" sz="2400" b="1" i="1" dirty="0" smtClean="0">
                <a:solidFill>
                  <a:schemeClr val="accent3">
                    <a:lumMod val="50000"/>
                  </a:schemeClr>
                </a:solidFill>
              </a:rPr>
              <a:t>328 </a:t>
            </a:r>
            <a:r>
              <a:rPr lang="uk-UA" sz="2400" b="1" i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uk-UA" sz="2400" b="1" i="1" dirty="0" smtClean="0">
                <a:solidFill>
                  <a:schemeClr val="accent3">
                    <a:lumMod val="50000"/>
                  </a:schemeClr>
                </a:solidFill>
              </a:rPr>
              <a:t>стр.179)</a:t>
            </a:r>
            <a:endParaRPr lang="ru-RU" sz="24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g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1547664" y="1628800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i="1" dirty="0" smtClean="0">
                <a:solidFill>
                  <a:schemeClr val="accent3">
                    <a:lumMod val="75000"/>
                  </a:schemeClr>
                </a:solidFill>
              </a:rPr>
              <a:t>Дякую за увагу!</a:t>
            </a:r>
            <a:endParaRPr lang="ru-RU" sz="4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g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1475655" y="1412776"/>
            <a:ext cx="626469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i="1" dirty="0" smtClean="0">
                <a:solidFill>
                  <a:schemeClr val="accent3">
                    <a:lumMod val="50000"/>
                  </a:schemeClr>
                </a:solidFill>
              </a:rPr>
              <a:t>Сполучники </a:t>
            </a:r>
            <a:r>
              <a:rPr lang="uk-UA" sz="2800" b="1" i="1" dirty="0" smtClean="0">
                <a:solidFill>
                  <a:srgbClr val="FF0000"/>
                </a:solidFill>
              </a:rPr>
              <a:t>сурядності </a:t>
            </a:r>
            <a:r>
              <a:rPr lang="uk-UA" sz="2800" b="1" i="1" dirty="0" smtClean="0">
                <a:solidFill>
                  <a:schemeClr val="accent3">
                    <a:lumMod val="50000"/>
                  </a:schemeClr>
                </a:solidFill>
              </a:rPr>
              <a:t>використовуємо для зв’язку однорідних членів речення та рівноправних частин складного речення.</a:t>
            </a:r>
          </a:p>
          <a:p>
            <a:endParaRPr lang="uk-UA" dirty="0"/>
          </a:p>
          <a:p>
            <a:r>
              <a:rPr lang="uk-UA" sz="2400" b="1" i="1" dirty="0" smtClean="0">
                <a:solidFill>
                  <a:srgbClr val="FF0000"/>
                </a:solidFill>
              </a:rPr>
              <a:t>Наприклад: </a:t>
            </a:r>
            <a:r>
              <a:rPr lang="uk-UA" sz="2400" b="1" i="1" dirty="0" smtClean="0">
                <a:solidFill>
                  <a:schemeClr val="accent2">
                    <a:lumMod val="50000"/>
                  </a:schemeClr>
                </a:solidFill>
              </a:rPr>
              <a:t>і, але, та, або, чи.</a:t>
            </a:r>
          </a:p>
          <a:p>
            <a:r>
              <a:rPr lang="uk-UA" sz="2400" b="1" i="1" dirty="0" smtClean="0">
                <a:solidFill>
                  <a:schemeClr val="accent2">
                    <a:lumMod val="50000"/>
                  </a:schemeClr>
                </a:solidFill>
              </a:rPr>
              <a:t>На уроці працювали </a:t>
            </a:r>
            <a:r>
              <a:rPr lang="uk-UA" sz="2400" b="1" i="1" dirty="0" smtClean="0">
                <a:solidFill>
                  <a:srgbClr val="FF0000"/>
                </a:solidFill>
              </a:rPr>
              <a:t>і</a:t>
            </a:r>
            <a:r>
              <a:rPr lang="uk-UA" sz="2400" b="1" i="1" dirty="0" smtClean="0">
                <a:solidFill>
                  <a:schemeClr val="accent2">
                    <a:lumMod val="50000"/>
                  </a:schemeClr>
                </a:solidFill>
              </a:rPr>
              <a:t> хлопці, </a:t>
            </a:r>
            <a:r>
              <a:rPr lang="uk-UA" sz="2400" b="1" i="1" dirty="0" smtClean="0">
                <a:solidFill>
                  <a:srgbClr val="FF0000"/>
                </a:solidFill>
              </a:rPr>
              <a:t>і </a:t>
            </a:r>
            <a:r>
              <a:rPr lang="uk-UA" sz="2400" b="1" i="1" dirty="0" smtClean="0">
                <a:solidFill>
                  <a:schemeClr val="accent2">
                    <a:lumMod val="50000"/>
                  </a:schemeClr>
                </a:solidFill>
              </a:rPr>
              <a:t>дівчата.</a:t>
            </a:r>
            <a:endParaRPr lang="ru-RU" sz="24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g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2627784" y="476672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i="1" dirty="0" smtClean="0">
                <a:solidFill>
                  <a:srgbClr val="FF0000"/>
                </a:solidFill>
              </a:rPr>
              <a:t>Сполучники сурядності</a:t>
            </a:r>
            <a:endParaRPr lang="ru-RU" sz="28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547664" y="1124744"/>
          <a:ext cx="6096000" cy="4846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Група за значенням</a:t>
                      </a:r>
                      <a:endParaRPr lang="ru-RU" i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Сполучники</a:t>
                      </a:r>
                      <a:endParaRPr lang="ru-RU" i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Приклади</a:t>
                      </a:r>
                      <a:endParaRPr lang="ru-RU" i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Єднальні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і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 й ), та (у значенні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і), ні… </a:t>
                      </a:r>
                      <a:r>
                        <a:rPr lang="uk-UA" b="1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ні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, як… так і, не тільки… але й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літо </a:t>
                      </a:r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і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зима</a:t>
                      </a:r>
                    </a:p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ні вдень, ні вночі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Протиставні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а, але, та (у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значенні але), зате, проте, однак, а втім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Сьогодні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йшов дощ, </a:t>
                      </a:r>
                      <a:r>
                        <a:rPr lang="uk-UA" b="1" baseline="0" dirty="0" smtClean="0">
                          <a:solidFill>
                            <a:srgbClr val="FF0000"/>
                          </a:solidFill>
                        </a:rPr>
                        <a:t>але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було тепло.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Розділові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або, чи, або… </a:t>
                      </a:r>
                      <a:r>
                        <a:rPr lang="uk-UA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або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, чи… </a:t>
                      </a:r>
                      <a:r>
                        <a:rPr lang="uk-UA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чи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, то… </a:t>
                      </a:r>
                      <a:r>
                        <a:rPr lang="uk-UA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то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ранок </a:t>
                      </a:r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або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вечір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Зіставний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а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(не можна замінити протиставним але)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День підходить, </a:t>
                      </a:r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а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ніч відступає.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g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1547664" y="1340768"/>
            <a:ext cx="60486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i="1" dirty="0" smtClean="0">
                <a:solidFill>
                  <a:schemeClr val="accent3">
                    <a:lumMod val="50000"/>
                  </a:schemeClr>
                </a:solidFill>
              </a:rPr>
              <a:t>Сполучники </a:t>
            </a:r>
            <a:r>
              <a:rPr lang="uk-UA" sz="2800" b="1" i="1" dirty="0" smtClean="0">
                <a:solidFill>
                  <a:srgbClr val="FF0000"/>
                </a:solidFill>
              </a:rPr>
              <a:t>підрядності </a:t>
            </a:r>
            <a:r>
              <a:rPr lang="uk-UA" sz="2800" b="1" i="1" dirty="0" smtClean="0">
                <a:solidFill>
                  <a:schemeClr val="accent3">
                    <a:lumMod val="50000"/>
                  </a:schemeClr>
                </a:solidFill>
              </a:rPr>
              <a:t>використовуємо для зв’язку залежних одна від одної частин складного речення.</a:t>
            </a:r>
          </a:p>
          <a:p>
            <a:endParaRPr lang="uk-UA" dirty="0"/>
          </a:p>
          <a:p>
            <a:r>
              <a:rPr lang="uk-UA" sz="2400" b="1" i="1" dirty="0" smtClean="0">
                <a:solidFill>
                  <a:srgbClr val="FF0000"/>
                </a:solidFill>
              </a:rPr>
              <a:t>Наприклад:</a:t>
            </a:r>
            <a:r>
              <a:rPr lang="uk-UA" sz="2400" b="1" i="1" dirty="0" smtClean="0">
                <a:solidFill>
                  <a:schemeClr val="accent2">
                    <a:lumMod val="50000"/>
                  </a:schemeClr>
                </a:solidFill>
              </a:rPr>
              <a:t> що, щоб, якщо, тому що, коли, через те що.</a:t>
            </a:r>
          </a:p>
          <a:p>
            <a:r>
              <a:rPr lang="uk-UA" sz="1400" dirty="0" smtClean="0"/>
              <a:t>                                                    </a:t>
            </a:r>
            <a:r>
              <a:rPr lang="uk-UA" sz="1400" dirty="0" smtClean="0">
                <a:solidFill>
                  <a:schemeClr val="accent2">
                    <a:lumMod val="50000"/>
                  </a:schemeClr>
                </a:solidFill>
              </a:rPr>
              <a:t>для чого?</a:t>
            </a:r>
          </a:p>
          <a:p>
            <a:endParaRPr lang="uk-UA" dirty="0" smtClean="0"/>
          </a:p>
          <a:p>
            <a:r>
              <a:rPr lang="uk-UA" sz="2400" b="1" i="1" dirty="0" smtClean="0">
                <a:solidFill>
                  <a:schemeClr val="accent2">
                    <a:lumMod val="50000"/>
                  </a:schemeClr>
                </a:solidFill>
              </a:rPr>
              <a:t>Треба працювати, </a:t>
            </a:r>
            <a:r>
              <a:rPr lang="uk-UA" sz="2400" b="1" i="1" dirty="0" smtClean="0">
                <a:solidFill>
                  <a:srgbClr val="FF0000"/>
                </a:solidFill>
              </a:rPr>
              <a:t>щоб</a:t>
            </a:r>
            <a:r>
              <a:rPr lang="uk-UA" sz="2400" b="1" i="1" dirty="0" smtClean="0">
                <a:solidFill>
                  <a:schemeClr val="accent2">
                    <a:lumMod val="50000"/>
                  </a:schemeClr>
                </a:solidFill>
              </a:rPr>
              <a:t> гарно жити.</a:t>
            </a:r>
          </a:p>
          <a:p>
            <a:endParaRPr lang="uk-UA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Выгнутая вверх стрелка 7"/>
          <p:cNvSpPr/>
          <p:nvPr/>
        </p:nvSpPr>
        <p:spPr>
          <a:xfrm>
            <a:off x="2915816" y="4365104"/>
            <a:ext cx="2304256" cy="288032"/>
          </a:xfrm>
          <a:prstGeom prst="curved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g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1" cy="6858000"/>
          </a:xfrm>
        </p:spPr>
      </p:pic>
      <p:sp>
        <p:nvSpPr>
          <p:cNvPr id="3" name="TextBox 2"/>
          <p:cNvSpPr txBox="1"/>
          <p:nvPr/>
        </p:nvSpPr>
        <p:spPr>
          <a:xfrm>
            <a:off x="2627784" y="404664"/>
            <a:ext cx="405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dirty="0" smtClean="0">
                <a:solidFill>
                  <a:srgbClr val="FF0000"/>
                </a:solidFill>
              </a:rPr>
              <a:t>Сполучники підрядності</a:t>
            </a:r>
            <a:endParaRPr lang="ru-RU" sz="28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47664" y="1196752"/>
          <a:ext cx="6096000" cy="4572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Група за значенням</a:t>
                      </a:r>
                      <a:endParaRPr lang="ru-RU" i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Сполучники</a:t>
                      </a:r>
                      <a:endParaRPr lang="ru-RU" i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Приклади</a:t>
                      </a:r>
                      <a:endParaRPr lang="ru-RU" i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Причинові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бо, тому що, через те що, у зв’язку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з тим що, оскільки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Земля прекрасна, </a:t>
                      </a:r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тому що 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на ній живуть чудові люди.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Часові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коли, тільки, як, щойно, ледве, як тільки, аж поки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Пішли, </a:t>
                      </a:r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коли 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стемніло.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Умовні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якщо, якби, аби, коли, </a:t>
                      </a:r>
                      <a:r>
                        <a:rPr lang="uk-UA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коли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б, як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Я був би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поетом, </a:t>
                      </a:r>
                      <a:r>
                        <a:rPr lang="uk-UA" b="1" baseline="0" dirty="0" smtClean="0">
                          <a:solidFill>
                            <a:srgbClr val="FF0000"/>
                          </a:solidFill>
                        </a:rPr>
                        <a:t>якби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умів би писати вірші.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Мети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щоб, для того щоб, аби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Оленка вийшла, </a:t>
                      </a:r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щоб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попрощатися з родиною.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g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403648" y="980728"/>
          <a:ext cx="6336705" cy="4846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12235"/>
                <a:gridCol w="2112235"/>
                <a:gridCol w="21122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b="1" i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Допустові</a:t>
                      </a:r>
                      <a:endParaRPr lang="ru-RU" b="1" i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хоч, хай, </a:t>
                      </a:r>
                      <a:r>
                        <a:rPr lang="uk-UA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хай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…, але, незважаючи на те що, дарма що, дарма що… а 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Тетяна, </a:t>
                      </a:r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хоч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і була гострою на слово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, змовчала.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b="1" i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Порівняльні</a:t>
                      </a:r>
                      <a:endParaRPr lang="ru-RU" b="1" i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як, мов, немов, наче, неначе, ніби, немовби, начебто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Хмари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насувалися, </a:t>
                      </a:r>
                      <a:r>
                        <a:rPr lang="uk-UA" b="1" baseline="0" dirty="0" smtClean="0">
                          <a:solidFill>
                            <a:srgbClr val="FF0000"/>
                          </a:solidFill>
                        </a:rPr>
                        <a:t>наче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великі хвилі.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b="1" i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З’ясувальні</a:t>
                      </a:r>
                      <a:endParaRPr lang="ru-RU" b="1" i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що, щоб, чи, як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Я б так хотів, </a:t>
                      </a:r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щоб 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ти була щасливою.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b="1" i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Міри та ступеня</a:t>
                      </a:r>
                      <a:endParaRPr lang="ru-RU" b="1" i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аж, що аж, що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Він так утомився, </a:t>
                      </a:r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що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на півдорозі заснув.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b="1" i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Наслідковий</a:t>
                      </a:r>
                      <a:endParaRPr lang="ru-RU" b="1" i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так що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Несподівано вдарили морози, </a:t>
                      </a:r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так що 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хризантеми зав’яли.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g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3" name="Овал 2"/>
          <p:cNvSpPr/>
          <p:nvPr/>
        </p:nvSpPr>
        <p:spPr>
          <a:xfrm>
            <a:off x="1763688" y="404664"/>
            <a:ext cx="5832648" cy="6480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i="1" dirty="0" smtClean="0"/>
              <a:t>ЗАПАМ’ЯТАЙ!</a:t>
            </a:r>
            <a:endParaRPr lang="ru-RU" sz="36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112474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i="1" dirty="0" smtClean="0">
                <a:solidFill>
                  <a:schemeClr val="accent3">
                    <a:lumMod val="50000"/>
                  </a:schemeClr>
                </a:solidFill>
              </a:rPr>
              <a:t>Сполучники </a:t>
            </a:r>
            <a:r>
              <a:rPr lang="uk-UA" sz="2000" b="1" i="1" dirty="0" smtClean="0">
                <a:solidFill>
                  <a:srgbClr val="FF0000"/>
                </a:solidFill>
              </a:rPr>
              <a:t>що</a:t>
            </a:r>
            <a:r>
              <a:rPr lang="uk-UA" sz="2000" b="1" i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uk-UA" sz="2000" b="1" i="1" dirty="0" smtClean="0">
                <a:solidFill>
                  <a:srgbClr val="FF0000"/>
                </a:solidFill>
              </a:rPr>
              <a:t>коли</a:t>
            </a:r>
            <a:r>
              <a:rPr lang="uk-UA" sz="2000" b="1" i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uk-UA" sz="2000" b="1" i="1" dirty="0" smtClean="0">
                <a:solidFill>
                  <a:srgbClr val="FF0000"/>
                </a:solidFill>
              </a:rPr>
              <a:t>як</a:t>
            </a:r>
            <a:r>
              <a:rPr lang="uk-UA" sz="2000" b="1" i="1" dirty="0" smtClean="0">
                <a:solidFill>
                  <a:schemeClr val="accent3">
                    <a:lumMod val="50000"/>
                  </a:schemeClr>
                </a:solidFill>
              </a:rPr>
              <a:t> потрібно відрізняти від займенника </a:t>
            </a:r>
            <a:r>
              <a:rPr lang="uk-UA" sz="2000" b="1" i="1" dirty="0" smtClean="0">
                <a:solidFill>
                  <a:srgbClr val="FF0000"/>
                </a:solidFill>
              </a:rPr>
              <a:t>що</a:t>
            </a:r>
            <a:r>
              <a:rPr lang="uk-UA" sz="2000" b="1" i="1" dirty="0" smtClean="0">
                <a:solidFill>
                  <a:schemeClr val="accent3">
                    <a:lumMod val="50000"/>
                  </a:schemeClr>
                </a:solidFill>
              </a:rPr>
              <a:t> і прислівників </a:t>
            </a:r>
            <a:r>
              <a:rPr lang="uk-UA" sz="2000" b="1" i="1" dirty="0" smtClean="0">
                <a:solidFill>
                  <a:srgbClr val="FF0000"/>
                </a:solidFill>
              </a:rPr>
              <a:t>коли, як</a:t>
            </a:r>
            <a:r>
              <a:rPr lang="uk-UA" sz="2000" b="1" i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ru-RU" sz="20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43608" y="1844824"/>
          <a:ext cx="7056784" cy="4114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528392"/>
                <a:gridCol w="3528392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uk-UA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Сполучники</a:t>
                      </a:r>
                      <a:endParaRPr lang="ru-RU" i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Інші частини мови</a:t>
                      </a:r>
                      <a:endParaRPr lang="ru-RU" i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34440"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Що</a:t>
                      </a:r>
                    </a:p>
                    <a:p>
                      <a:pPr algn="ctr"/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Відомо, </a:t>
                      </a:r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що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ліс лікує.</a:t>
                      </a:r>
                    </a:p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(від однієї частини до іншої можна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поставити питання </a:t>
                      </a:r>
                      <a:r>
                        <a:rPr lang="uk-UA" b="1" baseline="0" dirty="0" smtClean="0">
                          <a:solidFill>
                            <a:srgbClr val="FF0000"/>
                          </a:solidFill>
                        </a:rPr>
                        <a:t>що?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uk-UA" b="1" baseline="0" dirty="0" smtClean="0">
                          <a:solidFill>
                            <a:srgbClr val="FF0000"/>
                          </a:solidFill>
                        </a:rPr>
                        <a:t>за що?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або </a:t>
                      </a:r>
                      <a:r>
                        <a:rPr lang="uk-UA" b="1" baseline="0" dirty="0" smtClean="0">
                          <a:solidFill>
                            <a:srgbClr val="FF0000"/>
                          </a:solidFill>
                        </a:rPr>
                        <a:t>про що? 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Що(займенник)</a:t>
                      </a:r>
                    </a:p>
                    <a:p>
                      <a:pPr algn="ctr"/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Побачили сонце,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uk-UA" b="1" u="sng" baseline="0" dirty="0" smtClean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</a:rPr>
                        <a:t>що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сідало за гору. </a:t>
                      </a:r>
                    </a:p>
                    <a:p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(слово </a:t>
                      </a:r>
                      <a:r>
                        <a:rPr lang="uk-UA" b="1" baseline="0" dirty="0" smtClean="0">
                          <a:solidFill>
                            <a:srgbClr val="FF0000"/>
                          </a:solidFill>
                        </a:rPr>
                        <a:t>що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можна замінити займенником </a:t>
                      </a:r>
                      <a:r>
                        <a:rPr lang="uk-UA" b="1" baseline="0" dirty="0" smtClean="0">
                          <a:solidFill>
                            <a:srgbClr val="FF0000"/>
                          </a:solidFill>
                        </a:rPr>
                        <a:t>який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uk-UA" b="1" baseline="0" dirty="0" smtClean="0">
                          <a:solidFill>
                            <a:srgbClr val="FF0000"/>
                          </a:solidFill>
                        </a:rPr>
                        <a:t>яке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uk-UA" b="1" baseline="0" dirty="0" smtClean="0">
                          <a:solidFill>
                            <a:srgbClr val="FF0000"/>
                          </a:solidFill>
                        </a:rPr>
                        <a:t>яка</a:t>
                      </a:r>
                      <a:r>
                        <a:rPr lang="uk-UA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; виступає підметом)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Коли</a:t>
                      </a:r>
                    </a:p>
                    <a:p>
                      <a:pPr algn="ctr"/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Усе вийде, </a:t>
                      </a:r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коли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постаратися. </a:t>
                      </a:r>
                    </a:p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 слово коли виражає відношення умови; можна замінити сполучником </a:t>
                      </a:r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якщо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. </a:t>
                      </a:r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Коли 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може виражати і часові відношення)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Коли(прислівник)</a:t>
                      </a:r>
                    </a:p>
                    <a:p>
                      <a:pPr algn="ctr"/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Не знаю, </a:t>
                      </a:r>
                      <a:r>
                        <a:rPr lang="uk-UA" b="1" u="dotDash" baseline="0" dirty="0" smtClean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</a:rPr>
                        <a:t>коли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прийде весна. </a:t>
                      </a:r>
                    </a:p>
                    <a:p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 слово </a:t>
                      </a:r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коли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приєднує частину, до якої ставимо питання </a:t>
                      </a:r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що?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або </a:t>
                      </a:r>
                      <a:r>
                        <a:rPr lang="uk-UA" b="1" dirty="0" smtClean="0">
                          <a:solidFill>
                            <a:srgbClr val="FF0000"/>
                          </a:solidFill>
                        </a:rPr>
                        <a:t>який?</a:t>
                      </a:r>
                      <a:r>
                        <a:rPr lang="uk-UA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; виступає обставиною)</a:t>
                      </a:r>
                      <a:endParaRPr lang="ru-RU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g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24000" y="1397000"/>
          <a:ext cx="6096000" cy="3657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rgbClr val="FF0000"/>
                          </a:solidFill>
                        </a:rPr>
                        <a:t>Як</a:t>
                      </a:r>
                    </a:p>
                    <a:p>
                      <a:pPr algn="ctr"/>
                      <a:r>
                        <a:rPr lang="uk-UA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Вийду,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uk-UA" baseline="0" dirty="0" smtClean="0">
                          <a:solidFill>
                            <a:srgbClr val="FF0000"/>
                          </a:solidFill>
                        </a:rPr>
                        <a:t>як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сонце сяде.</a:t>
                      </a:r>
                    </a:p>
                    <a:p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(слово </a:t>
                      </a:r>
                      <a:r>
                        <a:rPr lang="uk-UA" baseline="0" dirty="0" smtClean="0">
                          <a:solidFill>
                            <a:srgbClr val="FF0000"/>
                          </a:solidFill>
                        </a:rPr>
                        <a:t>як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виражає відношення часові, порівняльні або умови; можна замінити сполучниками </a:t>
                      </a:r>
                      <a:r>
                        <a:rPr lang="uk-UA" baseline="0" dirty="0" smtClean="0">
                          <a:solidFill>
                            <a:srgbClr val="FF0000"/>
                          </a:solidFill>
                        </a:rPr>
                        <a:t>коли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uk-UA" baseline="0" dirty="0" smtClean="0">
                          <a:solidFill>
                            <a:srgbClr val="FF0000"/>
                          </a:solidFill>
                        </a:rPr>
                        <a:t>мов 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або </a:t>
                      </a:r>
                      <a:r>
                        <a:rPr lang="uk-UA" baseline="0" dirty="0" smtClean="0">
                          <a:solidFill>
                            <a:srgbClr val="FF0000"/>
                          </a:solidFill>
                        </a:rPr>
                        <a:t>якщо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Не помітив, </a:t>
                      </a:r>
                      <a:r>
                        <a:rPr lang="uk-UA" baseline="0" dirty="0" smtClean="0">
                          <a:solidFill>
                            <a:srgbClr val="FF0000"/>
                          </a:solidFill>
                        </a:rPr>
                        <a:t>як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почався урок.</a:t>
                      </a:r>
                    </a:p>
                    <a:p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(слово </a:t>
                      </a:r>
                      <a:r>
                        <a:rPr lang="uk-UA" baseline="0" dirty="0" smtClean="0">
                          <a:solidFill>
                            <a:srgbClr val="FF0000"/>
                          </a:solidFill>
                        </a:rPr>
                        <a:t>як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можна замінити сполучником </a:t>
                      </a:r>
                      <a:r>
                        <a:rPr lang="uk-UA" baseline="0" dirty="0" smtClean="0">
                          <a:solidFill>
                            <a:srgbClr val="FF0000"/>
                          </a:solidFill>
                        </a:rPr>
                        <a:t>що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rgbClr val="FF0000"/>
                          </a:solidFill>
                        </a:rPr>
                        <a:t>Як(прислівник)</a:t>
                      </a:r>
                    </a:p>
                    <a:p>
                      <a:pPr algn="ctr"/>
                      <a:r>
                        <a:rPr lang="uk-UA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Заспівай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так, </a:t>
                      </a:r>
                      <a:r>
                        <a:rPr lang="uk-UA" u="dotDash" baseline="0" dirty="0" smtClean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</a:rPr>
                        <a:t>як</a:t>
                      </a:r>
                      <a:r>
                        <a:rPr lang="uk-UA" baseline="0" dirty="0" smtClean="0"/>
                        <a:t> 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соловей у гаю.</a:t>
                      </a:r>
                    </a:p>
                    <a:p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(слово </a:t>
                      </a:r>
                      <a:r>
                        <a:rPr lang="uk-UA" baseline="0" dirty="0" smtClean="0">
                          <a:solidFill>
                            <a:srgbClr val="FF0000"/>
                          </a:solidFill>
                        </a:rPr>
                        <a:t>як 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приєднує частину, до якої ставимо питання </a:t>
                      </a:r>
                    </a:p>
                    <a:p>
                      <a:r>
                        <a:rPr lang="uk-UA" baseline="0" dirty="0" smtClean="0">
                          <a:solidFill>
                            <a:srgbClr val="FF0000"/>
                          </a:solidFill>
                        </a:rPr>
                        <a:t>як?</a:t>
                      </a:r>
                      <a:r>
                        <a:rPr lang="uk-UA" baseline="0" dirty="0" smtClean="0"/>
                        <a:t> 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uk-UA" baseline="0" dirty="0" smtClean="0"/>
                        <a:t> </a:t>
                      </a:r>
                      <a:r>
                        <a:rPr lang="uk-UA" baseline="0" dirty="0" smtClean="0">
                          <a:solidFill>
                            <a:srgbClr val="FF0000"/>
                          </a:solidFill>
                        </a:rPr>
                        <a:t>яким способом? 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; виступає обставиною)</a:t>
                      </a:r>
                    </a:p>
                    <a:p>
                      <a:pPr algn="ctr"/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Не знаєш, </a:t>
                      </a:r>
                      <a:r>
                        <a:rPr lang="uk-UA" u="dotDash" baseline="0" dirty="0" smtClean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</a:rPr>
                        <a:t>як</a:t>
                      </a:r>
                      <a:r>
                        <a:rPr lang="uk-UA" baseline="0" dirty="0" smtClean="0"/>
                        <a:t> 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допомогти.</a:t>
                      </a:r>
                    </a:p>
                    <a:p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(слово </a:t>
                      </a:r>
                      <a:r>
                        <a:rPr lang="uk-UA" baseline="0" dirty="0" smtClean="0">
                          <a:solidFill>
                            <a:srgbClr val="FF0000"/>
                          </a:solidFill>
                        </a:rPr>
                        <a:t>як</a:t>
                      </a:r>
                      <a:r>
                        <a:rPr lang="uk-UA" baseline="0" dirty="0" smtClean="0"/>
                        <a:t> 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можна замінити на</a:t>
                      </a:r>
                      <a:r>
                        <a:rPr lang="uk-UA" baseline="0" dirty="0" smtClean="0"/>
                        <a:t> </a:t>
                      </a:r>
                      <a:r>
                        <a:rPr lang="uk-UA" baseline="0" dirty="0" smtClean="0">
                          <a:solidFill>
                            <a:srgbClr val="FF0000"/>
                          </a:solidFill>
                        </a:rPr>
                        <a:t>як саме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uk-UA" baseline="0" dirty="0" smtClean="0"/>
                        <a:t> </a:t>
                      </a:r>
                      <a:r>
                        <a:rPr lang="uk-UA" baseline="0" dirty="0" smtClean="0">
                          <a:solidFill>
                            <a:srgbClr val="FF0000"/>
                          </a:solidFill>
                        </a:rPr>
                        <a:t>яким способом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; можна перетворити на питальне речення: </a:t>
                      </a:r>
                      <a:r>
                        <a:rPr lang="uk-UA" baseline="0" dirty="0" smtClean="0">
                          <a:solidFill>
                            <a:srgbClr val="FF0000"/>
                          </a:solidFill>
                        </a:rPr>
                        <a:t>Як саме </a:t>
                      </a:r>
                      <a:r>
                        <a:rPr lang="uk-UA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допомогти?)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g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5" name="Овал 4"/>
          <p:cNvSpPr/>
          <p:nvPr/>
        </p:nvSpPr>
        <p:spPr>
          <a:xfrm>
            <a:off x="1763688" y="404664"/>
            <a:ext cx="5832648" cy="115212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i="1" dirty="0" smtClean="0"/>
              <a:t>Пояснювальний диктант</a:t>
            </a:r>
            <a:endParaRPr lang="ru-RU" sz="36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628800"/>
            <a:ext cx="727280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</a:rPr>
              <a:t>Перепишіть речення, вставляючи замість крапок відповідні сполучники. Сполучники сурядності підкресліть однією рискою, сполучники підрядності – двома.</a:t>
            </a:r>
          </a:p>
          <a:p>
            <a:endParaRPr lang="uk-UA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uk-UA" sz="2000" b="1" dirty="0" smtClean="0">
                <a:solidFill>
                  <a:schemeClr val="accent2">
                    <a:lumMod val="50000"/>
                  </a:schemeClr>
                </a:solidFill>
              </a:rPr>
              <a:t>1. Не купити ума, … нема. 2. Книгу читають не умом, … розумом. 3. Слово не стріла, … глибоко ранить. 4. Не брудни криниці, … схочеш водиці. 5. Надувся, … жаба під пеньком. 6. Краще бути хвостом живого собаки, …головою дохлого лева. 7.Краще з розумним загубити, … з дурнем знайти.</a:t>
            </a:r>
            <a:endParaRPr lang="ru-RU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725144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i="1" dirty="0" smtClean="0">
                <a:solidFill>
                  <a:srgbClr val="FF0000"/>
                </a:solidFill>
              </a:rPr>
              <a:t>Довідка: </a:t>
            </a:r>
            <a:r>
              <a:rPr lang="uk-UA" sz="2000" b="1" i="1" dirty="0" smtClean="0">
                <a:solidFill>
                  <a:schemeClr val="accent2">
                    <a:lumMod val="50000"/>
                  </a:schemeClr>
                </a:solidFill>
              </a:rPr>
              <a:t>а, як, ніж, мов, а, ніж, бо.</a:t>
            </a:r>
            <a:endParaRPr lang="ru-RU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915</Words>
  <Application>Microsoft Office PowerPoint</Application>
  <PresentationFormat>Экран (4:3)</PresentationFormat>
  <Paragraphs>121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Asus</dc:creator>
  <cp:lastModifiedBy>Пользователь</cp:lastModifiedBy>
  <cp:revision>24</cp:revision>
  <dcterms:created xsi:type="dcterms:W3CDTF">2022-10-27T09:45:17Z</dcterms:created>
  <dcterms:modified xsi:type="dcterms:W3CDTF">2025-03-09T10:10:30Z</dcterms:modified>
</cp:coreProperties>
</file>