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13.02.2025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13.02.2025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035423"/>
          </a:xfrm>
        </p:spPr>
        <p:txBody>
          <a:bodyPr/>
          <a:lstStyle/>
          <a:p>
            <a:r>
              <a:rPr lang="ru-RU" sz="4000" dirty="0" smtClean="0">
                <a:solidFill>
                  <a:srgbClr val="FFC000"/>
                </a:solidFill>
              </a:rPr>
              <a:t>7 </a:t>
            </a:r>
            <a:r>
              <a:rPr lang="ru-RU" sz="4000" dirty="0" err="1" smtClean="0">
                <a:solidFill>
                  <a:srgbClr val="FFC000"/>
                </a:solidFill>
              </a:rPr>
              <a:t>клас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b="1" dirty="0" err="1" smtClean="0"/>
              <a:t>Види</a:t>
            </a:r>
            <a:r>
              <a:rPr lang="ru-RU" sz="4000" b="1" dirty="0" smtClean="0"/>
              <a:t> </a:t>
            </a:r>
            <a:r>
              <a:rPr lang="ru-RU" sz="4000" b="1" dirty="0" err="1"/>
              <a:t>прийменників</a:t>
            </a:r>
            <a:r>
              <a:rPr lang="ru-RU" sz="4000" b="1" dirty="0"/>
              <a:t> за </a:t>
            </a:r>
            <a:r>
              <a:rPr lang="ru-RU" sz="4000" b="1" dirty="0" err="1"/>
              <a:t>будовою</a:t>
            </a:r>
            <a:r>
              <a:rPr lang="ru-RU" sz="4000" b="1" dirty="0"/>
              <a:t>. </a:t>
            </a:r>
            <a:r>
              <a:rPr lang="ru-RU" sz="4000" b="1" dirty="0" err="1"/>
              <a:t>Написання</a:t>
            </a:r>
            <a:r>
              <a:rPr lang="ru-RU" sz="4000" b="1" dirty="0"/>
              <a:t> </a:t>
            </a:r>
            <a:r>
              <a:rPr lang="ru-RU" sz="4000" b="1" dirty="0" err="1"/>
              <a:t>похідних</a:t>
            </a:r>
            <a:r>
              <a:rPr lang="ru-RU" sz="4000" b="1" dirty="0"/>
              <a:t> </a:t>
            </a:r>
            <a:r>
              <a:rPr lang="ru-RU" sz="4000" b="1" dirty="0" err="1"/>
              <a:t>прийменників</a:t>
            </a:r>
            <a:r>
              <a:rPr lang="ru-RU" sz="4000" b="1" dirty="0"/>
              <a:t> разом, </a:t>
            </a:r>
            <a:r>
              <a:rPr lang="ru-RU" sz="4000" b="1" dirty="0" err="1"/>
              <a:t>окремо</a:t>
            </a:r>
            <a:r>
              <a:rPr lang="ru-RU" sz="4000" b="1" dirty="0"/>
              <a:t> і </a:t>
            </a:r>
            <a:r>
              <a:rPr lang="ru-RU" sz="4000" b="1" dirty="0" err="1"/>
              <a:t>з</a:t>
            </a:r>
            <a:r>
              <a:rPr lang="ru-RU" sz="4000" b="1" dirty="0"/>
              <a:t> </a:t>
            </a:r>
            <a:r>
              <a:rPr lang="ru-RU" sz="4000" b="1" dirty="0" err="1" smtClean="0"/>
              <a:t>дефісом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err="1" smtClean="0"/>
              <a:t>Стрембицька</a:t>
            </a:r>
            <a:r>
              <a:rPr lang="ru-RU" sz="4000" dirty="0" smtClean="0"/>
              <a:t> Л.А.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3933056"/>
            <a:ext cx="4320480" cy="223914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4420542" cy="249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5745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517232"/>
            <a:ext cx="4824536" cy="1008112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>
                <a:solidFill>
                  <a:srgbClr val="525452"/>
                </a:solidFill>
                <a:latin typeface="Karla"/>
              </a:rPr>
              <a:t>«Весна – </a:t>
            </a:r>
            <a:r>
              <a:rPr lang="ru-RU" b="1" dirty="0" err="1">
                <a:solidFill>
                  <a:srgbClr val="525452"/>
                </a:solidFill>
                <a:latin typeface="Karla"/>
              </a:rPr>
              <a:t>це</a:t>
            </a:r>
            <a:r>
              <a:rPr lang="ru-RU" b="1" dirty="0">
                <a:solidFill>
                  <a:srgbClr val="525452"/>
                </a:solidFill>
                <a:latin typeface="Karla"/>
              </a:rPr>
              <a:t> </a:t>
            </a:r>
            <a:r>
              <a:rPr lang="ru-RU" b="1" dirty="0" err="1">
                <a:solidFill>
                  <a:srgbClr val="525452"/>
                </a:solidFill>
                <a:latin typeface="Karla"/>
              </a:rPr>
              <a:t>така</a:t>
            </a:r>
            <a:r>
              <a:rPr lang="ru-RU" b="1" dirty="0">
                <a:solidFill>
                  <a:srgbClr val="525452"/>
                </a:solidFill>
                <a:latin typeface="Karla"/>
              </a:rPr>
              <a:t> пора року, коли </a:t>
            </a:r>
            <a:r>
              <a:rPr lang="ru-RU" b="1" dirty="0" err="1">
                <a:solidFill>
                  <a:srgbClr val="525452"/>
                </a:solidFill>
                <a:latin typeface="Karla"/>
              </a:rPr>
              <a:t>дуже</a:t>
            </a:r>
            <a:r>
              <a:rPr lang="ru-RU" b="1" dirty="0">
                <a:solidFill>
                  <a:srgbClr val="525452"/>
                </a:solidFill>
                <a:latin typeface="Karla"/>
              </a:rPr>
              <a:t> добре </a:t>
            </a:r>
            <a:r>
              <a:rPr lang="ru-RU" b="1" dirty="0" err="1">
                <a:solidFill>
                  <a:srgbClr val="525452"/>
                </a:solidFill>
                <a:latin typeface="Karla"/>
              </a:rPr>
              <a:t>починати</a:t>
            </a:r>
            <a:r>
              <a:rPr lang="ru-RU" b="1" dirty="0">
                <a:solidFill>
                  <a:srgbClr val="525452"/>
                </a:solidFill>
                <a:latin typeface="Karla"/>
              </a:rPr>
              <a:t> </a:t>
            </a:r>
            <a:r>
              <a:rPr lang="ru-RU" b="1" dirty="0" err="1">
                <a:solidFill>
                  <a:srgbClr val="525452"/>
                </a:solidFill>
                <a:latin typeface="Karla"/>
              </a:rPr>
              <a:t>щось</a:t>
            </a:r>
            <a:r>
              <a:rPr lang="ru-RU" b="1" dirty="0">
                <a:solidFill>
                  <a:srgbClr val="525452"/>
                </a:solidFill>
                <a:latin typeface="Karla"/>
              </a:rPr>
              <a:t> </a:t>
            </a:r>
            <a:r>
              <a:rPr lang="ru-RU" b="1" dirty="0" err="1">
                <a:solidFill>
                  <a:srgbClr val="525452"/>
                </a:solidFill>
                <a:latin typeface="Karla"/>
              </a:rPr>
              <a:t>нове</a:t>
            </a:r>
            <a:r>
              <a:rPr lang="ru-RU" b="1" dirty="0">
                <a:solidFill>
                  <a:srgbClr val="525452"/>
                </a:solidFill>
                <a:latin typeface="Karla"/>
              </a:rPr>
              <a:t>»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>
                <a:solidFill>
                  <a:srgbClr val="525452"/>
                </a:solidFill>
                <a:latin typeface="Karla"/>
              </a:rPr>
              <a:t>Харукі</a:t>
            </a:r>
            <a:r>
              <a:rPr lang="ru-RU" dirty="0">
                <a:solidFill>
                  <a:srgbClr val="525452"/>
                </a:solidFill>
                <a:latin typeface="Karla"/>
              </a:rPr>
              <a:t> </a:t>
            </a:r>
            <a:r>
              <a:rPr lang="ru-RU" dirty="0" err="1">
                <a:solidFill>
                  <a:srgbClr val="525452"/>
                </a:solidFill>
                <a:latin typeface="Karla"/>
              </a:rPr>
              <a:t>Муракамі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2056977"/>
              </p:ext>
            </p:extLst>
          </p:nvPr>
        </p:nvGraphicFramePr>
        <p:xfrm>
          <a:off x="107504" y="2121819"/>
          <a:ext cx="8856984" cy="2758765"/>
        </p:xfrm>
        <a:graphic>
          <a:graphicData uri="http://schemas.openxmlformats.org/drawingml/2006/table">
            <a:tbl>
              <a:tblPr/>
              <a:tblGrid>
                <a:gridCol w="4428492"/>
                <a:gridCol w="4428492"/>
              </a:tblGrid>
              <a:tr h="703717">
                <a:tc>
                  <a:txBody>
                    <a:bodyPr/>
                    <a:lstStyle/>
                    <a:p>
                      <a:r>
                        <a:rPr lang="ru-RU" sz="2400" dirty="0" err="1">
                          <a:effectLst/>
                        </a:rPr>
                        <a:t>Навкруги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r>
                        <a:rPr lang="ru-RU" sz="2400" dirty="0" err="1">
                          <a:effectLst/>
                        </a:rPr>
                        <a:t>золоті</a:t>
                      </a:r>
                      <a:r>
                        <a:rPr lang="ru-RU" sz="2400" dirty="0">
                          <a:effectLst/>
                        </a:rPr>
                        <a:t> поля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effectLst/>
                        </a:rPr>
                        <a:t>Навкруги будинків багато зелені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2845">
                <a:tc>
                  <a:txBody>
                    <a:bodyPr/>
                    <a:lstStyle/>
                    <a:p>
                      <a:r>
                        <a:rPr lang="ru-RU" sz="2400" dirty="0" err="1">
                          <a:effectLst/>
                        </a:rPr>
                        <a:t>Близько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r>
                        <a:rPr lang="ru-RU" sz="2400" dirty="0" err="1">
                          <a:effectLst/>
                        </a:rPr>
                        <a:t>сонечка</a:t>
                      </a:r>
                      <a:r>
                        <a:rPr lang="ru-RU" sz="2400" dirty="0">
                          <a:effectLst/>
                        </a:rPr>
                        <a:t> тепло, </a:t>
                      </a:r>
                      <a:r>
                        <a:rPr lang="ru-RU" sz="2400" dirty="0" err="1">
                          <a:effectLst/>
                        </a:rPr>
                        <a:t>близько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r>
                        <a:rPr lang="ru-RU" sz="2400" dirty="0" err="1">
                          <a:effectLst/>
                        </a:rPr>
                        <a:t>матері</a:t>
                      </a:r>
                      <a:r>
                        <a:rPr lang="ru-RU" sz="2400" dirty="0">
                          <a:effectLst/>
                        </a:rPr>
                        <a:t> добро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Далеко </a:t>
                      </a:r>
                      <a:r>
                        <a:rPr lang="ru-RU" sz="2400" dirty="0" err="1">
                          <a:effectLst/>
                        </a:rPr>
                        <a:t>покладеш</a:t>
                      </a:r>
                      <a:r>
                        <a:rPr lang="ru-RU" sz="2400" dirty="0">
                          <a:effectLst/>
                        </a:rPr>
                        <a:t> — </a:t>
                      </a:r>
                      <a:r>
                        <a:rPr lang="ru-RU" sz="2400" dirty="0" err="1">
                          <a:effectLst/>
                        </a:rPr>
                        <a:t>близько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r>
                        <a:rPr lang="ru-RU" sz="2400" dirty="0" err="1">
                          <a:effectLst/>
                        </a:rPr>
                        <a:t>візьмеш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3717">
                <a:tc>
                  <a:txBody>
                    <a:bodyPr/>
                    <a:lstStyle/>
                    <a:p>
                      <a:r>
                        <a:rPr lang="ru-RU" sz="2400" dirty="0" err="1">
                          <a:effectLst/>
                        </a:rPr>
                        <a:t>Поруч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r>
                        <a:rPr lang="ru-RU" sz="2400" dirty="0" err="1">
                          <a:effectLst/>
                        </a:rPr>
                        <a:t>із</a:t>
                      </a:r>
                      <a:r>
                        <a:rPr lang="ru-RU" sz="2400" dirty="0">
                          <a:effectLst/>
                        </a:rPr>
                        <a:t> нами </a:t>
                      </a:r>
                      <a:r>
                        <a:rPr lang="ru-RU" sz="2400" dirty="0" err="1">
                          <a:effectLst/>
                        </a:rPr>
                        <a:t>сидів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r>
                        <a:rPr lang="ru-RU" sz="2400" dirty="0" err="1">
                          <a:effectLst/>
                        </a:rPr>
                        <a:t>військовий</a:t>
                      </a:r>
                      <a:endParaRPr lang="ru-RU" sz="2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err="1">
                          <a:effectLst/>
                        </a:rPr>
                        <a:t>Сідай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r>
                        <a:rPr lang="ru-RU" sz="2400" dirty="0" err="1">
                          <a:effectLst/>
                        </a:rPr>
                        <a:t>поруч</a:t>
                      </a:r>
                      <a:r>
                        <a:rPr lang="ru-RU" sz="2400" dirty="0">
                          <a:effectLst/>
                        </a:rPr>
                        <a:t>!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611560" y="332656"/>
            <a:ext cx="77768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Привіт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,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проблемо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!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►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Порівняти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співзвучні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 слова в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наведених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реченнях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.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Чи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однією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частиною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мови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 вони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виражені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?</a:t>
            </a:r>
            <a:b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</a:b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Чи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однакову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синтаксичну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 роль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виконують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?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880584"/>
            <a:ext cx="2915948" cy="194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2523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7087" y="116632"/>
            <a:ext cx="3008313" cy="3456384"/>
          </a:xfr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ru-RU" sz="12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 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«Весна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щодня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по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краплі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вливала в душу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надію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—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сонцем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і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свіжим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вітром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, зеленим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паростком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,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дурними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горобцями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,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що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влаштовували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бійку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прямо на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ґанку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за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суху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хлібну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скоринку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,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лелеками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—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оселилися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на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стовпі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біля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жовтої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порожньої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хати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,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вигинали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довгі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шиї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назад так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неймовірно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,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що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дзьоби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торкалися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крил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на </a:t>
            </a:r>
            <a:r>
              <a:rPr lang="ru-RU" sz="1400" b="1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спині</a:t>
            </a:r>
            <a:r>
              <a:rPr lang="ru-RU" sz="1400" b="1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»</a:t>
            </a:r>
            <a:r>
              <a:rPr lang="ru-RU" sz="1400" dirty="0">
                <a:solidFill>
                  <a:prstClr val="black">
                    <a:lumMod val="50000"/>
                    <a:lumOff val="50000"/>
                  </a:prstClr>
                </a:solidFill>
                <a:effectLst/>
                <a:latin typeface="Century Gothic"/>
                <a:ea typeface="+mn-ea"/>
                <a:cs typeface="+mn-cs"/>
              </a:rPr>
              <a:t/>
            </a:r>
            <a:br>
              <a:rPr lang="ru-RU" sz="1400" dirty="0">
                <a:solidFill>
                  <a:prstClr val="black">
                    <a:lumMod val="50000"/>
                    <a:lumOff val="50000"/>
                  </a:prstClr>
                </a:solidFill>
                <a:effectLst/>
                <a:latin typeface="Century Gothic"/>
                <a:ea typeface="+mn-ea"/>
                <a:cs typeface="+mn-cs"/>
              </a:rPr>
            </a:br>
            <a:r>
              <a:rPr lang="ru-RU" sz="1400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Люко</a:t>
            </a:r>
            <a:r>
              <a:rPr lang="ru-RU" sz="1400" dirty="0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 </a:t>
            </a:r>
            <a:r>
              <a:rPr lang="ru-RU" sz="1400" dirty="0" err="1">
                <a:solidFill>
                  <a:srgbClr val="525452"/>
                </a:solidFill>
                <a:effectLst/>
                <a:latin typeface="Karla"/>
                <a:ea typeface="+mn-ea"/>
                <a:cs typeface="+mn-cs"/>
              </a:rPr>
              <a:t>Дашвар</a:t>
            </a:r>
            <a:r>
              <a:rPr lang="ru-RU" sz="1400" dirty="0">
                <a:solidFill>
                  <a:prstClr val="black">
                    <a:lumMod val="50000"/>
                    <a:lumOff val="50000"/>
                  </a:prstClr>
                </a:solidFill>
                <a:effectLst/>
                <a:latin typeface="Century Gothic"/>
                <a:ea typeface="+mn-ea"/>
                <a:cs typeface="+mn-cs"/>
              </a:rPr>
              <a:t/>
            </a:r>
            <a:br>
              <a:rPr lang="ru-RU" sz="1400" dirty="0">
                <a:solidFill>
                  <a:prstClr val="black">
                    <a:lumMod val="50000"/>
                    <a:lumOff val="50000"/>
                  </a:prstClr>
                </a:solidFill>
                <a:effectLst/>
                <a:latin typeface="Century Gothic"/>
                <a:ea typeface="+mn-ea"/>
                <a:cs typeface="+mn-cs"/>
              </a:rPr>
            </a:br>
            <a:endParaRPr lang="ru-RU" sz="1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73050"/>
            <a:ext cx="5688631" cy="5853113"/>
          </a:xfrm>
        </p:spPr>
        <p:txBody>
          <a:bodyPr>
            <a:normAutofit/>
          </a:bodyPr>
          <a:lstStyle/>
          <a:p>
            <a:pPr algn="just"/>
            <a:r>
              <a:rPr lang="ru-RU" sz="1800" dirty="0">
                <a:solidFill>
                  <a:srgbClr val="000000"/>
                </a:solidFill>
                <a:latin typeface="Roboto"/>
              </a:rPr>
              <a:t>За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походженням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 та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утворенням</a:t>
            </a:r>
            <a:endParaRPr lang="ru-RU" sz="1800" dirty="0">
              <a:solidFill>
                <a:srgbClr val="000000"/>
              </a:solidFill>
              <a:latin typeface="Roboto"/>
            </a:endParaRPr>
          </a:p>
          <a:p>
            <a:pPr algn="just"/>
            <a:r>
              <a:rPr lang="ru-RU" sz="1800" b="1" dirty="0" err="1">
                <a:solidFill>
                  <a:srgbClr val="000000"/>
                </a:solidFill>
                <a:latin typeface="Roboto"/>
              </a:rPr>
              <a:t>Непохідні</a:t>
            </a:r>
            <a:r>
              <a:rPr lang="ru-RU" sz="1800" b="1" dirty="0">
                <a:solidFill>
                  <a:srgbClr val="000000"/>
                </a:solidFill>
                <a:latin typeface="Roboto"/>
              </a:rPr>
              <a:t>: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 в,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від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, над, до, на, без,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крім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, при, по (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Увага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!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Їх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 часто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плутають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 з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префіксами</a:t>
            </a:r>
            <a:r>
              <a:rPr lang="ru-RU" sz="1800" dirty="0" smtClean="0">
                <a:solidFill>
                  <a:srgbClr val="000000"/>
                </a:solidFill>
                <a:latin typeface="Roboto"/>
              </a:rPr>
              <a:t>)</a:t>
            </a:r>
            <a:endParaRPr lang="ru-RU" sz="1400" dirty="0" smtClean="0">
              <a:solidFill>
                <a:srgbClr val="000000"/>
              </a:solidFill>
              <a:latin typeface="Roboto"/>
            </a:endParaRPr>
          </a:p>
          <a:p>
            <a:pPr algn="just"/>
            <a:r>
              <a:rPr lang="ru-RU" sz="1800" b="1" dirty="0" err="1" smtClean="0">
                <a:solidFill>
                  <a:srgbClr val="000000"/>
                </a:solidFill>
                <a:latin typeface="Roboto"/>
              </a:rPr>
              <a:t>Похідні</a:t>
            </a:r>
            <a:r>
              <a:rPr lang="ru-RU" sz="1800" b="1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latin typeface="Roboto"/>
              </a:rPr>
              <a:t>утворені</a:t>
            </a:r>
            <a:r>
              <a:rPr lang="ru-RU" sz="1800" b="1" dirty="0">
                <a:solidFill>
                  <a:srgbClr val="000000"/>
                </a:solidFill>
                <a:latin typeface="Roboto"/>
              </a:rPr>
              <a:t>: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latin typeface="Roboto"/>
              </a:rPr>
              <a:t>а)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сполученням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непохідних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прийменників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: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задля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посеред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, з-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попід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;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latin typeface="Roboto"/>
              </a:rPr>
              <a:t>б)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поєднанням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прислівників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чи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іменників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 з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прийменниками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: за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рахунок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нарівні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 з,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відповідно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 до, на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відміну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від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.</a:t>
            </a:r>
          </a:p>
          <a:p>
            <a:pPr algn="just"/>
            <a:r>
              <a:rPr lang="ru-RU" sz="1800" dirty="0">
                <a:solidFill>
                  <a:srgbClr val="000000"/>
                </a:solidFill>
                <a:latin typeface="Roboto"/>
              </a:rPr>
              <a:t>в)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від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інших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частин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мови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: край,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кінець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, коло,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близько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вздовж</a:t>
            </a:r>
            <a:r>
              <a:rPr lang="ru-RU" sz="18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ru-RU" sz="1800" dirty="0" err="1">
                <a:solidFill>
                  <a:srgbClr val="000000"/>
                </a:solidFill>
                <a:latin typeface="Roboto"/>
              </a:rPr>
              <a:t>вслід</a:t>
            </a:r>
            <a:endParaRPr lang="ru-RU" sz="1800" dirty="0">
              <a:solidFill>
                <a:srgbClr val="000000"/>
              </a:solidFill>
              <a:latin typeface="Roboto"/>
            </a:endParaRPr>
          </a:p>
          <a:p>
            <a:endParaRPr lang="ru-RU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717032"/>
            <a:ext cx="4369668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8053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3522340"/>
          </a:xfrm>
        </p:spPr>
        <p:txBody>
          <a:bodyPr/>
          <a:lstStyle/>
          <a:p>
            <a:r>
              <a:rPr lang="ru-RU" sz="1400" b="1" dirty="0" smtClean="0">
                <a:solidFill>
                  <a:srgbClr val="525452"/>
                </a:solidFill>
                <a:effectLst/>
                <a:latin typeface="Karla"/>
              </a:rPr>
              <a:t> </a:t>
            </a:r>
            <a:r>
              <a:rPr lang="ru-RU" sz="1600" b="1" dirty="0">
                <a:solidFill>
                  <a:srgbClr val="525452"/>
                </a:solidFill>
                <a:effectLst/>
                <a:latin typeface="Karla"/>
              </a:rPr>
              <a:t>«І </a:t>
            </a:r>
            <a:r>
              <a:rPr lang="ru-RU" sz="1600" b="1" dirty="0" err="1">
                <a:solidFill>
                  <a:srgbClr val="525452"/>
                </a:solidFill>
                <a:effectLst/>
                <a:latin typeface="Karla"/>
              </a:rPr>
              <a:t>сонце</a:t>
            </a:r>
            <a:r>
              <a:rPr lang="ru-RU" sz="1600" b="1" dirty="0">
                <a:solidFill>
                  <a:srgbClr val="525452"/>
                </a:solidFill>
                <a:effectLst/>
                <a:latin typeface="Karla"/>
              </a:rPr>
              <a:t>, й </a:t>
            </a:r>
            <a:r>
              <a:rPr lang="ru-RU" sz="1600" b="1" dirty="0" err="1">
                <a:solidFill>
                  <a:srgbClr val="525452"/>
                </a:solidFill>
                <a:effectLst/>
                <a:latin typeface="Karla"/>
              </a:rPr>
              <a:t>сніг</a:t>
            </a:r>
            <a:r>
              <a:rPr lang="ru-RU" sz="1600" b="1" dirty="0">
                <a:solidFill>
                  <a:srgbClr val="525452"/>
                </a:solidFill>
                <a:effectLst/>
                <a:latin typeface="Karla"/>
              </a:rPr>
              <a:t>, і ожеледь, все разом.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b="1" dirty="0">
                <a:solidFill>
                  <a:srgbClr val="525452"/>
                </a:solidFill>
                <a:effectLst/>
                <a:latin typeface="Karla"/>
              </a:rPr>
              <a:t>І я не знаю, </a:t>
            </a:r>
            <a:r>
              <a:rPr lang="ru-RU" sz="1600" b="1" dirty="0" err="1">
                <a:solidFill>
                  <a:srgbClr val="525452"/>
                </a:solidFill>
                <a:effectLst/>
                <a:latin typeface="Karla"/>
              </a:rPr>
              <a:t>це</a:t>
            </a:r>
            <a:r>
              <a:rPr lang="ru-RU" sz="1600" b="1" dirty="0">
                <a:solidFill>
                  <a:srgbClr val="525452"/>
                </a:solidFill>
                <a:effectLst/>
                <a:latin typeface="Karla"/>
              </a:rPr>
              <a:t> весна </a:t>
            </a:r>
            <a:r>
              <a:rPr lang="ru-RU" sz="1600" b="1" dirty="0" err="1">
                <a:solidFill>
                  <a:srgbClr val="525452"/>
                </a:solidFill>
                <a:effectLst/>
                <a:latin typeface="Karla"/>
              </a:rPr>
              <a:t>чи</a:t>
            </a:r>
            <a:r>
              <a:rPr lang="ru-RU" sz="1600" b="1" dirty="0">
                <a:solidFill>
                  <a:srgbClr val="525452"/>
                </a:solidFill>
                <a:effectLst/>
                <a:latin typeface="Karla"/>
              </a:rPr>
              <a:t> </a:t>
            </a:r>
            <a:r>
              <a:rPr lang="ru-RU" sz="1600" b="1" dirty="0" err="1">
                <a:solidFill>
                  <a:srgbClr val="525452"/>
                </a:solidFill>
                <a:effectLst/>
                <a:latin typeface="Karla"/>
              </a:rPr>
              <a:t>ні</a:t>
            </a:r>
            <a:r>
              <a:rPr lang="ru-RU" sz="1600" b="1" dirty="0">
                <a:solidFill>
                  <a:srgbClr val="525452"/>
                </a:solidFill>
                <a:effectLst/>
                <a:latin typeface="Karla"/>
              </a:rPr>
              <a:t>?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b="1" dirty="0" err="1">
                <a:solidFill>
                  <a:srgbClr val="525452"/>
                </a:solidFill>
                <a:effectLst/>
                <a:latin typeface="Karla"/>
              </a:rPr>
              <a:t>Сваровськи</a:t>
            </a:r>
            <a:r>
              <a:rPr lang="ru-RU" sz="1600" b="1" dirty="0">
                <a:solidFill>
                  <a:srgbClr val="525452"/>
                </a:solidFill>
                <a:effectLst/>
                <a:latin typeface="Karla"/>
              </a:rPr>
              <a:t> </a:t>
            </a:r>
            <a:r>
              <a:rPr lang="ru-RU" sz="1600" b="1" dirty="0" err="1">
                <a:solidFill>
                  <a:srgbClr val="525452"/>
                </a:solidFill>
                <a:effectLst/>
                <a:latin typeface="Karla"/>
              </a:rPr>
              <a:t>би</a:t>
            </a:r>
            <a:r>
              <a:rPr lang="ru-RU" sz="1600" b="1" dirty="0">
                <a:solidFill>
                  <a:srgbClr val="525452"/>
                </a:solidFill>
                <a:effectLst/>
                <a:latin typeface="Karla"/>
              </a:rPr>
              <a:t> </a:t>
            </a:r>
            <a:r>
              <a:rPr lang="ru-RU" sz="1600" b="1" dirty="0" err="1">
                <a:solidFill>
                  <a:srgbClr val="525452"/>
                </a:solidFill>
                <a:effectLst/>
                <a:latin typeface="Karla"/>
              </a:rPr>
              <a:t>позаздрив</a:t>
            </a:r>
            <a:r>
              <a:rPr lang="ru-RU" sz="1600" b="1" dirty="0">
                <a:solidFill>
                  <a:srgbClr val="525452"/>
                </a:solidFill>
                <a:effectLst/>
                <a:latin typeface="Karla"/>
              </a:rPr>
              <a:t> </a:t>
            </a:r>
            <a:r>
              <a:rPr lang="ru-RU" sz="1600" b="1" dirty="0" err="1">
                <a:solidFill>
                  <a:srgbClr val="525452"/>
                </a:solidFill>
                <a:effectLst/>
                <a:latin typeface="Karla"/>
              </a:rPr>
              <a:t>дивним</a:t>
            </a:r>
            <a:r>
              <a:rPr lang="ru-RU" sz="1600" b="1" dirty="0">
                <a:solidFill>
                  <a:srgbClr val="525452"/>
                </a:solidFill>
                <a:effectLst/>
                <a:latin typeface="Karla"/>
              </a:rPr>
              <a:t> стразам,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b="1" dirty="0" err="1">
                <a:solidFill>
                  <a:srgbClr val="525452"/>
                </a:solidFill>
                <a:effectLst/>
                <a:latin typeface="Karla"/>
              </a:rPr>
              <a:t>Що</a:t>
            </a:r>
            <a:r>
              <a:rPr lang="ru-RU" sz="1600" b="1" dirty="0">
                <a:solidFill>
                  <a:srgbClr val="525452"/>
                </a:solidFill>
                <a:effectLst/>
                <a:latin typeface="Karla"/>
              </a:rPr>
              <a:t> </a:t>
            </a:r>
            <a:r>
              <a:rPr lang="ru-RU" sz="1600" b="1" dirty="0" err="1">
                <a:solidFill>
                  <a:srgbClr val="525452"/>
                </a:solidFill>
                <a:effectLst/>
                <a:latin typeface="Karla"/>
              </a:rPr>
              <a:t>мерехтять</a:t>
            </a:r>
            <a:r>
              <a:rPr lang="ru-RU" sz="1600" b="1" dirty="0">
                <a:solidFill>
                  <a:srgbClr val="525452"/>
                </a:solidFill>
                <a:effectLst/>
                <a:latin typeface="Karla"/>
              </a:rPr>
              <a:t> у мене на </a:t>
            </a:r>
            <a:r>
              <a:rPr lang="ru-RU" sz="1600" b="1" dirty="0" err="1">
                <a:solidFill>
                  <a:srgbClr val="525452"/>
                </a:solidFill>
                <a:effectLst/>
                <a:latin typeface="Karla"/>
              </a:rPr>
              <a:t>вікні</a:t>
            </a:r>
            <a:r>
              <a:rPr lang="ru-RU" sz="1600" b="1" dirty="0">
                <a:solidFill>
                  <a:srgbClr val="525452"/>
                </a:solidFill>
                <a:effectLst/>
                <a:latin typeface="Karla"/>
              </a:rPr>
              <a:t>»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err="1">
                <a:solidFill>
                  <a:srgbClr val="525452"/>
                </a:solidFill>
                <a:effectLst/>
                <a:latin typeface="Karla"/>
              </a:rPr>
              <a:t>Ліна</a:t>
            </a:r>
            <a:r>
              <a:rPr lang="ru-RU" sz="1600" dirty="0">
                <a:solidFill>
                  <a:srgbClr val="525452"/>
                </a:solidFill>
                <a:effectLst/>
                <a:latin typeface="Karla"/>
              </a:rPr>
              <a:t> Костенко</a:t>
            </a:r>
            <a:endParaRPr lang="ru-RU" sz="1600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78881908"/>
              </p:ext>
            </p:extLst>
          </p:nvPr>
        </p:nvGraphicFramePr>
        <p:xfrm>
          <a:off x="196680" y="908720"/>
          <a:ext cx="5112567" cy="4957638"/>
        </p:xfrm>
        <a:graphic>
          <a:graphicData uri="http://schemas.openxmlformats.org/drawingml/2006/table">
            <a:tbl>
              <a:tblPr/>
              <a:tblGrid>
                <a:gridCol w="1704189"/>
                <a:gridCol w="1704189"/>
                <a:gridCol w="1704189"/>
              </a:tblGrid>
              <a:tr h="609488">
                <a:tc>
                  <a:txBody>
                    <a:bodyPr/>
                    <a:lstStyle/>
                    <a:p>
                      <a:r>
                        <a:rPr lang="ru-RU" sz="1400" dirty="0" err="1">
                          <a:effectLst/>
                        </a:rPr>
                        <a:t>Прості</a:t>
                      </a:r>
                      <a:endParaRPr lang="ru-RU" sz="1400" dirty="0">
                        <a:effectLst/>
                      </a:endParaRPr>
                    </a:p>
                  </a:txBody>
                  <a:tcPr marL="60925" marR="60925" marT="30463" marB="30463" anchor="ctr">
                    <a:lnL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effectLst/>
                        </a:rPr>
                        <a:t>Складні</a:t>
                      </a:r>
                      <a:endParaRPr lang="ru-RU" sz="1400" dirty="0">
                        <a:effectLst/>
                      </a:endParaRPr>
                    </a:p>
                  </a:txBody>
                  <a:tcPr marL="60925" marR="60925" marT="30463" marB="30463" anchor="ctr">
                    <a:lnL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Складені</a:t>
                      </a:r>
                    </a:p>
                  </a:txBody>
                  <a:tcPr marL="60925" marR="60925" marT="30463" marB="30463" anchor="ctr">
                    <a:lnL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0562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Непохідні та похідні, що мають одну основу</a:t>
                      </a:r>
                    </a:p>
                  </a:txBody>
                  <a:tcPr marL="60925" marR="60925" marT="30463" marB="30463" anchor="ctr">
                    <a:lnL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effectLst/>
                        </a:rPr>
                        <a:t>Утворюються</a:t>
                      </a:r>
                      <a:r>
                        <a:rPr lang="ru-RU" sz="1400" dirty="0">
                          <a:effectLst/>
                        </a:rPr>
                        <a:t> з </a:t>
                      </a:r>
                      <a:r>
                        <a:rPr lang="ru-RU" sz="1400" dirty="0" err="1">
                          <a:effectLst/>
                        </a:rPr>
                        <a:t>кількох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частин</a:t>
                      </a:r>
                      <a:r>
                        <a:rPr lang="ru-RU" sz="1400" dirty="0">
                          <a:effectLst/>
                        </a:rPr>
                        <a:t> і </a:t>
                      </a:r>
                      <a:r>
                        <a:rPr lang="ru-RU" sz="1400" dirty="0" err="1">
                          <a:effectLst/>
                        </a:rPr>
                        <a:t>пишуться</a:t>
                      </a:r>
                      <a:r>
                        <a:rPr lang="ru-RU" sz="1400" dirty="0">
                          <a:effectLst/>
                        </a:rPr>
                        <a:t> разом </a:t>
                      </a:r>
                      <a:r>
                        <a:rPr lang="ru-RU" sz="1400" dirty="0" err="1">
                          <a:effectLst/>
                        </a:rPr>
                        <a:t>або</a:t>
                      </a:r>
                      <a:r>
                        <a:rPr lang="ru-RU" sz="1400" dirty="0">
                          <a:effectLst/>
                        </a:rPr>
                        <a:t> через </a:t>
                      </a:r>
                      <a:r>
                        <a:rPr lang="ru-RU" sz="1400" dirty="0" err="1">
                          <a:effectLst/>
                        </a:rPr>
                        <a:t>дефіс</a:t>
                      </a:r>
                      <a:endParaRPr lang="ru-RU" sz="1400" dirty="0">
                        <a:effectLst/>
                      </a:endParaRPr>
                    </a:p>
                  </a:txBody>
                  <a:tcPr marL="60925" marR="60925" marT="30463" marB="30463" anchor="ctr">
                    <a:lnL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effectLst/>
                        </a:rPr>
                        <a:t>Утворюються</a:t>
                      </a:r>
                      <a:r>
                        <a:rPr lang="ru-RU" sz="1400" dirty="0">
                          <a:effectLst/>
                        </a:rPr>
                        <a:t> з </a:t>
                      </a:r>
                      <a:r>
                        <a:rPr lang="ru-RU" sz="1400" dirty="0" err="1">
                          <a:effectLst/>
                        </a:rPr>
                        <a:t>кількох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частин</a:t>
                      </a:r>
                      <a:r>
                        <a:rPr lang="ru-RU" sz="1400" dirty="0">
                          <a:effectLst/>
                        </a:rPr>
                        <a:t> і </a:t>
                      </a:r>
                      <a:r>
                        <a:rPr lang="ru-RU" sz="1400" dirty="0" err="1">
                          <a:effectLst/>
                        </a:rPr>
                        <a:t>пишуться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окремо</a:t>
                      </a:r>
                      <a:endParaRPr lang="ru-RU" sz="1400" dirty="0">
                        <a:effectLst/>
                      </a:endParaRPr>
                    </a:p>
                  </a:txBody>
                  <a:tcPr marL="60925" marR="60925" marT="30463" marB="30463" anchor="ctr">
                    <a:lnL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7588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Від, при, за, кругом, на, шляхом, біля, перед, в, через, до, з, під, коло</a:t>
                      </a:r>
                    </a:p>
                  </a:txBody>
                  <a:tcPr marL="60925" marR="60925" marT="30463" marB="30463" anchor="ctr">
                    <a:lnL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effectLst/>
                        </a:rPr>
                        <a:t>Попід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ru-RU" sz="1400" dirty="0" err="1">
                          <a:effectLst/>
                        </a:rPr>
                        <a:t>задля</a:t>
                      </a:r>
                      <a:r>
                        <a:rPr lang="ru-RU" sz="1400" dirty="0">
                          <a:effectLst/>
                        </a:rPr>
                        <a:t>, з-за, </a:t>
                      </a:r>
                      <a:r>
                        <a:rPr lang="ru-RU" sz="1400" dirty="0" err="1">
                          <a:effectLst/>
                        </a:rPr>
                        <a:t>посеред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ru-RU" sz="1400" dirty="0" err="1">
                          <a:effectLst/>
                        </a:rPr>
                        <a:t>із</a:t>
                      </a:r>
                      <a:r>
                        <a:rPr lang="ru-RU" sz="1400" dirty="0">
                          <a:effectLst/>
                        </a:rPr>
                        <a:t>- за, </a:t>
                      </a:r>
                      <a:r>
                        <a:rPr lang="ru-RU" sz="1400" dirty="0" err="1">
                          <a:effectLst/>
                        </a:rPr>
                        <a:t>заради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ru-RU" sz="1400" dirty="0" err="1">
                          <a:effectLst/>
                        </a:rPr>
                        <a:t>поміж</a:t>
                      </a:r>
                      <a:r>
                        <a:rPr lang="ru-RU" sz="1400" dirty="0">
                          <a:effectLst/>
                        </a:rPr>
                        <a:t>, з-поза, поперед, з-</a:t>
                      </a:r>
                      <a:r>
                        <a:rPr lang="ru-RU" sz="1400" dirty="0" err="1">
                          <a:effectLst/>
                        </a:rPr>
                        <a:t>попід</a:t>
                      </a:r>
                      <a:endParaRPr lang="ru-RU" sz="1400" dirty="0">
                        <a:effectLst/>
                      </a:endParaRPr>
                    </a:p>
                  </a:txBody>
                  <a:tcPr marL="60925" marR="60925" marT="30463" marB="30463" anchor="ctr">
                    <a:lnL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effectLst/>
                        </a:rPr>
                        <a:t>Під</a:t>
                      </a:r>
                      <a:r>
                        <a:rPr lang="ru-RU" sz="1400" dirty="0">
                          <a:effectLst/>
                        </a:rPr>
                        <a:t> час, </a:t>
                      </a:r>
                      <a:r>
                        <a:rPr lang="ru-RU" sz="1400" dirty="0" err="1">
                          <a:effectLst/>
                        </a:rPr>
                        <a:t>згідно</a:t>
                      </a:r>
                      <a:r>
                        <a:rPr lang="ru-RU" sz="1400" dirty="0">
                          <a:effectLst/>
                        </a:rPr>
                        <a:t> з, </a:t>
                      </a:r>
                      <a:r>
                        <a:rPr lang="ru-RU" sz="1400" dirty="0" err="1">
                          <a:effectLst/>
                        </a:rPr>
                        <a:t>відповідно</a:t>
                      </a:r>
                      <a:r>
                        <a:rPr lang="ru-RU" sz="1400" dirty="0">
                          <a:effectLst/>
                        </a:rPr>
                        <a:t> до, на </a:t>
                      </a:r>
                      <a:r>
                        <a:rPr lang="ru-RU" sz="1400" dirty="0" err="1">
                          <a:effectLst/>
                        </a:rPr>
                        <a:t>відміну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від</a:t>
                      </a:r>
                      <a:r>
                        <a:rPr lang="ru-RU" sz="1400" dirty="0">
                          <a:effectLst/>
                        </a:rPr>
                        <a:t>, у </a:t>
                      </a:r>
                      <a:r>
                        <a:rPr lang="ru-RU" sz="1400" dirty="0" err="1">
                          <a:effectLst/>
                        </a:rPr>
                        <a:t>разі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ru-RU" sz="1400" dirty="0" err="1">
                          <a:effectLst/>
                        </a:rPr>
                        <a:t>під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кінець</a:t>
                      </a:r>
                      <a:endParaRPr lang="ru-RU" sz="1400" dirty="0">
                        <a:effectLst/>
                      </a:endParaRPr>
                    </a:p>
                  </a:txBody>
                  <a:tcPr marL="60925" marR="60925" marT="30463" marB="30463" anchor="ctr">
                    <a:lnL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907087" y="4293096"/>
            <a:ext cx="2841377" cy="18330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9512" y="188640"/>
            <a:ext cx="2916758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За 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будовою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7200" y="4005064"/>
            <a:ext cx="3456384" cy="236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725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НАПИСАННЯ ПРИЙМЕННИКІВ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2138719"/>
              </p:ext>
            </p:extLst>
          </p:nvPr>
        </p:nvGraphicFramePr>
        <p:xfrm>
          <a:off x="467544" y="1556792"/>
          <a:ext cx="8280920" cy="4718910"/>
        </p:xfrm>
        <a:graphic>
          <a:graphicData uri="http://schemas.openxmlformats.org/drawingml/2006/table">
            <a:tbl>
              <a:tblPr/>
              <a:tblGrid>
                <a:gridCol w="2070230"/>
                <a:gridCol w="6210690"/>
              </a:tblGrid>
              <a:tr h="220999">
                <a:tc gridSpan="2"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Написання прийменників</a:t>
                      </a:r>
                    </a:p>
                  </a:txBody>
                  <a:tcPr marL="14695" marR="14695" marT="14695" marB="14695" anchor="ctr">
                    <a:lnL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99304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Разом</a:t>
                      </a:r>
                    </a:p>
                  </a:txBody>
                  <a:tcPr marL="14695" marR="14695" marT="14695" marB="14695" anchor="ctr">
                    <a:lnL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effectLst/>
                        </a:rPr>
                        <a:t>Складні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прийменники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звичайно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пишуться</a:t>
                      </a:r>
                      <a:r>
                        <a:rPr lang="ru-RU" sz="1400" dirty="0">
                          <a:effectLst/>
                        </a:rPr>
                        <a:t> разом: </a:t>
                      </a:r>
                      <a:r>
                        <a:rPr lang="ru-RU" sz="1400" i="1" dirty="0" err="1">
                          <a:effectLst/>
                        </a:rPr>
                        <a:t>понад</a:t>
                      </a:r>
                      <a:r>
                        <a:rPr lang="ru-RU" sz="1400" i="1" dirty="0">
                          <a:effectLst/>
                        </a:rPr>
                        <a:t>,</a:t>
                      </a:r>
                      <a:r>
                        <a:rPr lang="ru-RU" sz="1400" dirty="0">
                          <a:effectLst/>
                        </a:rPr>
                        <a:t> (по + над), </a:t>
                      </a:r>
                      <a:r>
                        <a:rPr lang="ru-RU" sz="1400" i="1" dirty="0" err="1">
                          <a:effectLst/>
                        </a:rPr>
                        <a:t>попід</a:t>
                      </a:r>
                      <a:r>
                        <a:rPr lang="ru-RU" sz="1400" i="1" dirty="0">
                          <a:effectLst/>
                        </a:rPr>
                        <a:t>, поза, </a:t>
                      </a:r>
                      <a:r>
                        <a:rPr lang="ru-RU" sz="1400" i="1" dirty="0" err="1">
                          <a:effectLst/>
                        </a:rPr>
                        <a:t>поміж</a:t>
                      </a:r>
                      <a:r>
                        <a:rPr lang="ru-RU" sz="1400" i="1" dirty="0">
                          <a:effectLst/>
                        </a:rPr>
                        <a:t>, попри, </a:t>
                      </a:r>
                      <a:r>
                        <a:rPr lang="ru-RU" sz="1400" i="1" dirty="0" err="1">
                          <a:effectLst/>
                        </a:rPr>
                        <a:t>посеред</a:t>
                      </a:r>
                      <a:r>
                        <a:rPr lang="ru-RU" sz="1400" i="1" dirty="0">
                          <a:effectLst/>
                        </a:rPr>
                        <a:t>, поперед, </a:t>
                      </a:r>
                      <a:r>
                        <a:rPr lang="ru-RU" sz="1400" i="1" dirty="0" err="1">
                          <a:effectLst/>
                        </a:rPr>
                        <a:t>побіля</a:t>
                      </a:r>
                      <a:r>
                        <a:rPr lang="ru-RU" sz="1400" i="1" dirty="0">
                          <a:effectLst/>
                        </a:rPr>
                        <a:t>, </a:t>
                      </a:r>
                      <a:r>
                        <a:rPr lang="ru-RU" sz="1400" i="1" dirty="0" err="1">
                          <a:effectLst/>
                        </a:rPr>
                        <a:t>задля</a:t>
                      </a:r>
                      <a:r>
                        <a:rPr lang="ru-RU" sz="1400" i="1" dirty="0">
                          <a:effectLst/>
                        </a:rPr>
                        <a:t>, </a:t>
                      </a:r>
                      <a:r>
                        <a:rPr lang="ru-RU" sz="1400" i="1" dirty="0" err="1">
                          <a:effectLst/>
                        </a:rPr>
                        <a:t>заради</a:t>
                      </a:r>
                      <a:r>
                        <a:rPr lang="ru-RU" sz="1400" i="1" dirty="0">
                          <a:effectLst/>
                        </a:rPr>
                        <a:t>, </a:t>
                      </a:r>
                      <a:r>
                        <a:rPr lang="ru-RU" sz="1400" i="1" dirty="0" err="1">
                          <a:effectLst/>
                        </a:rPr>
                        <a:t>довкола</a:t>
                      </a:r>
                      <a:r>
                        <a:rPr lang="ru-RU" sz="1400" i="1" dirty="0">
                          <a:effectLst/>
                        </a:rPr>
                        <a:t>, </a:t>
                      </a:r>
                      <a:r>
                        <a:rPr lang="ru-RU" sz="1400" i="1" dirty="0" err="1">
                          <a:effectLst/>
                        </a:rPr>
                        <a:t>назустріч</a:t>
                      </a:r>
                      <a:r>
                        <a:rPr lang="ru-RU" sz="1400" i="1" dirty="0">
                          <a:effectLst/>
                        </a:rPr>
                        <a:t>, </a:t>
                      </a:r>
                      <a:r>
                        <a:rPr lang="ru-RU" sz="1400" i="1" dirty="0" err="1">
                          <a:effectLst/>
                        </a:rPr>
                        <a:t>наприкінці</a:t>
                      </a:r>
                      <a:r>
                        <a:rPr lang="ru-RU" sz="1400" i="1" dirty="0">
                          <a:effectLst/>
                        </a:rPr>
                        <a:t>, </a:t>
                      </a:r>
                      <a:r>
                        <a:rPr lang="ru-RU" sz="1400" i="1" dirty="0" err="1">
                          <a:effectLst/>
                        </a:rPr>
                        <a:t>услід</a:t>
                      </a:r>
                      <a:r>
                        <a:rPr lang="ru-RU" sz="1400" i="1" dirty="0">
                          <a:effectLst/>
                        </a:rPr>
                        <a:t>, </a:t>
                      </a:r>
                      <a:r>
                        <a:rPr lang="ru-RU" sz="1400" i="1" dirty="0" err="1">
                          <a:effectLst/>
                        </a:rPr>
                        <a:t>внаслідок</a:t>
                      </a:r>
                      <a:r>
                        <a:rPr lang="ru-RU" sz="1400" i="1" dirty="0">
                          <a:effectLst/>
                        </a:rPr>
                        <a:t>.</a:t>
                      </a:r>
                      <a:endParaRPr lang="ru-RU" sz="1400" dirty="0">
                        <a:effectLst/>
                      </a:endParaRPr>
                    </a:p>
                  </a:txBody>
                  <a:tcPr marL="14695" marR="14695" marT="14695" marB="14695" anchor="ctr">
                    <a:lnL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5716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Через дефіс</a:t>
                      </a:r>
                    </a:p>
                  </a:txBody>
                  <a:tcPr marL="14695" marR="14695" marT="14695" marB="14695" anchor="ctr">
                    <a:lnL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effectLst/>
                        </a:rPr>
                        <a:t>Складні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прийменники</a:t>
                      </a:r>
                      <a:r>
                        <a:rPr lang="ru-RU" sz="1400" dirty="0">
                          <a:effectLst/>
                        </a:rPr>
                        <a:t> з </a:t>
                      </a:r>
                      <a:r>
                        <a:rPr lang="ru-RU" sz="1400" dirty="0" err="1">
                          <a:effectLst/>
                        </a:rPr>
                        <a:t>першою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частиною</a:t>
                      </a:r>
                      <a:r>
                        <a:rPr lang="ru-RU" sz="1400" dirty="0">
                          <a:effectLst/>
                        </a:rPr>
                        <a:t> </a:t>
                      </a:r>
                      <a:r>
                        <a:rPr lang="ru-RU" sz="1400" b="1" dirty="0">
                          <a:effectLst/>
                        </a:rPr>
                        <a:t>з (</a:t>
                      </a:r>
                      <a:r>
                        <a:rPr lang="ru-RU" sz="1400" b="1" dirty="0" err="1">
                          <a:effectLst/>
                        </a:rPr>
                        <a:t>із</a:t>
                      </a:r>
                      <a:r>
                        <a:rPr lang="ru-RU" sz="1400" b="1" dirty="0">
                          <a:effectLst/>
                        </a:rPr>
                        <a:t>)</a:t>
                      </a:r>
                      <a:r>
                        <a:rPr lang="ru-RU" sz="1400" dirty="0">
                          <a:effectLst/>
                        </a:rPr>
                        <a:t> </a:t>
                      </a:r>
                      <a:r>
                        <a:rPr lang="ru-RU" sz="1400" dirty="0" err="1">
                          <a:effectLst/>
                        </a:rPr>
                        <a:t>пишуться</a:t>
                      </a:r>
                      <a:r>
                        <a:rPr lang="ru-RU" sz="1400" dirty="0">
                          <a:effectLst/>
                        </a:rPr>
                        <a:t> через </a:t>
                      </a:r>
                      <a:r>
                        <a:rPr lang="ru-RU" sz="1400" dirty="0" err="1">
                          <a:effectLst/>
                        </a:rPr>
                        <a:t>дефіс</a:t>
                      </a:r>
                      <a:r>
                        <a:rPr lang="ru-RU" sz="1400" dirty="0">
                          <a:effectLst/>
                        </a:rPr>
                        <a:t>: </a:t>
                      </a:r>
                      <a:r>
                        <a:rPr lang="ru-RU" sz="1400" i="1" dirty="0">
                          <a:effectLst/>
                        </a:rPr>
                        <a:t>з-за, </a:t>
                      </a:r>
                      <a:r>
                        <a:rPr lang="ru-RU" sz="1400" i="1" dirty="0" err="1">
                          <a:effectLst/>
                        </a:rPr>
                        <a:t>із</a:t>
                      </a:r>
                      <a:r>
                        <a:rPr lang="ru-RU" sz="1400" i="1" dirty="0">
                          <a:effectLst/>
                        </a:rPr>
                        <a:t>-за, з-поза, з-над, з-</a:t>
                      </a:r>
                      <a:r>
                        <a:rPr lang="ru-RU" sz="1400" i="1" dirty="0" err="1">
                          <a:effectLst/>
                        </a:rPr>
                        <a:t>понад</a:t>
                      </a:r>
                      <a:r>
                        <a:rPr lang="ru-RU" sz="1400" i="1" dirty="0">
                          <a:effectLst/>
                        </a:rPr>
                        <a:t>, з-</a:t>
                      </a:r>
                      <a:r>
                        <a:rPr lang="ru-RU" sz="1400" i="1" dirty="0" err="1">
                          <a:effectLst/>
                        </a:rPr>
                        <a:t>під</a:t>
                      </a:r>
                      <a:r>
                        <a:rPr lang="ru-RU" sz="1400" i="1" dirty="0">
                          <a:effectLst/>
                        </a:rPr>
                        <a:t>, з-</a:t>
                      </a:r>
                      <a:r>
                        <a:rPr lang="ru-RU" sz="1400" i="1" dirty="0" err="1">
                          <a:effectLst/>
                        </a:rPr>
                        <a:t>попід</a:t>
                      </a:r>
                      <a:r>
                        <a:rPr lang="ru-RU" sz="1400" i="1" dirty="0">
                          <a:effectLst/>
                        </a:rPr>
                        <a:t>, з-</a:t>
                      </a:r>
                      <a:r>
                        <a:rPr lang="ru-RU" sz="1400" i="1" dirty="0" err="1">
                          <a:effectLst/>
                        </a:rPr>
                        <a:t>поміж</a:t>
                      </a:r>
                      <a:r>
                        <a:rPr lang="ru-RU" sz="1400" i="1" dirty="0">
                          <a:effectLst/>
                        </a:rPr>
                        <a:t>, з-</a:t>
                      </a:r>
                      <a:r>
                        <a:rPr lang="ru-RU" sz="1400" i="1" dirty="0" err="1">
                          <a:effectLst/>
                        </a:rPr>
                        <a:t>проміж</a:t>
                      </a:r>
                      <a:r>
                        <a:rPr lang="ru-RU" sz="1400" i="1" dirty="0">
                          <a:effectLst/>
                        </a:rPr>
                        <a:t>, з-</a:t>
                      </a:r>
                      <a:r>
                        <a:rPr lang="ru-RU" sz="1400" i="1" dirty="0" err="1">
                          <a:effectLst/>
                        </a:rPr>
                        <a:t>серед</a:t>
                      </a:r>
                      <a:r>
                        <a:rPr lang="ru-RU" sz="1400" i="1" dirty="0">
                          <a:effectLst/>
                        </a:rPr>
                        <a:t>, з-</a:t>
                      </a:r>
                      <a:r>
                        <a:rPr lang="ru-RU" sz="1400" i="1" dirty="0" err="1">
                          <a:effectLst/>
                        </a:rPr>
                        <a:t>посеред</a:t>
                      </a:r>
                      <a:r>
                        <a:rPr lang="ru-RU" sz="1400" i="1" dirty="0">
                          <a:effectLst/>
                        </a:rPr>
                        <a:t>.</a:t>
                      </a:r>
                      <a:endParaRPr lang="ru-RU" sz="1400" dirty="0">
                        <a:effectLst/>
                      </a:endParaRPr>
                    </a:p>
                  </a:txBody>
                  <a:tcPr marL="14695" marR="14695" marT="14695" marB="14695" anchor="ctr">
                    <a:lnL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82891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Окремо</a:t>
                      </a:r>
                    </a:p>
                  </a:txBody>
                  <a:tcPr marL="14695" marR="14695" marT="14695" marB="14695" anchor="ctr">
                    <a:lnL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effectLst/>
                        </a:rPr>
                        <a:t>Кілька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нових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прийменників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ru-RU" sz="1400" dirty="0" err="1">
                          <a:effectLst/>
                        </a:rPr>
                        <a:t>утворених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від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повнозначних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слів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ru-RU" sz="1400" dirty="0" err="1">
                          <a:effectLst/>
                        </a:rPr>
                        <a:t>пишуться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двома</a:t>
                      </a:r>
                      <a:r>
                        <a:rPr lang="ru-RU" sz="1400" dirty="0">
                          <a:effectLst/>
                        </a:rPr>
                        <a:t> і </a:t>
                      </a:r>
                      <a:r>
                        <a:rPr lang="ru-RU" sz="1400" dirty="0" err="1">
                          <a:effectLst/>
                        </a:rPr>
                        <a:t>більше</a:t>
                      </a:r>
                      <a:r>
                        <a:rPr lang="ru-RU" sz="1400" dirty="0">
                          <a:effectLst/>
                        </a:rPr>
                        <a:t> словами: </a:t>
                      </a:r>
                      <a:r>
                        <a:rPr lang="ru-RU" sz="1400" i="1" dirty="0" err="1">
                          <a:effectLst/>
                        </a:rPr>
                        <a:t>згідно</a:t>
                      </a:r>
                      <a:r>
                        <a:rPr lang="ru-RU" sz="1400" i="1" dirty="0">
                          <a:effectLst/>
                        </a:rPr>
                        <a:t> з, </a:t>
                      </a:r>
                      <a:r>
                        <a:rPr lang="ru-RU" sz="1400" i="1" dirty="0" err="1">
                          <a:effectLst/>
                        </a:rPr>
                        <a:t>залежно</a:t>
                      </a:r>
                      <a:r>
                        <a:rPr lang="ru-RU" sz="1400" i="1" dirty="0">
                          <a:effectLst/>
                        </a:rPr>
                        <a:t> </a:t>
                      </a:r>
                      <a:r>
                        <a:rPr lang="ru-RU" sz="1400" i="1" dirty="0" err="1">
                          <a:effectLst/>
                        </a:rPr>
                        <a:t>від</a:t>
                      </a:r>
                      <a:r>
                        <a:rPr lang="ru-RU" sz="1400" i="1" dirty="0">
                          <a:effectLst/>
                        </a:rPr>
                        <a:t>, </a:t>
                      </a:r>
                      <a:r>
                        <a:rPr lang="ru-RU" sz="1400" i="1" dirty="0" err="1">
                          <a:effectLst/>
                        </a:rPr>
                        <a:t>незважаючи</a:t>
                      </a:r>
                      <a:r>
                        <a:rPr lang="ru-RU" sz="1400" i="1" dirty="0">
                          <a:effectLst/>
                        </a:rPr>
                        <a:t> на, </a:t>
                      </a:r>
                      <a:r>
                        <a:rPr lang="ru-RU" sz="1400" i="1" dirty="0" err="1">
                          <a:effectLst/>
                        </a:rPr>
                        <a:t>під</a:t>
                      </a:r>
                      <a:r>
                        <a:rPr lang="ru-RU" sz="1400" i="1" dirty="0">
                          <a:effectLst/>
                        </a:rPr>
                        <a:t> час, в </a:t>
                      </a:r>
                      <a:r>
                        <a:rPr lang="ru-RU" sz="1400" i="1" dirty="0" err="1">
                          <a:effectLst/>
                        </a:rPr>
                        <a:t>результаті</a:t>
                      </a:r>
                      <a:r>
                        <a:rPr lang="ru-RU" sz="1400" dirty="0">
                          <a:effectLst/>
                        </a:rPr>
                        <a:t> (але </a:t>
                      </a:r>
                      <a:r>
                        <a:rPr lang="ru-RU" sz="1400" i="1" dirty="0" err="1">
                          <a:effectLst/>
                        </a:rPr>
                        <a:t>внаслідок</a:t>
                      </a:r>
                      <a:r>
                        <a:rPr lang="ru-RU" sz="1400" dirty="0">
                          <a:effectLst/>
                        </a:rPr>
                        <a:t>), </a:t>
                      </a:r>
                      <a:r>
                        <a:rPr lang="ru-RU" sz="1400" i="1" dirty="0">
                          <a:effectLst/>
                        </a:rPr>
                        <a:t>в силу, у </a:t>
                      </a:r>
                      <a:r>
                        <a:rPr lang="ru-RU" sz="1400" i="1" dirty="0" err="1">
                          <a:effectLst/>
                        </a:rPr>
                        <a:t>напрямку</a:t>
                      </a:r>
                      <a:r>
                        <a:rPr lang="ru-RU" sz="1400" i="1" dirty="0">
                          <a:effectLst/>
                        </a:rPr>
                        <a:t> до, на шляху до, у </a:t>
                      </a:r>
                      <a:r>
                        <a:rPr lang="ru-RU" sz="1400" i="1" dirty="0" err="1">
                          <a:effectLst/>
                        </a:rPr>
                        <a:t>зв’язку</a:t>
                      </a:r>
                      <a:r>
                        <a:rPr lang="ru-RU" sz="1400" i="1" dirty="0">
                          <a:effectLst/>
                        </a:rPr>
                        <a:t> з.</a:t>
                      </a:r>
                      <a:endParaRPr lang="ru-RU" sz="1400" dirty="0">
                        <a:effectLst/>
                      </a:endParaRPr>
                    </a:p>
                  </a:txBody>
                  <a:tcPr marL="14695" marR="14695" marT="14695" marB="14695" anchor="ctr">
                    <a:lnL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30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6644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731167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ru-RU" sz="4000" dirty="0" err="1">
                <a:solidFill>
                  <a:srgbClr val="FF0000"/>
                </a:solidFill>
                <a:effectLst/>
                <a:latin typeface="Roboto"/>
                <a:ea typeface="+mn-ea"/>
                <a:cs typeface="+mn-cs"/>
              </a:rPr>
              <a:t>Розподільний</a:t>
            </a:r>
            <a:r>
              <a:rPr lang="ru-RU" sz="4000" dirty="0">
                <a:solidFill>
                  <a:srgbClr val="FF0000"/>
                </a:solidFill>
                <a:effectLst/>
                <a:latin typeface="Roboto"/>
                <a:ea typeface="+mn-ea"/>
                <a:cs typeface="+mn-cs"/>
              </a:rPr>
              <a:t> диктант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628800"/>
            <a:ext cx="8064896" cy="4543400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rgbClr val="000000"/>
                </a:solidFill>
                <a:latin typeface="Roboto"/>
              </a:rPr>
              <a:t>►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Записати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сполучення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слів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із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прийменниками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у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дві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колонки: у першу —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із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похідними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прийменниками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, у другу —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із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непохідними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.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Визначити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від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яких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частин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мови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утворилися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похідні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прийменники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.</a:t>
            </a:r>
          </a:p>
          <a:p>
            <a:pPr algn="just"/>
            <a:r>
              <a:rPr lang="ru-RU" sz="3200" dirty="0" err="1">
                <a:solidFill>
                  <a:srgbClr val="000000"/>
                </a:solidFill>
                <a:latin typeface="Roboto"/>
              </a:rPr>
              <a:t>Наді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 мною, коло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лісу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з-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поміж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 людей, з гори,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протягом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 року,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понад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лісами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згідно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 з наказом, о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сьомій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годині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незалежно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від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 погоди, край дороги,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біля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 столу, на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дошці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під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 землею, без нас.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1948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075240" cy="1411560"/>
          </a:xfrm>
        </p:spPr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ru-RU" sz="2400" dirty="0" err="1">
                <a:solidFill>
                  <a:srgbClr val="FF0000"/>
                </a:solidFill>
                <a:effectLst/>
                <a:latin typeface="Roboto"/>
                <a:ea typeface="+mn-ea"/>
                <a:cs typeface="+mn-cs"/>
              </a:rPr>
              <a:t>Майстерня</a:t>
            </a:r>
            <a:r>
              <a:rPr lang="ru-RU" sz="2400" dirty="0">
                <a:solidFill>
                  <a:srgbClr val="FF0000"/>
                </a:solidFill>
                <a:effectLst/>
                <a:latin typeface="Roboto"/>
                <a:ea typeface="+mn-ea"/>
                <a:cs typeface="+mn-cs"/>
              </a:rPr>
              <a:t> </a:t>
            </a:r>
            <a:r>
              <a:rPr lang="ru-RU" sz="2400" dirty="0" err="1">
                <a:solidFill>
                  <a:srgbClr val="FF0000"/>
                </a:solidFill>
                <a:effectLst/>
                <a:latin typeface="Roboto"/>
                <a:ea typeface="+mn-ea"/>
                <a:cs typeface="+mn-cs"/>
              </a:rPr>
              <a:t>дослідника</a:t>
            </a:r>
            <a:r>
              <a:rPr lang="ru-RU" sz="2400" dirty="0">
                <a:solidFill>
                  <a:srgbClr val="FF0000"/>
                </a:solidFill>
                <a:effectLst/>
                <a:latin typeface="Roboto"/>
                <a:ea typeface="+mn-ea"/>
                <a:cs typeface="+mn-cs"/>
              </a:rPr>
              <a:t/>
            </a:r>
            <a:br>
              <a:rPr lang="ru-RU" sz="2400" dirty="0">
                <a:solidFill>
                  <a:srgbClr val="FF0000"/>
                </a:solidFill>
                <a:effectLst/>
                <a:latin typeface="Roboto"/>
                <a:ea typeface="+mn-ea"/>
                <a:cs typeface="+mn-cs"/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algn="just"/>
            <a:r>
              <a:rPr lang="ru-RU" sz="1400" dirty="0" smtClean="0">
                <a:solidFill>
                  <a:srgbClr val="000000"/>
                </a:solidFill>
                <a:latin typeface="Roboto"/>
              </a:rPr>
              <a:t>► 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З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наведених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слів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виписати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тільки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прийменники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.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Прості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прийменники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підкреслити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однією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лінією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, а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складні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 — </a:t>
            </a:r>
            <a:r>
              <a:rPr lang="ru-RU" sz="1400" dirty="0" err="1">
                <a:solidFill>
                  <a:srgbClr val="000000"/>
                </a:solidFill>
                <a:latin typeface="Roboto"/>
              </a:rPr>
              <a:t>двома</a:t>
            </a:r>
            <a:r>
              <a:rPr lang="ru-RU" sz="1400" dirty="0">
                <a:solidFill>
                  <a:srgbClr val="000000"/>
                </a:solidFill>
                <a:latin typeface="Roboto"/>
              </a:rPr>
              <a:t>.</a:t>
            </a:r>
          </a:p>
          <a:p>
            <a:pPr algn="just"/>
            <a:r>
              <a:rPr lang="ru-RU" sz="3200" dirty="0">
                <a:solidFill>
                  <a:srgbClr val="000000"/>
                </a:solidFill>
                <a:latin typeface="Roboto"/>
              </a:rPr>
              <a:t>Той, у,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щоб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як,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проте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про, за,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або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над, а, до,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навколо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наче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осторонь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з-за,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крізь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через,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крім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згідно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 з, за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винятком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би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нехай,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під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 час, поза, на,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поміж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про,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чи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начеб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осторонь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попереду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задля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й, і,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біля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коло,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заради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та,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між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незалежно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від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ru-RU" sz="3200" dirty="0" err="1">
                <a:solidFill>
                  <a:srgbClr val="000000"/>
                </a:solidFill>
                <a:latin typeface="Roboto"/>
              </a:rPr>
              <a:t>посеред</a:t>
            </a:r>
            <a:r>
              <a:rPr lang="ru-RU" sz="3200" dirty="0">
                <a:solidFill>
                  <a:srgbClr val="000000"/>
                </a:solidFill>
                <a:latin typeface="Roboto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5034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/>
              <a:t>Вивчити параграф </a:t>
            </a:r>
            <a:r>
              <a:rPr lang="uk-UA" b="1" dirty="0" smtClean="0"/>
              <a:t>40</a:t>
            </a:r>
            <a:r>
              <a:rPr lang="uk-UA" b="1" dirty="0" smtClean="0"/>
              <a:t>, </a:t>
            </a:r>
            <a:r>
              <a:rPr lang="uk-UA" b="1" dirty="0" smtClean="0"/>
              <a:t>вправи </a:t>
            </a:r>
            <a:r>
              <a:rPr lang="uk-UA" b="1" dirty="0" smtClean="0"/>
              <a:t>285( </a:t>
            </a:r>
            <a:r>
              <a:rPr lang="uk-UA" b="1" dirty="0" smtClean="0"/>
              <a:t>письмово)</a:t>
            </a:r>
            <a:endParaRPr lang="ru-RU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56" y="2204864"/>
            <a:ext cx="4098673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81336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</TotalTime>
  <Words>491</Words>
  <Application>Microsoft Office PowerPoint</Application>
  <PresentationFormat>Экран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Исполнительная</vt:lpstr>
      <vt:lpstr>7 клас Види прийменників за будовою. Написання похідних прийменників разом, окремо і з дефісом Стрембицька Л.А.</vt:lpstr>
      <vt:lpstr>Привіт, проблемо! ► Порівняти співзвучні слова в наведених реченнях. Чи однією частиною мови вони виражені?  Чи однакову синтаксичну роль виконують?</vt:lpstr>
      <vt:lpstr> «Весна щодня по краплі вливала в душу надію — сонцем і свіжим вітром, зеленим паростком, дурними горобцями, що влаштовували бійку прямо на ґанку за суху хлібну скоринку, лелеками — оселилися на стовпі біля жовтої порожньої хати, вигинали довгі шиї назад так неймовірно, що дзьоби торкалися крил на спині» Люко Дашвар </vt:lpstr>
      <vt:lpstr> «І сонце, й сніг, і ожеледь, все разом. І я не знаю, це весна чи ні? Сваровськи би позаздрив дивним стразам, Що мерехтять у мене на вікні» Ліна Костенко</vt:lpstr>
      <vt:lpstr>НАПИСАННЯ ПРИЙМЕННИКІВ</vt:lpstr>
      <vt:lpstr>Розподільний диктант</vt:lpstr>
      <vt:lpstr>Майстерня дослідника 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Види прийменників за будовою. Написання похідних прийменників разом, окремо і з дефісом</dc:title>
  <dc:creator>Admin</dc:creator>
  <cp:lastModifiedBy>Пользователь</cp:lastModifiedBy>
  <cp:revision>7</cp:revision>
  <dcterms:created xsi:type="dcterms:W3CDTF">2021-04-03T18:23:50Z</dcterms:created>
  <dcterms:modified xsi:type="dcterms:W3CDTF">2025-02-13T15:47:20Z</dcterms:modified>
</cp:coreProperties>
</file>