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4772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1412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367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4347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4342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754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031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993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3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97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028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0972EE4-6C4A-4098-A94E-018DAD64924C}" type="datetimeFigureOut">
              <a:rPr lang="ru-RU" smtClean="0"/>
              <a:pPr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B4A31B4-F472-4145-8B49-32B6DAD2A25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9931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3E92E3E-0A1B-454F-8D66-9212EF96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882375"/>
            <a:ext cx="9966960" cy="3924123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СПОЛУЧНИК ЯК СЛУЖБОВА ЧАСТИНА МОВИ</a:t>
            </a:r>
            <a:endParaRPr lang="ru-RU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5F30A93-7A8B-4316-A82F-48BE4D0AB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212080"/>
            <a:ext cx="8767860" cy="1248681"/>
          </a:xfrm>
        </p:spPr>
        <p:txBody>
          <a:bodyPr>
            <a:normAutofit/>
          </a:bodyPr>
          <a:lstStyle/>
          <a:p>
            <a:pPr marL="1798638" indent="-1798638" algn="l"/>
            <a:r>
              <a:rPr lang="uk-UA" sz="2400" b="1" dirty="0" smtClean="0">
                <a:solidFill>
                  <a:srgbClr val="0070C0"/>
                </a:solidFill>
              </a:rPr>
              <a:t>7 клас</a:t>
            </a:r>
          </a:p>
          <a:p>
            <a:pPr marL="1798638" indent="-1798638" algn="l"/>
            <a:r>
              <a:rPr lang="uk-UA" sz="2400" b="1" dirty="0" err="1" smtClean="0">
                <a:solidFill>
                  <a:srgbClr val="0070C0"/>
                </a:solidFill>
              </a:rPr>
              <a:t>Стрембицька</a:t>
            </a:r>
            <a:r>
              <a:rPr lang="uk-UA" sz="2400" b="1" dirty="0" smtClean="0">
                <a:solidFill>
                  <a:srgbClr val="0070C0"/>
                </a:solidFill>
              </a:rPr>
              <a:t> Л.А.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2228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77ACCE3-B828-41DC-8F9C-46B6CD15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6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Сполучник - це</a:t>
            </a:r>
            <a:endParaRPr lang="ru-RU" sz="6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CF310BB-69F3-441F-AFE5-64D9ED08F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814052"/>
            <a:ext cx="10928554" cy="4645742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uk-UA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службова частина мови, яку вживають для зв’язку однорідних членів речення та частин складного речення.</a:t>
            </a:r>
            <a:endParaRPr lang="uk-UA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>
              <a:buNone/>
            </a:pPr>
            <a:endParaRPr lang="uk-UA" sz="2800" b="1" dirty="0"/>
          </a:p>
          <a:p>
            <a:pPr marL="45720" indent="0">
              <a:buNone/>
            </a:pPr>
            <a:r>
              <a:rPr lang="uk-UA" sz="2800" b="1" i="1" dirty="0">
                <a:solidFill>
                  <a:srgbClr val="C00000"/>
                </a:solidFill>
              </a:rPr>
              <a:t>Наприклад:</a:t>
            </a:r>
          </a:p>
          <a:p>
            <a:pPr marL="502920" indent="-457200">
              <a:buAutoNum type="arabicPeriod"/>
            </a:pPr>
            <a:r>
              <a:rPr lang="uk-UA" sz="2800" b="1" u="dashLo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Учителя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u="dashLongHeavy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дерево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пізнають з плодів.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Наука в ліс </a:t>
            </a:r>
            <a:r>
              <a:rPr lang="uk-UA" sz="2800" b="1" u="db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веде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лісу </a:t>
            </a:r>
            <a:r>
              <a:rPr lang="uk-UA" sz="2800" b="1" u="db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виводить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осіннім небі </a:t>
            </a:r>
            <a:r>
              <a:rPr lang="uk-UA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журавлі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u="db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курличуть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 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 їхній ледве </a:t>
            </a:r>
            <a:r>
              <a:rPr lang="uk-UA" sz="2800" b="1" u="db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чуть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імли.</a:t>
            </a:r>
          </a:p>
          <a:p>
            <a:pPr marL="502920" indent="-457200">
              <a:buAutoNum type="arabicPeriod"/>
            </a:pPr>
            <a:r>
              <a:rPr lang="uk-UA" sz="2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Сонце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2800" b="1" u="db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зійшло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uk-UA" sz="3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але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хаті </a:t>
            </a:r>
            <a:r>
              <a:rPr lang="uk-UA" sz="2800" b="1" u="dbl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було ще темно</a:t>
            </a:r>
            <a:r>
              <a:rPr lang="uk-U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078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D330D3-26CF-4A69-8237-139D6D3A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Види сполучників за будовою</a:t>
            </a:r>
            <a:endParaRPr lang="ru-RU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37A719BE-4A8F-4255-80DA-F295D06A7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158305454"/>
              </p:ext>
            </p:extLst>
          </p:nvPr>
        </p:nvGraphicFramePr>
        <p:xfrm>
          <a:off x="1143000" y="2057400"/>
          <a:ext cx="9872664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xmlns="" val="131711694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xmlns="" val="6392937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xmlns="" val="3661060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solidFill>
                            <a:srgbClr val="002060"/>
                          </a:solidFill>
                        </a:rPr>
                        <a:t>Прості</a:t>
                      </a:r>
                      <a:endParaRPr lang="ru-RU" sz="3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solidFill>
                            <a:srgbClr val="002060"/>
                          </a:solidFill>
                        </a:rPr>
                        <a:t>Складні</a:t>
                      </a:r>
                      <a:endParaRPr lang="ru-RU" sz="3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3200" dirty="0">
                          <a:solidFill>
                            <a:srgbClr val="002060"/>
                          </a:solidFill>
                        </a:rPr>
                        <a:t>Складені</a:t>
                      </a:r>
                      <a:endParaRPr lang="ru-RU" sz="3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22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Не розкладаються на частини: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І, а, бо, коли, та</a:t>
                      </a:r>
                      <a:endParaRPr lang="ru-RU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Утворені злиттям кількох слів: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Зате (за + те)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Щоб (що + б)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Якщо (як + що)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Мовби (мов + би)</a:t>
                      </a:r>
                      <a:endParaRPr lang="ru-RU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Сполучення кількох слів: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Через те що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Для того щоб</a:t>
                      </a:r>
                    </a:p>
                    <a:p>
                      <a:r>
                        <a:rPr lang="uk-UA" sz="3200" b="1" dirty="0">
                          <a:solidFill>
                            <a:srgbClr val="0070C0"/>
                          </a:solidFill>
                        </a:rPr>
                        <a:t>Тому що</a:t>
                      </a:r>
                      <a:endParaRPr lang="ru-RU" sz="3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070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9108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D8BA4FC-8197-4136-B1A8-4AB3EAEB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вживанням сполучники бувають:</a:t>
            </a:r>
            <a:endParaRPr lang="ru-RU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xmlns="" id="{3628A53E-91DC-4709-8422-3BF517FBA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62686374"/>
              </p:ext>
            </p:extLst>
          </p:nvPr>
        </p:nvGraphicFramePr>
        <p:xfrm>
          <a:off x="811161" y="2057400"/>
          <a:ext cx="1091380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936">
                  <a:extLst>
                    <a:ext uri="{9D8B030D-6E8A-4147-A177-3AD203B41FA5}">
                      <a16:colId xmlns:a16="http://schemas.microsoft.com/office/drawing/2014/main" xmlns="" val="4102973098"/>
                    </a:ext>
                  </a:extLst>
                </a:gridCol>
                <a:gridCol w="3637936">
                  <a:extLst>
                    <a:ext uri="{9D8B030D-6E8A-4147-A177-3AD203B41FA5}">
                      <a16:colId xmlns:a16="http://schemas.microsoft.com/office/drawing/2014/main" xmlns="" val="670977549"/>
                    </a:ext>
                  </a:extLst>
                </a:gridCol>
                <a:gridCol w="3637936">
                  <a:extLst>
                    <a:ext uri="{9D8B030D-6E8A-4147-A177-3AD203B41FA5}">
                      <a16:colId xmlns:a16="http://schemas.microsoft.com/office/drawing/2014/main" xmlns="" val="1744789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3600" b="1" dirty="0">
                          <a:solidFill>
                            <a:srgbClr val="7030A0"/>
                          </a:solidFill>
                        </a:rPr>
                        <a:t>Неповторювані (одиничні)</a:t>
                      </a:r>
                    </a:p>
                    <a:p>
                      <a:endParaRPr lang="ru-RU" sz="3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dirty="0">
                          <a:solidFill>
                            <a:srgbClr val="002060"/>
                          </a:solidFill>
                        </a:rPr>
                        <a:t>1, й, та, але, або, щоб…</a:t>
                      </a:r>
                      <a:endParaRPr lang="ru-RU" sz="2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Яблуко </a:t>
                      </a:r>
                      <a:r>
                        <a:rPr lang="uk-UA" sz="3200" b="1" dirty="0">
                          <a:solidFill>
                            <a:srgbClr val="C00000"/>
                          </a:solidFill>
                        </a:rPr>
                        <a:t>й</a:t>
                      </a:r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 груша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98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600" b="1" dirty="0">
                          <a:solidFill>
                            <a:srgbClr val="7030A0"/>
                          </a:solidFill>
                        </a:rPr>
                        <a:t>Повторювані</a:t>
                      </a:r>
                    </a:p>
                    <a:p>
                      <a:endParaRPr lang="ru-RU" sz="3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dirty="0">
                          <a:solidFill>
                            <a:srgbClr val="002060"/>
                          </a:solidFill>
                        </a:rPr>
                        <a:t>Або…або, чи…чи, то…то, ні…ні</a:t>
                      </a:r>
                      <a:endParaRPr lang="ru-RU" sz="2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3200" b="1" dirty="0">
                          <a:solidFill>
                            <a:srgbClr val="C00000"/>
                          </a:solidFill>
                        </a:rPr>
                        <a:t>Або</a:t>
                      </a:r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 яблуко, </a:t>
                      </a:r>
                      <a:r>
                        <a:rPr lang="uk-UA" sz="3200" b="1" dirty="0">
                          <a:solidFill>
                            <a:srgbClr val="C00000"/>
                          </a:solidFill>
                        </a:rPr>
                        <a:t>або</a:t>
                      </a:r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 груша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098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3600" b="1" dirty="0">
                          <a:solidFill>
                            <a:srgbClr val="7030A0"/>
                          </a:solidFill>
                        </a:rPr>
                        <a:t>Парні</a:t>
                      </a:r>
                    </a:p>
                    <a:p>
                      <a:endParaRPr lang="ru-RU" sz="36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2800" b="1" dirty="0">
                          <a:solidFill>
                            <a:srgbClr val="002060"/>
                          </a:solidFill>
                        </a:rPr>
                        <a:t>Не тільки…а й; хоч…але; якщо…то; як…так і</a:t>
                      </a:r>
                      <a:endParaRPr lang="ru-RU" sz="2800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3200" b="1" dirty="0">
                          <a:solidFill>
                            <a:srgbClr val="C00000"/>
                          </a:solidFill>
                        </a:rPr>
                        <a:t>Не тільки </a:t>
                      </a:r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яблуко, </a:t>
                      </a:r>
                      <a:r>
                        <a:rPr lang="uk-UA" sz="3200" b="1" dirty="0">
                          <a:solidFill>
                            <a:srgbClr val="C00000"/>
                          </a:solidFill>
                        </a:rPr>
                        <a:t>а й </a:t>
                      </a:r>
                      <a:r>
                        <a:rPr lang="uk-UA" sz="2800" b="1" dirty="0">
                          <a:solidFill>
                            <a:srgbClr val="0070C0"/>
                          </a:solidFill>
                        </a:rPr>
                        <a:t>груша</a:t>
                      </a:r>
                      <a:endParaRPr lang="ru-RU" sz="2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7054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179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ABF7878-38DA-4D9C-922B-AA581BA2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168" y="609600"/>
            <a:ext cx="10266352" cy="776748"/>
          </a:xfrm>
        </p:spPr>
        <p:txBody>
          <a:bodyPr>
            <a:normAutofit/>
          </a:bodyPr>
          <a:lstStyle/>
          <a:p>
            <a:r>
              <a:rPr lang="uk-UA" sz="3200" b="1" dirty="0"/>
              <a:t>Завдання 1.  </a:t>
            </a:r>
            <a:r>
              <a:rPr lang="uk-UA" sz="3200" b="1" i="1" dirty="0">
                <a:solidFill>
                  <a:schemeClr val="accent1">
                    <a:lumMod val="75000"/>
                  </a:schemeClr>
                </a:solidFill>
              </a:rPr>
              <a:t>Визначте вид сполучників за будовою.</a:t>
            </a:r>
            <a:endParaRPr lang="ru-RU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89BE0E-7486-4BAC-BF17-7FFDFB4B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394" y="1563329"/>
            <a:ext cx="10042477" cy="4532671"/>
          </a:xfrm>
        </p:spPr>
        <p:txBody>
          <a:bodyPr>
            <a:normAutofit/>
          </a:bodyPr>
          <a:lstStyle/>
          <a:p>
            <a:pPr marL="45720" indent="0">
              <a:lnSpc>
                <a:spcPct val="100000"/>
              </a:lnSpc>
              <a:buNone/>
            </a:pPr>
            <a:r>
              <a:rPr lang="uk-UA" sz="4800" b="1" dirty="0">
                <a:solidFill>
                  <a:srgbClr val="002060"/>
                </a:solidFill>
              </a:rPr>
              <a:t>Проте, але, для того щоб, якщо, незважаючи на те що, нібито, що, тому що, якби, бо, немовбито,                          у зв’язку з тим що, щоб, хоча, або, після того як, через те що, а.</a:t>
            </a:r>
            <a:endParaRPr lang="ru-RU" sz="4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14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A78E131-8EEA-4F17-98C9-EFDD1423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17755"/>
          </a:xfrm>
        </p:spPr>
        <p:txBody>
          <a:bodyPr>
            <a:normAutofit/>
          </a:bodyPr>
          <a:lstStyle/>
          <a:p>
            <a:r>
              <a:rPr lang="uk-UA" sz="2800" b="1" dirty="0"/>
              <a:t>Завдання 2. </a:t>
            </a:r>
            <a:r>
              <a:rPr lang="uk-UA" sz="2800" b="1" i="1" dirty="0">
                <a:solidFill>
                  <a:schemeClr val="accent6">
                    <a:lumMod val="75000"/>
                  </a:schemeClr>
                </a:solidFill>
              </a:rPr>
              <a:t>Вставте замість крапок потрібні сполучники.</a:t>
            </a:r>
            <a:endParaRPr lang="ru-RU" sz="2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85FA37E-9505-40C9-8FDA-ADD25125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uk-UA" sz="4400" b="1" dirty="0">
                <a:solidFill>
                  <a:srgbClr val="002060"/>
                </a:solidFill>
              </a:rPr>
              <a:t>Батько … син, черешні … вишні, малий … сміливий, степи … ліси, піднявся … полетів, світить … не гріє, замерз … не одягнувся, червоніє … троянда, зрадів … побачив, смачна … спіла, обіцяв … не виконав.</a:t>
            </a:r>
            <a:endParaRPr lang="ru-RU" sz="4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590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2D77DDF-8C13-4502-A57B-166DBA23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81" y="609600"/>
            <a:ext cx="10854813" cy="762000"/>
          </a:xfrm>
        </p:spPr>
        <p:txBody>
          <a:bodyPr>
            <a:noAutofit/>
          </a:bodyPr>
          <a:lstStyle/>
          <a:p>
            <a:r>
              <a:rPr lang="uk-UA" sz="2400" b="1" dirty="0"/>
              <a:t>Завдання 3. </a:t>
            </a:r>
            <a:r>
              <a:rPr lang="uk-UA" sz="2400" b="1" i="1" dirty="0">
                <a:solidFill>
                  <a:schemeClr val="accent6">
                    <a:lumMod val="75000"/>
                  </a:schemeClr>
                </a:solidFill>
              </a:rPr>
              <a:t>Розподіліть подані словосполучення у дві колонки: у першу - з прийменниками, у другу – із сполучниками</a:t>
            </a:r>
            <a:endParaRPr lang="ru-RU" sz="24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D03061F-BF02-496E-8129-45B864BD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uk-UA" sz="4000" b="1" dirty="0">
                <a:solidFill>
                  <a:srgbClr val="0070C0"/>
                </a:solidFill>
              </a:rPr>
              <a:t>Працювати над книгою; ручка або олівець; мати й дочка; розповідати про поїздку;  відпочивати у таборі;  повільно, але правильно;  вийти на прогулянку;  невеликий, зате спритний; то дощ, то сніг; сказати чи змовчати; бродити по воді.  </a:t>
            </a:r>
            <a:endParaRPr lang="ru-RU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631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523E058-C7D7-4734-827A-36F31E57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58761"/>
          </a:xfrm>
        </p:spPr>
        <p:txBody>
          <a:bodyPr>
            <a:noAutofit/>
          </a:bodyPr>
          <a:lstStyle/>
          <a:p>
            <a:r>
              <a:rPr lang="uk-UA" sz="2800" b="1" dirty="0"/>
              <a:t>Завдання 4. </a:t>
            </a:r>
            <a:r>
              <a:rPr lang="uk-UA" sz="2800" b="1" i="1" dirty="0">
                <a:solidFill>
                  <a:schemeClr val="accent6">
                    <a:lumMod val="75000"/>
                  </a:schemeClr>
                </a:solidFill>
              </a:rPr>
              <a:t>Визначте, що поєднують сполучники: однорідні члени чи частини складного речення.</a:t>
            </a:r>
            <a:endParaRPr lang="ru-RU" sz="2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2D046F9-C352-4FF4-8B60-72EEED1D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9085"/>
            <a:ext cx="9872871" cy="4940710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Всі зрозуміли, що зима вже відступає.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Під хатою дідусь сивенький сидить, а сонечко низенько уже спустилося над Дніпром.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Синє море то стогне, то виє.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Лисиця спить, а курей бачить.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Крізь верби сонечко сіяє і тихо гасне.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День </a:t>
            </a:r>
            <a:r>
              <a:rPr lang="uk-UA" sz="2800" b="1" dirty="0" err="1">
                <a:solidFill>
                  <a:srgbClr val="002060"/>
                </a:solidFill>
              </a:rPr>
              <a:t>погас</a:t>
            </a:r>
            <a:r>
              <a:rPr lang="uk-UA" sz="2800" b="1" dirty="0">
                <a:solidFill>
                  <a:srgbClr val="002060"/>
                </a:solidFill>
              </a:rPr>
              <a:t>, і все спочило.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Птах виспівує нам на втіху, і ніщо не нагадує лиха.</a:t>
            </a:r>
          </a:p>
          <a:p>
            <a:pPr marL="502920" indent="-457200">
              <a:buAutoNum type="arabicPeriod"/>
            </a:pPr>
            <a:r>
              <a:rPr lang="uk-UA" sz="2800" b="1" dirty="0">
                <a:solidFill>
                  <a:srgbClr val="002060"/>
                </a:solidFill>
              </a:rPr>
              <a:t>Дорога з’єднує міста, де ми давно вже не бували. </a:t>
            </a:r>
            <a:endParaRPr lang="ru-RU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3350569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75</TotalTime>
  <Words>465</Words>
  <Application>Microsoft Office PowerPoint</Application>
  <PresentationFormat>Произвольный</PresentationFormat>
  <Paragraphs>51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Базис</vt:lpstr>
      <vt:lpstr>СПОЛУЧНИК ЯК СЛУЖБОВА ЧАСТИНА МОВИ</vt:lpstr>
      <vt:lpstr>Сполучник - це</vt:lpstr>
      <vt:lpstr>Види сполучників за будовою</vt:lpstr>
      <vt:lpstr>За вживанням сполучники бувають:</vt:lpstr>
      <vt:lpstr>Завдання 1.  Визначте вид сполучників за будовою.</vt:lpstr>
      <vt:lpstr>Завдання 2. Вставте замість крапок потрібні сполучники.</vt:lpstr>
      <vt:lpstr>Завдання 3. Розподіліть подані словосполучення у дві колонки: у першу - з прийменниками, у другу – із сполучниками</vt:lpstr>
      <vt:lpstr>Завдання 4. Визначте, що поєднують сполучники: однорідні члени чи частини складного речення.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СПОЛУЧНИК ЯК СЛУЖБОВА ЧАСТИНА МОВИ</dc:title>
  <dc:creator>ASUS</dc:creator>
  <cp:lastModifiedBy>Пользователь</cp:lastModifiedBy>
  <cp:revision>10</cp:revision>
  <dcterms:created xsi:type="dcterms:W3CDTF">2021-04-18T16:26:04Z</dcterms:created>
  <dcterms:modified xsi:type="dcterms:W3CDTF">2025-05-18T11:39:08Z</dcterms:modified>
</cp:coreProperties>
</file>