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57" r:id="rId4"/>
    <p:sldId id="262" r:id="rId5"/>
    <p:sldId id="258" r:id="rId6"/>
    <p:sldId id="259" r:id="rId7"/>
    <p:sldId id="260" r:id="rId8"/>
    <p:sldId id="261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Средний стиль 3 -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7CE84F3-28C3-443E-9E96-99CF82512B78}" styleName="Темный стиль 1 - акцент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Темный стиль 1 -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Темный стиль 1 - акцент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718" autoAdjust="0"/>
  </p:normalViewPr>
  <p:slideViewPr>
    <p:cSldViewPr>
      <p:cViewPr varScale="1">
        <p:scale>
          <a:sx n="66" d="100"/>
          <a:sy n="66" d="100"/>
        </p:scale>
        <p:origin x="-142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18.05.2025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18.05.2025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9 клас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Українська література</a:t>
            </a:r>
          </a:p>
          <a:p>
            <a:r>
              <a:rPr lang="uk-UA" dirty="0" err="1" smtClean="0"/>
              <a:t>Стрембицька</a:t>
            </a:r>
            <a:r>
              <a:rPr lang="uk-UA" dirty="0" smtClean="0"/>
              <a:t> Л.А.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201622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ТЕМА. Написання листа улюбленому літературному героєві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uk-UA" b="1" dirty="0" err="1" smtClean="0">
                <a:latin typeface="Times New Roman" pitchFamily="18" charset="0"/>
                <a:cs typeface="Times New Roman" pitchFamily="18" charset="0"/>
              </a:rPr>
              <a:t>Мета•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uk-UA" i="1" dirty="0" smtClean="0">
                <a:latin typeface="Times New Roman" pitchFamily="18" charset="0"/>
                <a:cs typeface="Times New Roman" pitchFamily="18" charset="0"/>
              </a:rPr>
              <a:t>навчальна: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пояснити учням особливості складання тексту листа; формувати вміння складати такий текст відповідно до усталених традицій; звернувши особливу увагу на вживання звертань, вставних слів та етикетних формул;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•   </a:t>
            </a:r>
            <a:r>
              <a:rPr lang="uk-UA" i="1" dirty="0" smtClean="0">
                <a:latin typeface="Times New Roman" pitchFamily="18" charset="0"/>
                <a:cs typeface="Times New Roman" pitchFamily="18" charset="0"/>
              </a:rPr>
              <a:t>розвивальна: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розвивати культуру писемного мовлен­ня, вміння порівнювати, зіставляти, логічно мислити; виробляти вміння та навички правильно визначати зміст і ком­позицію листа, вдало використовувати мовні засо­би;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•   </a:t>
            </a:r>
            <a:r>
              <a:rPr lang="uk-UA" i="1" dirty="0" smtClean="0">
                <a:latin typeface="Times New Roman" pitchFamily="18" charset="0"/>
                <a:cs typeface="Times New Roman" pitchFamily="18" charset="0"/>
              </a:rPr>
              <a:t>виховна: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виховувати толерантне ставлення один до одного, зацікавити особливостями національного етикету.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764704"/>
            <a:ext cx="8003232" cy="14401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700" b="1" dirty="0" smtClean="0"/>
              <a:t/>
            </a:r>
            <a:br>
              <a:rPr lang="en-US" sz="6700" b="1" dirty="0" smtClean="0"/>
            </a:br>
            <a:r>
              <a:rPr lang="en-US" sz="6700" b="1" dirty="0" smtClean="0"/>
              <a:t/>
            </a:r>
            <a:br>
              <a:rPr lang="en-US" sz="6700" b="1" dirty="0" smtClean="0"/>
            </a:br>
            <a:r>
              <a:rPr lang="en-US" sz="6700" b="1" dirty="0" smtClean="0"/>
              <a:t/>
            </a:r>
            <a:br>
              <a:rPr lang="en-US" sz="6700" b="1" dirty="0" smtClean="0"/>
            </a:br>
            <a:r>
              <a:rPr lang="en-US" sz="6700" b="1" dirty="0" smtClean="0"/>
              <a:t/>
            </a:r>
            <a:br>
              <a:rPr lang="en-US" sz="6700" b="1" dirty="0" smtClean="0"/>
            </a:br>
            <a:r>
              <a:rPr lang="uk-UA" sz="6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Епіграф: </a:t>
            </a:r>
            <a:r>
              <a:rPr lang="uk-UA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047728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uk-UA" sz="3600" b="1" i="1" dirty="0" smtClean="0">
                <a:latin typeface="Times New Roman" pitchFamily="18" charset="0"/>
                <a:cs typeface="Times New Roman" pitchFamily="18" charset="0"/>
              </a:rPr>
              <a:t>Пишіть листи і надсилайте вчасно,</a:t>
            </a:r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r">
              <a:buNone/>
            </a:pPr>
            <a:r>
              <a:rPr lang="uk-UA" sz="3600" b="1" i="1" dirty="0" smtClean="0">
                <a:latin typeface="Times New Roman" pitchFamily="18" charset="0"/>
                <a:cs typeface="Times New Roman" pitchFamily="18" charset="0"/>
              </a:rPr>
              <a:t>Коли їх  ждуть далекі адресати,</a:t>
            </a:r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r">
              <a:buNone/>
            </a:pPr>
            <a:r>
              <a:rPr lang="uk-UA" sz="3600" b="1" i="1" dirty="0" smtClean="0">
                <a:latin typeface="Times New Roman" pitchFamily="18" charset="0"/>
                <a:cs typeface="Times New Roman" pitchFamily="18" charset="0"/>
              </a:rPr>
              <a:t>Коли є час, коли немає часу</a:t>
            </a:r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r">
              <a:buNone/>
            </a:pPr>
            <a:r>
              <a:rPr lang="uk-UA" sz="3600" b="1" i="1" dirty="0" smtClean="0">
                <a:latin typeface="Times New Roman" pitchFamily="18" charset="0"/>
                <a:cs typeface="Times New Roman" pitchFamily="18" charset="0"/>
              </a:rPr>
              <a:t>І коли навіть ні про що писати.</a:t>
            </a:r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r">
              <a:buNone/>
            </a:pPr>
            <a:r>
              <a:rPr lang="uk-UA" sz="3600" b="1" i="1" dirty="0" smtClean="0">
                <a:latin typeface="Times New Roman" pitchFamily="18" charset="0"/>
                <a:cs typeface="Times New Roman" pitchFamily="18" charset="0"/>
              </a:rPr>
              <a:t> Л.Костенко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Різновиди листів</a:t>
            </a:r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sz="3600" b="1" dirty="0" smtClean="0">
                <a:latin typeface="Times New Roman" pitchFamily="18" charset="0"/>
                <a:cs typeface="Times New Roman" pitchFamily="18" charset="0"/>
              </a:rPr>
              <a:t>Відкритий лист</a:t>
            </a:r>
          </a:p>
          <a:p>
            <a:r>
              <a:rPr lang="uk-UA" sz="3600" b="1" dirty="0" smtClean="0">
                <a:latin typeface="Times New Roman" pitchFamily="18" charset="0"/>
                <a:cs typeface="Times New Roman" pitchFamily="18" charset="0"/>
              </a:rPr>
              <a:t>Лист-звернення</a:t>
            </a:r>
          </a:p>
          <a:p>
            <a:r>
              <a:rPr lang="uk-UA" sz="3600" b="1" dirty="0" smtClean="0">
                <a:latin typeface="Times New Roman" pitchFamily="18" charset="0"/>
                <a:cs typeface="Times New Roman" pitchFamily="18" charset="0"/>
              </a:rPr>
              <a:t>Лист-послання</a:t>
            </a:r>
          </a:p>
          <a:p>
            <a:r>
              <a:rPr lang="uk-UA" sz="3600" b="1" dirty="0" smtClean="0">
                <a:latin typeface="Times New Roman" pitchFamily="18" charset="0"/>
                <a:cs typeface="Times New Roman" pitchFamily="18" charset="0"/>
              </a:rPr>
              <a:t>Лист без адреси</a:t>
            </a:r>
          </a:p>
          <a:p>
            <a:r>
              <a:rPr lang="uk-UA" sz="3600" b="1" dirty="0" smtClean="0">
                <a:latin typeface="Times New Roman" pitchFamily="18" charset="0"/>
                <a:cs typeface="Times New Roman" pitchFamily="18" charset="0"/>
              </a:rPr>
              <a:t>Лист-заява</a:t>
            </a:r>
          </a:p>
          <a:p>
            <a:r>
              <a:rPr lang="uk-UA" sz="3600" b="1" dirty="0" smtClean="0">
                <a:latin typeface="Times New Roman" pitchFamily="18" charset="0"/>
                <a:cs typeface="Times New Roman" pitchFamily="18" charset="0"/>
              </a:rPr>
              <a:t>Лист-привітання</a:t>
            </a:r>
          </a:p>
          <a:p>
            <a:r>
              <a:rPr lang="uk-UA" sz="3600" b="1" dirty="0" smtClean="0">
                <a:latin typeface="Times New Roman" pitchFamily="18" charset="0"/>
                <a:cs typeface="Times New Roman" pitchFamily="18" charset="0"/>
              </a:rPr>
              <a:t>Лист-подяка  та інші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644792"/>
          </a:xfrm>
        </p:spPr>
        <p:txBody>
          <a:bodyPr>
            <a:noAutofit/>
          </a:bodyPr>
          <a:lstStyle/>
          <a:p>
            <a:pPr algn="ctr"/>
            <a:r>
              <a:rPr lang="uk-UA" sz="6000" b="1" dirty="0" smtClean="0">
                <a:latin typeface="Times New Roman" pitchFamily="18" charset="0"/>
                <a:cs typeface="Times New Roman" pitchFamily="18" charset="0"/>
              </a:rPr>
              <a:t>Основне призначення листів</a:t>
            </a:r>
            <a:endParaRPr lang="ru-RU"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687688"/>
          </a:xfrm>
        </p:spPr>
        <p:txBody>
          <a:bodyPr/>
          <a:lstStyle/>
          <a:p>
            <a:pPr algn="ctr">
              <a:buNone/>
            </a:pPr>
            <a:r>
              <a:rPr lang="en-US" sz="6000" b="1" dirty="0" smtClean="0"/>
              <a:t>-</a:t>
            </a:r>
            <a:r>
              <a:rPr lang="uk-UA" sz="6000" b="1" dirty="0" smtClean="0"/>
              <a:t> </a:t>
            </a:r>
            <a:r>
              <a:rPr lang="uk-UA" sz="6000" b="1" dirty="0" smtClean="0">
                <a:latin typeface="Times New Roman" pitchFamily="18" charset="0"/>
                <a:cs typeface="Times New Roman" pitchFamily="18" charset="0"/>
              </a:rPr>
              <a:t>повідомити про щось адресата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14884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Як будується лист.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Початок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 smtClean="0">
                <a:latin typeface="Times New Roman" pitchFamily="18" charset="0"/>
                <a:cs typeface="Times New Roman" pitchFamily="18" charset="0"/>
              </a:rPr>
            </a:b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Содержимое 6"/>
          <p:cNvGraphicFramePr>
            <a:graphicFrameLocks noGrp="1"/>
          </p:cNvGraphicFramePr>
          <p:nvPr>
            <p:ph idx="1"/>
          </p:nvPr>
        </p:nvGraphicFramePr>
        <p:xfrm>
          <a:off x="457200" y="2420888"/>
          <a:ext cx="8229600" cy="3875772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114800"/>
                <a:gridCol w="4114800"/>
              </a:tblGrid>
              <a:tr h="615777">
                <a:tc>
                  <a:txBody>
                    <a:bodyPr/>
                    <a:lstStyle/>
                    <a:p>
                      <a:r>
                        <a:rPr kumimoji="0" lang="uk-UA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Частини листа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uk-UA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Приклади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122887">
                <a:tc>
                  <a:txBody>
                    <a:bodyPr/>
                    <a:lstStyle/>
                    <a:p>
                      <a:r>
                        <a:rPr kumimoji="0" lang="uk-UA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Звернення до адресата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uk-UA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Дорога сестричко! Доброго дня, Оленко!</a:t>
                      </a:r>
                      <a:endParaRPr lang="ru-RU" sz="2800" dirty="0"/>
                    </a:p>
                  </a:txBody>
                  <a:tcPr/>
                </a:tc>
              </a:tr>
              <a:tr h="2137108">
                <a:tc>
                  <a:txBody>
                    <a:bodyPr/>
                    <a:lstStyle/>
                    <a:p>
                      <a:r>
                        <a:rPr kumimoji="0" lang="uk-UA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Початкові фрази про ситуацію листування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uk-UA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Отримала від тебе лист.</a:t>
                      </a:r>
                      <a:endParaRPr kumimoji="0" lang="ru-RU" sz="2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uk-UA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Безмірно вдячний за...</a:t>
                      </a:r>
                      <a:endParaRPr kumimoji="0" lang="ru-RU" sz="2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uk-UA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Давно не було від тебе листа</a:t>
                      </a:r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80120"/>
          </a:xfrm>
        </p:spPr>
        <p:txBody>
          <a:bodyPr>
            <a:normAutofit/>
          </a:bodyPr>
          <a:lstStyle/>
          <a:p>
            <a:pPr algn="ctr"/>
            <a:r>
              <a:rPr lang="uk-UA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Основна  частина листа</a:t>
            </a:r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67544" y="1935163"/>
          <a:ext cx="8219256" cy="4297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04456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uk-UA" sz="24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Частини листа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uk-UA" sz="24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Приклади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uk-UA" sz="24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Розкривається</a:t>
                      </a:r>
                      <a:endParaRPr kumimoji="0" lang="ru-RU" sz="24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kumimoji="0" lang="uk-UA" sz="24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зміст листа,</a:t>
                      </a:r>
                      <a:endParaRPr kumimoji="0" lang="ru-RU" sz="24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kumimoji="0" lang="uk-UA" sz="24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повідомляються</a:t>
                      </a:r>
                      <a:endParaRPr kumimoji="0" lang="ru-RU" sz="24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kumimoji="0" lang="uk-UA" sz="24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новини.</a:t>
                      </a:r>
                      <a:endParaRPr lang="ru-RU" sz="2400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ru-RU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uk-UA" sz="24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Я хочу розповісти Вам (тобі) про новини, яких дуже багато.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uk-UA" sz="24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Запитання</a:t>
                      </a:r>
                      <a:endParaRPr kumimoji="0" lang="ru-RU" sz="24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kumimoji="0" lang="uk-UA" sz="24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адресатові</a:t>
                      </a:r>
                      <a:endParaRPr kumimoji="0" lang="ru-RU" sz="24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kumimoji="0" lang="uk-UA" sz="24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(про що хочеться</a:t>
                      </a:r>
                      <a:endParaRPr kumimoji="0" lang="ru-RU" sz="24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kumimoji="0" lang="uk-UA" sz="24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довідатись)</a:t>
                      </a:r>
                      <a:endParaRPr lang="ru-RU" sz="2400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ru-RU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uk-UA" sz="24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Як ти живеш? Як твої справи? Що в тебе нового?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Кінцівка листа</a:t>
            </a:r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39552" y="1556792"/>
          <a:ext cx="8147248" cy="489654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32448"/>
                <a:gridCol w="4114800"/>
              </a:tblGrid>
              <a:tr h="485916">
                <a:tc>
                  <a:txBody>
                    <a:bodyPr/>
                    <a:lstStyle/>
                    <a:p>
                      <a:r>
                        <a:rPr kumimoji="0" lang="uk-UA" sz="20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Частини листа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uk-UA" sz="20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Приклади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5916">
                <a:tc>
                  <a:txBody>
                    <a:bodyPr/>
                    <a:lstStyle/>
                    <a:p>
                      <a:r>
                        <a:rPr kumimoji="0" lang="uk-UA" sz="20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Подяка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uk-UA" sz="20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Дякую за увагу до...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233481">
                <a:tc>
                  <a:txBody>
                    <a:bodyPr/>
                    <a:lstStyle/>
                    <a:p>
                      <a:r>
                        <a:rPr kumimoji="0" lang="uk-UA" sz="20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Прохання писати</a:t>
                      </a:r>
                      <a:endParaRPr kumimoji="0" lang="ru-RU" sz="20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kumimoji="0" lang="uk-UA" sz="20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листи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uk-UA" sz="20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Я прошу Вас писати... Я чекаю від тебе листа... Неодмінно напиши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5916">
                <a:tc>
                  <a:txBody>
                    <a:bodyPr/>
                    <a:lstStyle/>
                    <a:p>
                      <a:r>
                        <a:rPr kumimoji="0" lang="uk-UA" sz="20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Передача вітань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uk-UA" sz="20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Передавай вітання мамі, сестрі...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59699">
                <a:tc>
                  <a:txBody>
                    <a:bodyPr/>
                    <a:lstStyle/>
                    <a:p>
                      <a:r>
                        <a:rPr kumimoji="0" lang="uk-UA" sz="20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Прощання, побажання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uk-UA" sz="20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До побачення. До скорої зустрічі. Бажаю успіхів. На все добре.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59699">
                <a:tc>
                  <a:txBody>
                    <a:bodyPr/>
                    <a:lstStyle/>
                    <a:p>
                      <a:r>
                        <a:rPr kumimoji="0" lang="uk-UA" sz="20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Кінцівка і підпис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uk-UA" sz="20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Твоя донька Наталка. Міцно обіймаю...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5916">
                <a:tc>
                  <a:txBody>
                    <a:bodyPr/>
                    <a:lstStyle/>
                    <a:p>
                      <a:r>
                        <a:rPr kumimoji="0" lang="uk-UA" sz="20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Дата і місце написання листа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uk-UA" sz="20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 листопада 2016 р. с. Судче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Домашнє завдання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smtClean="0"/>
              <a:t>Написати листа </a:t>
            </a:r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462</TotalTime>
  <Words>300</Words>
  <Application>Microsoft Office PowerPoint</Application>
  <PresentationFormat>Экран (4:3)</PresentationFormat>
  <Paragraphs>63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Поток</vt:lpstr>
      <vt:lpstr>9 клас</vt:lpstr>
      <vt:lpstr>         ТЕМА. Написання листа улюбленому літературному героєві </vt:lpstr>
      <vt:lpstr>    Епіграф:                         </vt:lpstr>
      <vt:lpstr>Різновиди листів</vt:lpstr>
      <vt:lpstr>Основне призначення листів</vt:lpstr>
      <vt:lpstr>   Як будується лист.  Початок  </vt:lpstr>
      <vt:lpstr>Основна  частина листа</vt:lpstr>
      <vt:lpstr>Кінцівка листа</vt:lpstr>
      <vt:lpstr>Домашнє завдання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ТЕМА. Написання листа улюбленому літературному героєві </dc:title>
  <cp:lastModifiedBy>Пользователь</cp:lastModifiedBy>
  <cp:revision>48</cp:revision>
  <dcterms:modified xsi:type="dcterms:W3CDTF">2025-05-18T12:15:33Z</dcterms:modified>
</cp:coreProperties>
</file>