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8" r:id="rId5"/>
    <p:sldId id="259" r:id="rId6"/>
    <p:sldId id="263" r:id="rId7"/>
    <p:sldId id="262" r:id="rId8"/>
    <p:sldId id="261" r:id="rId9"/>
    <p:sldId id="260" r:id="rId10"/>
    <p:sldId id="266" r:id="rId11"/>
    <p:sldId id="265" r:id="rId12"/>
    <p:sldId id="264" r:id="rId13"/>
    <p:sldId id="270" r:id="rId14"/>
    <p:sldId id="268" r:id="rId15"/>
    <p:sldId id="269" r:id="rId16"/>
    <p:sldId id="271"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pPr/>
              <a:t>18.05.2025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pPr/>
              <a:t>18.05.2025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pPr/>
              <a:t>18.05.2025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pPr/>
              <a:t>18.05.2025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pPr/>
              <a:t>18.05.2025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pPr/>
              <a:t>18.05.2025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pPr/>
              <a:t>18.05.2025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pPr/>
              <a:t>18.05.2025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pPr/>
              <a:t>18.05.2025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pPr/>
              <a:t>18.05.2025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pPr/>
              <a:t>18.05.2025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pPr/>
              <a:t>18.05.2025</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subject.com.ua/lesson/mova/9klas/63.html" TargetMode="External"/><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www.youtube.com/watch?v=v3orjRsUVfk&amp;ab_channel=AMREducation-onlin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457200" y="274638"/>
            <a:ext cx="7859216" cy="5746650"/>
          </a:xfrm>
        </p:spPr>
        <p:txBody>
          <a:bodyPr>
            <a:normAutofit fontScale="90000"/>
          </a:bodyPr>
          <a:lstStyle/>
          <a:p>
            <a:r>
              <a:rPr lang="uk-UA" sz="6600" b="1" dirty="0" smtClean="0">
                <a:solidFill>
                  <a:srgbClr val="FF0000"/>
                </a:solidFill>
                <a:latin typeface="Mistral" pitchFamily="66" charset="0"/>
              </a:rPr>
              <a:t>9 клас</a:t>
            </a:r>
            <a:br>
              <a:rPr lang="uk-UA" sz="6600" b="1" dirty="0" smtClean="0">
                <a:solidFill>
                  <a:srgbClr val="FF0000"/>
                </a:solidFill>
                <a:latin typeface="Mistral" pitchFamily="66" charset="0"/>
              </a:rPr>
            </a:br>
            <a:r>
              <a:rPr lang="uk-UA" sz="6600" b="1" dirty="0" smtClean="0">
                <a:solidFill>
                  <a:srgbClr val="FF0000"/>
                </a:solidFill>
                <a:latin typeface="Mistral" pitchFamily="66" charset="0"/>
              </a:rPr>
              <a:t>Пунктуація</a:t>
            </a:r>
            <a:r>
              <a:rPr lang="uk-UA" sz="6600" b="1" dirty="0" smtClean="0">
                <a:solidFill>
                  <a:srgbClr val="FF0000"/>
                </a:solidFill>
                <a:latin typeface="Mistral" pitchFamily="66" charset="0"/>
              </a:rPr>
              <a:t>.</a:t>
            </a:r>
            <a:br>
              <a:rPr lang="uk-UA" sz="6600" b="1" dirty="0" smtClean="0">
                <a:solidFill>
                  <a:srgbClr val="FF0000"/>
                </a:solidFill>
                <a:latin typeface="Mistral" pitchFamily="66" charset="0"/>
              </a:rPr>
            </a:br>
            <a:r>
              <a:rPr lang="uk-UA" sz="6600" b="1" dirty="0" smtClean="0">
                <a:solidFill>
                  <a:srgbClr val="FF0000"/>
                </a:solidFill>
                <a:latin typeface="Mistral" pitchFamily="66" charset="0"/>
              </a:rPr>
              <a:t>Узагальнення.</a:t>
            </a:r>
            <a:br>
              <a:rPr lang="uk-UA" sz="6600" b="1" dirty="0" smtClean="0">
                <a:solidFill>
                  <a:srgbClr val="FF0000"/>
                </a:solidFill>
                <a:latin typeface="Mistral" pitchFamily="66" charset="0"/>
              </a:rPr>
            </a:br>
            <a:r>
              <a:rPr lang="uk-UA" sz="6600" b="1" dirty="0" smtClean="0">
                <a:solidFill>
                  <a:srgbClr val="FF0000"/>
                </a:solidFill>
                <a:latin typeface="Mistral" pitchFamily="66" charset="0"/>
              </a:rPr>
              <a:t>Тренувальні </a:t>
            </a:r>
            <a:r>
              <a:rPr lang="uk-UA" sz="6600" b="1" dirty="0" smtClean="0">
                <a:solidFill>
                  <a:srgbClr val="FF0000"/>
                </a:solidFill>
                <a:latin typeface="Mistral" pitchFamily="66" charset="0"/>
              </a:rPr>
              <a:t>вправи</a:t>
            </a:r>
            <a:br>
              <a:rPr lang="uk-UA" sz="6600" b="1" dirty="0" smtClean="0">
                <a:solidFill>
                  <a:srgbClr val="FF0000"/>
                </a:solidFill>
                <a:latin typeface="Mistral" pitchFamily="66" charset="0"/>
              </a:rPr>
            </a:br>
            <a:r>
              <a:rPr lang="uk-UA" sz="6600" b="1" dirty="0" err="1" smtClean="0">
                <a:solidFill>
                  <a:srgbClr val="FF0000"/>
                </a:solidFill>
                <a:latin typeface="Mistral" pitchFamily="66" charset="0"/>
              </a:rPr>
              <a:t>Стрембтцька</a:t>
            </a:r>
            <a:r>
              <a:rPr lang="uk-UA" sz="6600" b="1" dirty="0" smtClean="0">
                <a:solidFill>
                  <a:srgbClr val="FF0000"/>
                </a:solidFill>
                <a:latin typeface="Mistral" pitchFamily="66" charset="0"/>
              </a:rPr>
              <a:t> Л.А.</a:t>
            </a:r>
            <a:r>
              <a:rPr lang="uk-UA" dirty="0" smtClean="0"/>
              <a:t/>
            </a:r>
            <a:br>
              <a:rPr lang="uk-UA" dirty="0" smtClean="0"/>
            </a:br>
            <a:endParaRPr lang="uk-UA" dirty="0"/>
          </a:p>
        </p:txBody>
      </p:sp>
    </p:spTree>
    <p:extLst>
      <p:ext uri="{BB962C8B-B14F-4D97-AF65-F5344CB8AC3E}">
        <p14:creationId xmlns:p14="http://schemas.microsoft.com/office/powerpoint/2010/main" xmlns="" val="31905757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457200" y="274638"/>
            <a:ext cx="8147248" cy="5890666"/>
          </a:xfrm>
        </p:spPr>
        <p:txBody>
          <a:bodyPr>
            <a:normAutofit/>
          </a:bodyPr>
          <a:lstStyle/>
          <a:p>
            <a:pPr algn="l"/>
            <a:r>
              <a:rPr lang="ru-RU" sz="2000" b="1" dirty="0" smtClean="0">
                <a:solidFill>
                  <a:srgbClr val="FF0000"/>
                </a:solidFill>
              </a:rPr>
              <a:t>3. </a:t>
            </a:r>
            <a:r>
              <a:rPr lang="ru-RU" sz="2000" b="1" dirty="0" err="1" smtClean="0">
                <a:solidFill>
                  <a:srgbClr val="FF0000"/>
                </a:solidFill>
              </a:rPr>
              <a:t>Якщо</a:t>
            </a:r>
            <a:r>
              <a:rPr lang="ru-RU" sz="2000" b="1" dirty="0" smtClean="0">
                <a:solidFill>
                  <a:srgbClr val="FF0000"/>
                </a:solidFill>
              </a:rPr>
              <a:t> </a:t>
            </a:r>
            <a:r>
              <a:rPr lang="ru-RU" sz="2000" b="1" dirty="0" err="1">
                <a:solidFill>
                  <a:srgbClr val="FF0000"/>
                </a:solidFill>
              </a:rPr>
              <a:t>однорідні</a:t>
            </a:r>
            <a:r>
              <a:rPr lang="ru-RU" sz="2000" b="1" dirty="0">
                <a:solidFill>
                  <a:srgbClr val="FF0000"/>
                </a:solidFill>
              </a:rPr>
              <a:t> члени </a:t>
            </a:r>
            <a:r>
              <a:rPr lang="ru-RU" sz="2000" b="1" dirty="0" err="1">
                <a:solidFill>
                  <a:srgbClr val="FF0000"/>
                </a:solidFill>
              </a:rPr>
              <a:t>речення</a:t>
            </a:r>
            <a:r>
              <a:rPr lang="ru-RU" sz="2000" b="1" dirty="0">
                <a:solidFill>
                  <a:srgbClr val="FF0000"/>
                </a:solidFill>
              </a:rPr>
              <a:t> </a:t>
            </a:r>
            <a:r>
              <a:rPr lang="ru-RU" sz="2000" b="1" dirty="0" err="1">
                <a:solidFill>
                  <a:srgbClr val="FF0000"/>
                </a:solidFill>
              </a:rPr>
              <a:t>поєднано</a:t>
            </a:r>
            <a:r>
              <a:rPr lang="ru-RU" sz="2000" b="1" dirty="0">
                <a:solidFill>
                  <a:srgbClr val="FF0000"/>
                </a:solidFill>
              </a:rPr>
              <a:t> </a:t>
            </a:r>
            <a:r>
              <a:rPr lang="ru-RU" sz="2000" b="1" dirty="0" err="1">
                <a:solidFill>
                  <a:srgbClr val="FF0000"/>
                </a:solidFill>
              </a:rPr>
              <a:t>одиничними</a:t>
            </a:r>
            <a:r>
              <a:rPr lang="ru-RU" sz="2000" b="1" dirty="0">
                <a:solidFill>
                  <a:srgbClr val="FF0000"/>
                </a:solidFill>
              </a:rPr>
              <a:t> </a:t>
            </a:r>
            <a:r>
              <a:rPr lang="ru-RU" sz="2000" b="1" dirty="0" err="1">
                <a:solidFill>
                  <a:srgbClr val="FF0000"/>
                </a:solidFill>
              </a:rPr>
              <a:t>сполучниками</a:t>
            </a:r>
            <a:r>
              <a:rPr lang="ru-RU" sz="2000" b="1" dirty="0">
                <a:solidFill>
                  <a:srgbClr val="FF0000"/>
                </a:solidFill>
              </a:rPr>
              <a:t>, кома ставиться</a:t>
            </a:r>
            <a:r>
              <a:rPr lang="ru-RU" sz="2000" dirty="0"/>
              <a:t/>
            </a:r>
            <a:br>
              <a:rPr lang="ru-RU" sz="2000" dirty="0"/>
            </a:br>
            <a:r>
              <a:rPr lang="ru-RU" sz="2000" dirty="0"/>
              <a:t>А при </a:t>
            </a:r>
            <a:r>
              <a:rPr lang="ru-RU" sz="2000" dirty="0" err="1"/>
              <a:t>протиставних</a:t>
            </a:r>
            <a:r>
              <a:rPr lang="ru-RU" sz="2000" dirty="0"/>
              <a:t> </a:t>
            </a:r>
            <a:r>
              <a:rPr lang="ru-RU" sz="2000" dirty="0" err="1" smtClean="0"/>
              <a:t>сполучниках</a:t>
            </a:r>
            <a:r>
              <a:rPr lang="ru-RU" sz="2000" dirty="0"/>
              <a:t/>
            </a:r>
            <a:br>
              <a:rPr lang="ru-RU" sz="2000" dirty="0"/>
            </a:br>
            <a:r>
              <a:rPr lang="ru-RU" sz="2000" dirty="0"/>
              <a:t>Б при </a:t>
            </a:r>
            <a:r>
              <a:rPr lang="ru-RU" sz="2000" dirty="0" err="1"/>
              <a:t>єднальних</a:t>
            </a:r>
            <a:r>
              <a:rPr lang="ru-RU" sz="2000" dirty="0"/>
              <a:t> </a:t>
            </a:r>
            <a:r>
              <a:rPr lang="ru-RU" sz="2000" dirty="0" err="1" smtClean="0"/>
              <a:t>сполучниках</a:t>
            </a:r>
            <a:r>
              <a:rPr lang="ru-RU" sz="2000" dirty="0"/>
              <a:t/>
            </a:r>
            <a:br>
              <a:rPr lang="ru-RU" sz="2000" dirty="0"/>
            </a:br>
            <a:r>
              <a:rPr lang="ru-RU" sz="2000" dirty="0"/>
              <a:t>В при </a:t>
            </a:r>
            <a:r>
              <a:rPr lang="ru-RU" sz="2000" dirty="0" err="1"/>
              <a:t>розділових</a:t>
            </a:r>
            <a:r>
              <a:rPr lang="ru-RU" sz="2000" dirty="0"/>
              <a:t> </a:t>
            </a:r>
            <a:r>
              <a:rPr lang="ru-RU" sz="2000" dirty="0" err="1" smtClean="0"/>
              <a:t>сполучниках</a:t>
            </a:r>
            <a:r>
              <a:rPr lang="ru-RU" sz="2000" dirty="0"/>
              <a:t/>
            </a:r>
            <a:br>
              <a:rPr lang="ru-RU" sz="2000" dirty="0"/>
            </a:br>
            <a:r>
              <a:rPr lang="ru-RU" sz="2000" dirty="0"/>
              <a:t>Г при </a:t>
            </a:r>
            <a:r>
              <a:rPr lang="ru-RU" sz="2000" dirty="0" err="1"/>
              <a:t>єднальних</a:t>
            </a:r>
            <a:r>
              <a:rPr lang="ru-RU" sz="2000" dirty="0"/>
              <a:t> та </a:t>
            </a:r>
            <a:r>
              <a:rPr lang="ru-RU" sz="2000" dirty="0" err="1"/>
              <a:t>розділових</a:t>
            </a:r>
            <a:r>
              <a:rPr lang="ru-RU" sz="2000" dirty="0"/>
              <a:t> </a:t>
            </a:r>
            <a:r>
              <a:rPr lang="ru-RU" sz="2000" dirty="0" err="1"/>
              <a:t>сполучниках</a:t>
            </a:r>
            <a:r>
              <a:rPr lang="ru-RU" sz="2000" dirty="0"/>
              <a:t/>
            </a:r>
            <a:br>
              <a:rPr lang="ru-RU" sz="2000" dirty="0"/>
            </a:br>
            <a:r>
              <a:rPr lang="ru-RU" sz="2000" dirty="0"/>
              <a:t/>
            </a:r>
            <a:br>
              <a:rPr lang="ru-RU" sz="2000" dirty="0"/>
            </a:br>
            <a:r>
              <a:rPr lang="ru-RU" sz="2000" b="1" dirty="0" smtClean="0">
                <a:solidFill>
                  <a:srgbClr val="FF0000"/>
                </a:solidFill>
              </a:rPr>
              <a:t>4. </a:t>
            </a:r>
            <a:r>
              <a:rPr lang="ru-RU" sz="2000" b="1" dirty="0" err="1" smtClean="0">
                <a:solidFill>
                  <a:srgbClr val="FF0000"/>
                </a:solidFill>
              </a:rPr>
              <a:t>Якщо</a:t>
            </a:r>
            <a:r>
              <a:rPr lang="ru-RU" sz="2000" b="1" dirty="0" smtClean="0">
                <a:solidFill>
                  <a:srgbClr val="FF0000"/>
                </a:solidFill>
              </a:rPr>
              <a:t> </a:t>
            </a:r>
            <a:r>
              <a:rPr lang="ru-RU" sz="2000" b="1" dirty="0" err="1">
                <a:solidFill>
                  <a:srgbClr val="FF0000"/>
                </a:solidFill>
              </a:rPr>
              <a:t>однорідні</a:t>
            </a:r>
            <a:r>
              <a:rPr lang="ru-RU" sz="2000" b="1" dirty="0">
                <a:solidFill>
                  <a:srgbClr val="FF0000"/>
                </a:solidFill>
              </a:rPr>
              <a:t> члени </a:t>
            </a:r>
            <a:r>
              <a:rPr lang="ru-RU" sz="2000" b="1" dirty="0" err="1">
                <a:solidFill>
                  <a:srgbClr val="FF0000"/>
                </a:solidFill>
              </a:rPr>
              <a:t>речення</a:t>
            </a:r>
            <a:r>
              <a:rPr lang="ru-RU" sz="2000" b="1" dirty="0">
                <a:solidFill>
                  <a:srgbClr val="FF0000"/>
                </a:solidFill>
              </a:rPr>
              <a:t> </a:t>
            </a:r>
            <a:r>
              <a:rPr lang="ru-RU" sz="2000" b="1" dirty="0" err="1">
                <a:solidFill>
                  <a:srgbClr val="FF0000"/>
                </a:solidFill>
              </a:rPr>
              <a:t>поєднано</a:t>
            </a:r>
            <a:r>
              <a:rPr lang="ru-RU" sz="2000" b="1" dirty="0">
                <a:solidFill>
                  <a:srgbClr val="FF0000"/>
                </a:solidFill>
              </a:rPr>
              <a:t> </a:t>
            </a:r>
            <a:r>
              <a:rPr lang="ru-RU" sz="2000" b="1" dirty="0" err="1">
                <a:solidFill>
                  <a:srgbClr val="FF0000"/>
                </a:solidFill>
              </a:rPr>
              <a:t>одиничними</a:t>
            </a:r>
            <a:r>
              <a:rPr lang="ru-RU" sz="2000" b="1" dirty="0">
                <a:solidFill>
                  <a:srgbClr val="FF0000"/>
                </a:solidFill>
              </a:rPr>
              <a:t> </a:t>
            </a:r>
            <a:r>
              <a:rPr lang="ru-RU" sz="2000" b="1" dirty="0" err="1">
                <a:solidFill>
                  <a:srgbClr val="FF0000"/>
                </a:solidFill>
              </a:rPr>
              <a:t>сполучниками</a:t>
            </a:r>
            <a:r>
              <a:rPr lang="ru-RU" sz="2000" b="1" dirty="0">
                <a:solidFill>
                  <a:srgbClr val="FF0000"/>
                </a:solidFill>
              </a:rPr>
              <a:t>, кома НЕ ставиться</a:t>
            </a:r>
            <a:r>
              <a:rPr lang="ru-RU" sz="2000" dirty="0"/>
              <a:t/>
            </a:r>
            <a:br>
              <a:rPr lang="ru-RU" sz="2000" dirty="0"/>
            </a:br>
            <a:r>
              <a:rPr lang="ru-RU" sz="2000" dirty="0"/>
              <a:t>А при </a:t>
            </a:r>
            <a:r>
              <a:rPr lang="ru-RU" sz="2000" dirty="0" err="1"/>
              <a:t>протиставних</a:t>
            </a:r>
            <a:r>
              <a:rPr lang="ru-RU" sz="2000" dirty="0"/>
              <a:t> </a:t>
            </a:r>
            <a:r>
              <a:rPr lang="ru-RU" sz="2000" dirty="0" err="1" smtClean="0"/>
              <a:t>сполучниках</a:t>
            </a:r>
            <a:r>
              <a:rPr lang="ru-RU" sz="2000" dirty="0"/>
              <a:t/>
            </a:r>
            <a:br>
              <a:rPr lang="ru-RU" sz="2000" dirty="0"/>
            </a:br>
            <a:r>
              <a:rPr lang="ru-RU" sz="2000" dirty="0"/>
              <a:t>Б при </a:t>
            </a:r>
            <a:r>
              <a:rPr lang="ru-RU" sz="2000" dirty="0" err="1"/>
              <a:t>єднальних</a:t>
            </a:r>
            <a:r>
              <a:rPr lang="ru-RU" sz="2000" dirty="0"/>
              <a:t> </a:t>
            </a:r>
            <a:r>
              <a:rPr lang="ru-RU" sz="2000" dirty="0" err="1" smtClean="0"/>
              <a:t>сполучниках</a:t>
            </a:r>
            <a:r>
              <a:rPr lang="ru-RU" sz="2000" dirty="0"/>
              <a:t/>
            </a:r>
            <a:br>
              <a:rPr lang="ru-RU" sz="2000" dirty="0"/>
            </a:br>
            <a:r>
              <a:rPr lang="ru-RU" sz="2000" dirty="0"/>
              <a:t>В при </a:t>
            </a:r>
            <a:r>
              <a:rPr lang="ru-RU" sz="2000" dirty="0" err="1"/>
              <a:t>розділових</a:t>
            </a:r>
            <a:r>
              <a:rPr lang="ru-RU" sz="2000" dirty="0"/>
              <a:t> </a:t>
            </a:r>
            <a:r>
              <a:rPr lang="ru-RU" sz="2000" dirty="0" err="1" smtClean="0"/>
              <a:t>сполучниках</a:t>
            </a:r>
            <a:r>
              <a:rPr lang="ru-RU" sz="2000" dirty="0"/>
              <a:t/>
            </a:r>
            <a:br>
              <a:rPr lang="ru-RU" sz="2000" dirty="0"/>
            </a:br>
            <a:r>
              <a:rPr lang="ru-RU" sz="2000" dirty="0"/>
              <a:t>Г при </a:t>
            </a:r>
            <a:r>
              <a:rPr lang="ru-RU" sz="2000" dirty="0" err="1"/>
              <a:t>єднальних</a:t>
            </a:r>
            <a:r>
              <a:rPr lang="ru-RU" sz="2000" dirty="0"/>
              <a:t> та </a:t>
            </a:r>
            <a:r>
              <a:rPr lang="ru-RU" sz="2000" dirty="0" err="1"/>
              <a:t>розділових</a:t>
            </a:r>
            <a:r>
              <a:rPr lang="ru-RU" sz="2000" dirty="0"/>
              <a:t> </a:t>
            </a:r>
            <a:r>
              <a:rPr lang="ru-RU" sz="2000" dirty="0" err="1"/>
              <a:t>сполучниках</a:t>
            </a:r>
            <a:endParaRPr lang="uk-UA" sz="2000" dirty="0"/>
          </a:p>
        </p:txBody>
      </p:sp>
    </p:spTree>
    <p:extLst>
      <p:ext uri="{BB962C8B-B14F-4D97-AF65-F5344CB8AC3E}">
        <p14:creationId xmlns:p14="http://schemas.microsoft.com/office/powerpoint/2010/main" xmlns="" val="3281516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457200" y="274638"/>
            <a:ext cx="8075240" cy="5890666"/>
          </a:xfrm>
        </p:spPr>
        <p:txBody>
          <a:bodyPr>
            <a:normAutofit/>
          </a:bodyPr>
          <a:lstStyle/>
          <a:p>
            <a:pPr algn="l"/>
            <a:r>
              <a:rPr lang="ru-RU" sz="2000" b="1" dirty="0" smtClean="0">
                <a:solidFill>
                  <a:srgbClr val="FF0000"/>
                </a:solidFill>
              </a:rPr>
              <a:t>5.Після </a:t>
            </a:r>
            <a:r>
              <a:rPr lang="ru-RU" sz="2000" b="1" dirty="0" err="1">
                <a:solidFill>
                  <a:srgbClr val="FF0000"/>
                </a:solidFill>
              </a:rPr>
              <a:t>узагальнювальних</a:t>
            </a:r>
            <a:r>
              <a:rPr lang="ru-RU" sz="2000" b="1" dirty="0">
                <a:solidFill>
                  <a:srgbClr val="FF0000"/>
                </a:solidFill>
              </a:rPr>
              <a:t> </a:t>
            </a:r>
            <a:r>
              <a:rPr lang="ru-RU" sz="2000" b="1" dirty="0" err="1">
                <a:solidFill>
                  <a:srgbClr val="FF0000"/>
                </a:solidFill>
              </a:rPr>
              <a:t>слів</a:t>
            </a:r>
            <a:r>
              <a:rPr lang="ru-RU" sz="2000" b="1" dirty="0">
                <a:solidFill>
                  <a:srgbClr val="FF0000"/>
                </a:solidFill>
              </a:rPr>
              <a:t> перед </a:t>
            </a:r>
            <a:r>
              <a:rPr lang="ru-RU" sz="2000" b="1" dirty="0" err="1">
                <a:solidFill>
                  <a:srgbClr val="FF0000"/>
                </a:solidFill>
              </a:rPr>
              <a:t>однорідними</a:t>
            </a:r>
            <a:r>
              <a:rPr lang="ru-RU" sz="2000" b="1" dirty="0">
                <a:solidFill>
                  <a:srgbClr val="FF0000"/>
                </a:solidFill>
              </a:rPr>
              <a:t> членами </a:t>
            </a:r>
            <a:r>
              <a:rPr lang="ru-RU" sz="2000" b="1" dirty="0" err="1">
                <a:solidFill>
                  <a:srgbClr val="FF0000"/>
                </a:solidFill>
              </a:rPr>
              <a:t>речення</a:t>
            </a:r>
            <a:r>
              <a:rPr lang="ru-RU" sz="2000" b="1" dirty="0">
                <a:solidFill>
                  <a:srgbClr val="FF0000"/>
                </a:solidFill>
              </a:rPr>
              <a:t> </a:t>
            </a:r>
            <a:r>
              <a:rPr lang="ru-RU" sz="2000" dirty="0"/>
              <a:t>ставиться</a:t>
            </a:r>
            <a:br>
              <a:rPr lang="ru-RU" sz="2000" dirty="0"/>
            </a:br>
            <a:r>
              <a:rPr lang="ru-RU" sz="2000" dirty="0"/>
              <a:t>А </a:t>
            </a:r>
            <a:r>
              <a:rPr lang="ru-RU" sz="2000" dirty="0" smtClean="0"/>
              <a:t>тире</a:t>
            </a:r>
            <a:r>
              <a:rPr lang="ru-RU" sz="2000" dirty="0"/>
              <a:t/>
            </a:r>
            <a:br>
              <a:rPr lang="ru-RU" sz="2000" dirty="0"/>
            </a:br>
            <a:r>
              <a:rPr lang="ru-RU" sz="2000" dirty="0"/>
              <a:t>Б </a:t>
            </a:r>
            <a:r>
              <a:rPr lang="ru-RU" sz="2000" dirty="0" err="1" smtClean="0"/>
              <a:t>двокрапка</a:t>
            </a:r>
            <a:r>
              <a:rPr lang="ru-RU" sz="2000" dirty="0"/>
              <a:t/>
            </a:r>
            <a:br>
              <a:rPr lang="ru-RU" sz="2000" dirty="0"/>
            </a:br>
            <a:r>
              <a:rPr lang="ru-RU" sz="2000" dirty="0"/>
              <a:t>В </a:t>
            </a:r>
            <a:r>
              <a:rPr lang="ru-RU" sz="2000" dirty="0" err="1"/>
              <a:t>крапка</a:t>
            </a:r>
            <a:r>
              <a:rPr lang="ru-RU" sz="2000" dirty="0"/>
              <a:t> з </a:t>
            </a:r>
            <a:r>
              <a:rPr lang="ru-RU" sz="2000" dirty="0" smtClean="0"/>
              <a:t>комою</a:t>
            </a:r>
            <a:r>
              <a:rPr lang="ru-RU" sz="2000" dirty="0"/>
              <a:t/>
            </a:r>
            <a:br>
              <a:rPr lang="ru-RU" sz="2000" dirty="0"/>
            </a:br>
            <a:r>
              <a:rPr lang="ru-RU" sz="2000" dirty="0"/>
              <a:t>Г кома</a:t>
            </a:r>
            <a:br>
              <a:rPr lang="ru-RU" sz="2000" dirty="0"/>
            </a:br>
            <a:r>
              <a:rPr lang="ru-RU" sz="2000" dirty="0"/>
              <a:t/>
            </a:r>
            <a:br>
              <a:rPr lang="ru-RU" sz="2000" dirty="0"/>
            </a:br>
            <a:r>
              <a:rPr lang="ru-RU" sz="2000" b="1" dirty="0" smtClean="0">
                <a:solidFill>
                  <a:srgbClr val="FF0000"/>
                </a:solidFill>
              </a:rPr>
              <a:t>6.Прикладка </a:t>
            </a:r>
            <a:r>
              <a:rPr lang="ru-RU" sz="2000" b="1" dirty="0" err="1">
                <a:solidFill>
                  <a:srgbClr val="FF0000"/>
                </a:solidFill>
              </a:rPr>
              <a:t>із</a:t>
            </a:r>
            <a:r>
              <a:rPr lang="ru-RU" sz="2000" b="1" dirty="0">
                <a:solidFill>
                  <a:srgbClr val="FF0000"/>
                </a:solidFill>
              </a:rPr>
              <a:t> </a:t>
            </a:r>
            <a:r>
              <a:rPr lang="ru-RU" sz="2000" b="1" dirty="0" err="1">
                <a:solidFill>
                  <a:srgbClr val="FF0000"/>
                </a:solidFill>
              </a:rPr>
              <a:t>сполучником</a:t>
            </a:r>
            <a:r>
              <a:rPr lang="ru-RU" sz="2000" b="1" dirty="0">
                <a:solidFill>
                  <a:srgbClr val="FF0000"/>
                </a:solidFill>
              </a:rPr>
              <a:t> як </a:t>
            </a:r>
            <a:r>
              <a:rPr lang="ru-RU" sz="2000" b="1" dirty="0" err="1">
                <a:solidFill>
                  <a:srgbClr val="FF0000"/>
                </a:solidFill>
              </a:rPr>
              <a:t>відокремлюється</a:t>
            </a:r>
            <a:r>
              <a:rPr lang="ru-RU" sz="2000" b="1" dirty="0">
                <a:solidFill>
                  <a:srgbClr val="FF0000"/>
                </a:solidFill>
              </a:rPr>
              <a:t>, </a:t>
            </a:r>
            <a:r>
              <a:rPr lang="ru-RU" sz="2000" b="1" dirty="0" err="1">
                <a:solidFill>
                  <a:srgbClr val="FF0000"/>
                </a:solidFill>
              </a:rPr>
              <a:t>якщо</a:t>
            </a:r>
            <a:r>
              <a:rPr lang="ru-RU" sz="2000" b="1" dirty="0">
                <a:solidFill>
                  <a:srgbClr val="FF0000"/>
                </a:solidFill>
              </a:rPr>
              <a:t> вона </a:t>
            </a:r>
            <a:r>
              <a:rPr lang="ru-RU" sz="2000" b="1" dirty="0" err="1">
                <a:solidFill>
                  <a:srgbClr val="FF0000"/>
                </a:solidFill>
              </a:rPr>
              <a:t>має</a:t>
            </a:r>
            <a:r>
              <a:rPr lang="ru-RU" sz="2000" b="1" dirty="0">
                <a:solidFill>
                  <a:srgbClr val="FF0000"/>
                </a:solidFill>
              </a:rPr>
              <a:t> </a:t>
            </a:r>
            <a:r>
              <a:rPr lang="ru-RU" sz="2000" dirty="0"/>
              <a:t>характер</a:t>
            </a:r>
            <a:br>
              <a:rPr lang="ru-RU" sz="2000" dirty="0"/>
            </a:br>
            <a:r>
              <a:rPr lang="ru-RU" sz="2000" dirty="0"/>
              <a:t>А </a:t>
            </a:r>
            <a:r>
              <a:rPr lang="ru-RU" sz="2000" dirty="0" smtClean="0"/>
              <a:t>причини</a:t>
            </a:r>
            <a:r>
              <a:rPr lang="ru-RU" sz="2000" dirty="0"/>
              <a:t/>
            </a:r>
            <a:br>
              <a:rPr lang="ru-RU" sz="2000" dirty="0"/>
            </a:br>
            <a:r>
              <a:rPr lang="ru-RU" sz="2000" dirty="0"/>
              <a:t>Б </a:t>
            </a:r>
            <a:r>
              <a:rPr lang="ru-RU" sz="2000" dirty="0" err="1" smtClean="0"/>
              <a:t>умови</a:t>
            </a:r>
            <a:r>
              <a:rPr lang="ru-RU" sz="2000" dirty="0"/>
              <a:t/>
            </a:r>
            <a:br>
              <a:rPr lang="ru-RU" sz="2000" dirty="0"/>
            </a:br>
            <a:r>
              <a:rPr lang="ru-RU" sz="2000" dirty="0"/>
              <a:t>В </a:t>
            </a:r>
            <a:r>
              <a:rPr lang="ru-RU" sz="2000" dirty="0" smtClean="0"/>
              <a:t>часу</a:t>
            </a:r>
            <a:r>
              <a:rPr lang="ru-RU" sz="2000" dirty="0"/>
              <a:t/>
            </a:r>
            <a:br>
              <a:rPr lang="ru-RU" sz="2000" dirty="0"/>
            </a:br>
            <a:r>
              <a:rPr lang="ru-RU" sz="2000" dirty="0"/>
              <a:t>Г способу </a:t>
            </a:r>
            <a:r>
              <a:rPr lang="ru-RU" sz="2000" dirty="0" err="1"/>
              <a:t>дії</a:t>
            </a:r>
            <a:endParaRPr lang="uk-UA" sz="2000" dirty="0"/>
          </a:p>
        </p:txBody>
      </p:sp>
    </p:spTree>
    <p:extLst>
      <p:ext uri="{BB962C8B-B14F-4D97-AF65-F5344CB8AC3E}">
        <p14:creationId xmlns:p14="http://schemas.microsoft.com/office/powerpoint/2010/main" xmlns="" val="76638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457200" y="274638"/>
            <a:ext cx="8219256" cy="6178698"/>
          </a:xfrm>
        </p:spPr>
        <p:txBody>
          <a:bodyPr>
            <a:normAutofit/>
          </a:bodyPr>
          <a:lstStyle/>
          <a:p>
            <a:pPr algn="l"/>
            <a:r>
              <a:rPr lang="ru-RU" sz="2000" b="1" dirty="0" smtClean="0">
                <a:solidFill>
                  <a:srgbClr val="FF0000"/>
                </a:solidFill>
              </a:rPr>
              <a:t>7.Перед </a:t>
            </a:r>
            <a:r>
              <a:rPr lang="ru-RU" sz="2000" b="1" dirty="0" err="1">
                <a:solidFill>
                  <a:srgbClr val="FF0000"/>
                </a:solidFill>
              </a:rPr>
              <a:t>сполучникомі</a:t>
            </a:r>
            <a:r>
              <a:rPr lang="ru-RU" sz="2000" b="1" dirty="0">
                <a:solidFill>
                  <a:srgbClr val="FF0000"/>
                </a:solidFill>
              </a:rPr>
              <a:t> кома не ставиться </a:t>
            </a:r>
            <a:r>
              <a:rPr lang="ru-RU" sz="2000" b="1" dirty="0" err="1">
                <a:solidFill>
                  <a:srgbClr val="FF0000"/>
                </a:solidFill>
              </a:rPr>
              <a:t>між</a:t>
            </a:r>
            <a:r>
              <a:rPr lang="ru-RU" sz="2000" b="1" dirty="0">
                <a:solidFill>
                  <a:srgbClr val="FF0000"/>
                </a:solidFill>
              </a:rPr>
              <a:t> </a:t>
            </a:r>
            <a:r>
              <a:rPr lang="ru-RU" sz="2000" b="1" dirty="0" err="1">
                <a:solidFill>
                  <a:srgbClr val="FF0000"/>
                </a:solidFill>
              </a:rPr>
              <a:t>частинами</a:t>
            </a:r>
            <a:r>
              <a:rPr lang="ru-RU" sz="2000" b="1" dirty="0">
                <a:solidFill>
                  <a:srgbClr val="FF0000"/>
                </a:solidFill>
              </a:rPr>
              <a:t> </a:t>
            </a:r>
            <a:r>
              <a:rPr lang="ru-RU" sz="2000" b="1" dirty="0" err="1">
                <a:solidFill>
                  <a:srgbClr val="FF0000"/>
                </a:solidFill>
              </a:rPr>
              <a:t>складносурядного</a:t>
            </a:r>
            <a:r>
              <a:rPr lang="ru-RU" sz="2000" b="1" dirty="0">
                <a:solidFill>
                  <a:srgbClr val="FF0000"/>
                </a:solidFill>
              </a:rPr>
              <a:t> </a:t>
            </a:r>
            <a:r>
              <a:rPr lang="ru-RU" sz="2000" b="1" dirty="0" err="1">
                <a:solidFill>
                  <a:srgbClr val="FF0000"/>
                </a:solidFill>
              </a:rPr>
              <a:t>речення</a:t>
            </a:r>
            <a:r>
              <a:rPr lang="ru-RU" sz="2000" b="1" dirty="0">
                <a:solidFill>
                  <a:srgbClr val="FF0000"/>
                </a:solidFill>
              </a:rPr>
              <a:t> (</a:t>
            </a:r>
            <a:r>
              <a:rPr lang="ru-RU" sz="2000" b="1" dirty="0" err="1">
                <a:solidFill>
                  <a:srgbClr val="FF0000"/>
                </a:solidFill>
              </a:rPr>
              <a:t>розділові</a:t>
            </a:r>
            <a:r>
              <a:rPr lang="ru-RU" sz="2000" b="1" dirty="0">
                <a:solidFill>
                  <a:srgbClr val="FF0000"/>
                </a:solidFill>
              </a:rPr>
              <a:t> знаки пропущено)</a:t>
            </a:r>
            <a:r>
              <a:rPr lang="ru-RU" sz="2000" dirty="0"/>
              <a:t/>
            </a:r>
            <a:br>
              <a:rPr lang="ru-RU" sz="2000" dirty="0"/>
            </a:br>
            <a:r>
              <a:rPr lang="ru-RU" sz="2000" dirty="0"/>
              <a:t>А </a:t>
            </a:r>
            <a:r>
              <a:rPr lang="ru-RU" sz="2000" dirty="0" err="1"/>
              <a:t>Зжаті</a:t>
            </a:r>
            <a:r>
              <a:rPr lang="ru-RU" sz="2000" dirty="0"/>
              <a:t> </a:t>
            </a:r>
            <a:r>
              <a:rPr lang="ru-RU" sz="2000" dirty="0" err="1"/>
              <a:t>стебла</a:t>
            </a:r>
            <a:r>
              <a:rPr lang="ru-RU" sz="2000" dirty="0"/>
              <a:t> </a:t>
            </a:r>
            <a:r>
              <a:rPr lang="ru-RU" sz="2000" dirty="0" err="1"/>
              <a:t>господиня</a:t>
            </a:r>
            <a:r>
              <a:rPr lang="ru-RU" sz="2000" dirty="0"/>
              <a:t> клала </a:t>
            </a:r>
            <a:r>
              <a:rPr lang="ru-RU" sz="2000" dirty="0" err="1"/>
              <a:t>навхрест</a:t>
            </a:r>
            <a:r>
              <a:rPr lang="ru-RU" sz="2000" dirty="0"/>
              <a:t> і вони лежали до </a:t>
            </a:r>
            <a:r>
              <a:rPr lang="ru-RU" sz="2000" dirty="0" err="1"/>
              <a:t>закінчення</a:t>
            </a:r>
            <a:r>
              <a:rPr lang="ru-RU" sz="2000" dirty="0"/>
              <a:t> жнив (В. </a:t>
            </a:r>
            <a:r>
              <a:rPr lang="ru-RU" sz="2000" dirty="0" err="1"/>
              <a:t>Скуратівськкй</a:t>
            </a:r>
            <a:r>
              <a:rPr lang="ru-RU" sz="2000" dirty="0" smtClean="0"/>
              <a:t>).</a:t>
            </a:r>
            <a:r>
              <a:rPr lang="ru-RU" sz="2000" dirty="0"/>
              <a:t/>
            </a:r>
            <a:br>
              <a:rPr lang="ru-RU" sz="2000" dirty="0"/>
            </a:br>
            <a:r>
              <a:rPr lang="ru-RU" sz="2000" dirty="0"/>
              <a:t>Б За </a:t>
            </a:r>
            <a:r>
              <a:rPr lang="ru-RU" sz="2000" dirty="0" err="1"/>
              <a:t>татарським</a:t>
            </a:r>
            <a:r>
              <a:rPr lang="ru-RU" sz="2000" dirty="0"/>
              <a:t> бродом з </a:t>
            </a:r>
            <a:r>
              <a:rPr lang="ru-RU" sz="2000" dirty="0" err="1"/>
              <a:t>червоного</a:t>
            </a:r>
            <a:r>
              <a:rPr lang="ru-RU" sz="2000" dirty="0"/>
              <a:t> </a:t>
            </a:r>
            <a:r>
              <a:rPr lang="ru-RU" sz="2000" dirty="0" smtClean="0"/>
              <a:t>маку </a:t>
            </a:r>
            <a:r>
              <a:rPr lang="ru-RU" sz="2000" dirty="0" err="1"/>
              <a:t>народжується</a:t>
            </a:r>
            <a:r>
              <a:rPr lang="ru-RU" sz="2000" dirty="0"/>
              <a:t> </a:t>
            </a:r>
            <a:r>
              <a:rPr lang="ru-RU" sz="2000" dirty="0" err="1"/>
              <a:t>місяць</a:t>
            </a:r>
            <a:r>
              <a:rPr lang="ru-RU" sz="2000" dirty="0"/>
              <a:t> і коло </a:t>
            </a:r>
            <a:r>
              <a:rPr lang="ru-RU" sz="2000" dirty="0" err="1"/>
              <a:t>козацької</a:t>
            </a:r>
            <a:r>
              <a:rPr lang="ru-RU" sz="2000" dirty="0"/>
              <a:t> </a:t>
            </a:r>
            <a:r>
              <a:rPr lang="ru-RU" sz="2000" dirty="0" err="1"/>
              <a:t>могили</a:t>
            </a:r>
            <a:r>
              <a:rPr lang="ru-RU" sz="2000" dirty="0"/>
              <a:t> </a:t>
            </a:r>
            <a:r>
              <a:rPr lang="ru-RU" sz="2000" dirty="0" err="1"/>
              <a:t>висікається</a:t>
            </a:r>
            <a:r>
              <a:rPr lang="ru-RU" sz="2000" dirty="0"/>
              <a:t> </a:t>
            </a:r>
            <a:r>
              <a:rPr lang="ru-RU" sz="2000" dirty="0" err="1"/>
              <a:t>старий</a:t>
            </a:r>
            <a:r>
              <a:rPr lang="ru-RU" sz="2000" dirty="0"/>
              <a:t> </a:t>
            </a:r>
            <a:r>
              <a:rPr lang="ru-RU" sz="2000" dirty="0" err="1"/>
              <a:t>вітряк</a:t>
            </a:r>
            <a:r>
              <a:rPr lang="ru-RU" sz="2000" dirty="0"/>
              <a:t> (М. Стельмах</a:t>
            </a:r>
            <a:r>
              <a:rPr lang="ru-RU" sz="2000" dirty="0" smtClean="0"/>
              <a:t>).</a:t>
            </a:r>
            <a:r>
              <a:rPr lang="ru-RU" sz="2000" dirty="0"/>
              <a:t/>
            </a:r>
            <a:br>
              <a:rPr lang="ru-RU" sz="2000" dirty="0"/>
            </a:br>
            <a:r>
              <a:rPr lang="ru-RU" sz="2000" dirty="0"/>
              <a:t>В </a:t>
            </a:r>
            <a:r>
              <a:rPr lang="ru-RU" sz="2000" dirty="0" err="1"/>
              <a:t>Куди</a:t>
            </a:r>
            <a:r>
              <a:rPr lang="ru-RU" sz="2000" dirty="0"/>
              <a:t> в </a:t>
            </a:r>
            <a:r>
              <a:rPr lang="ru-RU" sz="2000" dirty="0" err="1"/>
              <a:t>селі</a:t>
            </a:r>
            <a:r>
              <a:rPr lang="ru-RU" sz="2000" dirty="0"/>
              <a:t> </a:t>
            </a:r>
            <a:r>
              <a:rPr lang="ru-RU" sz="2000" dirty="0" err="1"/>
              <a:t>сходяться</a:t>
            </a:r>
            <a:r>
              <a:rPr lang="ru-RU" sz="2000" dirty="0"/>
              <a:t> </a:t>
            </a:r>
            <a:r>
              <a:rPr lang="ru-RU" sz="2000" dirty="0" err="1"/>
              <a:t>всі</a:t>
            </a:r>
            <a:r>
              <a:rPr lang="ru-RU" sz="2000" dirty="0"/>
              <a:t> стежки і де </a:t>
            </a:r>
            <a:r>
              <a:rPr lang="ru-RU" sz="2000" dirty="0" err="1"/>
              <a:t>можна</a:t>
            </a:r>
            <a:r>
              <a:rPr lang="ru-RU" sz="2000" dirty="0"/>
              <a:t> </a:t>
            </a:r>
            <a:r>
              <a:rPr lang="ru-RU" sz="2000" dirty="0" err="1"/>
              <a:t>почути</a:t>
            </a:r>
            <a:r>
              <a:rPr lang="ru-RU" sz="2000" dirty="0"/>
              <a:t> </a:t>
            </a:r>
            <a:r>
              <a:rPr lang="ru-RU" sz="2000" dirty="0" err="1"/>
              <a:t>всі</a:t>
            </a:r>
            <a:r>
              <a:rPr lang="ru-RU" sz="2000" dirty="0"/>
              <a:t> </a:t>
            </a:r>
            <a:r>
              <a:rPr lang="ru-RU" sz="2000" dirty="0" err="1"/>
              <a:t>новини</a:t>
            </a:r>
            <a:r>
              <a:rPr lang="ru-RU" sz="2000" dirty="0"/>
              <a:t>, </a:t>
            </a:r>
            <a:r>
              <a:rPr lang="ru-RU" sz="2000" dirty="0" err="1"/>
              <a:t>найнеймовірніші</a:t>
            </a:r>
            <a:r>
              <a:rPr lang="ru-RU" sz="2000" dirty="0"/>
              <a:t> чутки? (А. Данилюк</a:t>
            </a:r>
            <a:r>
              <a:rPr lang="ru-RU" sz="2000" dirty="0" smtClean="0"/>
              <a:t>).</a:t>
            </a:r>
            <a:r>
              <a:rPr lang="ru-RU" sz="2000" dirty="0"/>
              <a:t/>
            </a:r>
            <a:br>
              <a:rPr lang="ru-RU" sz="2000" dirty="0"/>
            </a:br>
            <a:r>
              <a:rPr lang="ru-RU" sz="2000" dirty="0"/>
              <a:t>Г </a:t>
            </a:r>
            <a:r>
              <a:rPr lang="ru-RU" sz="2000" dirty="0" err="1"/>
              <a:t>Пройшовся</a:t>
            </a:r>
            <a:r>
              <a:rPr lang="ru-RU" sz="2000" dirty="0"/>
              <a:t> </a:t>
            </a:r>
            <a:r>
              <a:rPr lang="ru-RU" sz="2000" dirty="0" err="1"/>
              <a:t>березень</a:t>
            </a:r>
            <a:r>
              <a:rPr lang="ru-RU" sz="2000" dirty="0"/>
              <a:t> з </a:t>
            </a:r>
            <a:r>
              <a:rPr lang="ru-RU" sz="2000" dirty="0" err="1"/>
              <a:t>підсніжником</a:t>
            </a:r>
            <a:r>
              <a:rPr lang="ru-RU" sz="2000" dirty="0"/>
              <a:t> на </a:t>
            </a:r>
            <a:r>
              <a:rPr lang="ru-RU" sz="2000" dirty="0" err="1"/>
              <a:t>шапці</a:t>
            </a:r>
            <a:r>
              <a:rPr lang="ru-RU" sz="2000" dirty="0"/>
              <a:t> над </a:t>
            </a:r>
            <a:r>
              <a:rPr lang="ru-RU" sz="2000" dirty="0" err="1"/>
              <a:t>татарським</a:t>
            </a:r>
            <a:r>
              <a:rPr lang="ru-RU" sz="2000" dirty="0"/>
              <a:t> бродом і </a:t>
            </a:r>
            <a:r>
              <a:rPr lang="ru-RU" sz="2000" dirty="0" err="1"/>
              <a:t>під</a:t>
            </a:r>
            <a:r>
              <a:rPr lang="ru-RU" sz="2000" dirty="0"/>
              <a:t> </a:t>
            </a:r>
            <a:r>
              <a:rPr lang="ru-RU" sz="2000" dirty="0" err="1"/>
              <a:t>його</a:t>
            </a:r>
            <a:r>
              <a:rPr lang="ru-RU" sz="2000" dirty="0"/>
              <a:t> </a:t>
            </a:r>
            <a:r>
              <a:rPr lang="ru-RU" sz="2000" dirty="0" err="1"/>
              <a:t>ходою</a:t>
            </a:r>
            <a:r>
              <a:rPr lang="ru-RU" sz="2000" dirty="0"/>
              <a:t> </a:t>
            </a:r>
            <a:r>
              <a:rPr lang="ru-RU" sz="2000" dirty="0" err="1"/>
              <a:t>вибухнули</a:t>
            </a:r>
            <a:r>
              <a:rPr lang="ru-RU" sz="2000" dirty="0"/>
              <a:t> </a:t>
            </a:r>
            <a:r>
              <a:rPr lang="ru-RU" sz="2000" dirty="0" err="1"/>
              <a:t>криги</a:t>
            </a:r>
            <a:r>
              <a:rPr lang="ru-RU" sz="2000" dirty="0"/>
              <a:t> (М. Стельмах</a:t>
            </a:r>
            <a:r>
              <a:rPr lang="ru-RU" sz="2000" dirty="0" smtClean="0"/>
              <a:t>).</a:t>
            </a:r>
            <a:r>
              <a:rPr lang="ru-RU" sz="2000" dirty="0"/>
              <a:t/>
            </a:r>
            <a:br>
              <a:rPr lang="ru-RU" sz="2000" dirty="0"/>
            </a:br>
            <a:r>
              <a:rPr lang="ru-RU" sz="2000" b="1" dirty="0" smtClean="0">
                <a:solidFill>
                  <a:srgbClr val="FF0000"/>
                </a:solidFill>
              </a:rPr>
              <a:t>8.Тире </a:t>
            </a:r>
            <a:r>
              <a:rPr lang="ru-RU" sz="2000" b="1" dirty="0">
                <a:solidFill>
                  <a:srgbClr val="FF0000"/>
                </a:solidFill>
              </a:rPr>
              <a:t>ставиться у </a:t>
            </a:r>
            <a:r>
              <a:rPr lang="ru-RU" sz="2000" b="1" dirty="0" err="1">
                <a:solidFill>
                  <a:srgbClr val="FF0000"/>
                </a:solidFill>
              </a:rPr>
              <a:t>складносурядному</a:t>
            </a:r>
            <a:r>
              <a:rPr lang="ru-RU" sz="2000" b="1" dirty="0">
                <a:solidFill>
                  <a:srgbClr val="FF0000"/>
                </a:solidFill>
              </a:rPr>
              <a:t> </a:t>
            </a:r>
            <a:r>
              <a:rPr lang="ru-RU" sz="2000" b="1" dirty="0" err="1">
                <a:solidFill>
                  <a:srgbClr val="FF0000"/>
                </a:solidFill>
              </a:rPr>
              <a:t>реченні</a:t>
            </a:r>
            <a:r>
              <a:rPr lang="ru-RU" sz="2000" b="1" dirty="0">
                <a:solidFill>
                  <a:srgbClr val="FF0000"/>
                </a:solidFill>
              </a:rPr>
              <a:t> (</a:t>
            </a:r>
            <a:r>
              <a:rPr lang="ru-RU" sz="2000" b="1" dirty="0" err="1">
                <a:solidFill>
                  <a:srgbClr val="FF0000"/>
                </a:solidFill>
              </a:rPr>
              <a:t>розділові</a:t>
            </a:r>
            <a:r>
              <a:rPr lang="ru-RU" sz="2000" b="1" dirty="0">
                <a:solidFill>
                  <a:srgbClr val="FF0000"/>
                </a:solidFill>
              </a:rPr>
              <a:t> знаки пропущено)</a:t>
            </a:r>
            <a:r>
              <a:rPr lang="ru-RU" sz="2000" dirty="0"/>
              <a:t/>
            </a:r>
            <a:br>
              <a:rPr lang="ru-RU" sz="2000" dirty="0"/>
            </a:br>
            <a:r>
              <a:rPr lang="ru-RU" sz="2000" dirty="0"/>
              <a:t>А </a:t>
            </a:r>
            <a:r>
              <a:rPr lang="ru-RU" sz="2000" dirty="0" err="1"/>
              <a:t>Кожна</a:t>
            </a:r>
            <a:r>
              <a:rPr lang="ru-RU" sz="2000" dirty="0"/>
              <a:t> ниточка на рушнику любовно заплетена і з того </a:t>
            </a:r>
            <a:r>
              <a:rPr lang="ru-RU" sz="2000" dirty="0" err="1"/>
              <a:t>вирізування</a:t>
            </a:r>
            <a:r>
              <a:rPr lang="ru-RU" sz="2000" dirty="0"/>
              <a:t> </a:t>
            </a:r>
            <a:r>
              <a:rPr lang="ru-RU" sz="2000" dirty="0" err="1"/>
              <a:t>просвічувалося</a:t>
            </a:r>
            <a:r>
              <a:rPr lang="ru-RU" sz="2000" dirty="0"/>
              <a:t> </a:t>
            </a:r>
            <a:r>
              <a:rPr lang="ru-RU" sz="2000" dirty="0" err="1"/>
              <a:t>лапасте</a:t>
            </a:r>
            <a:r>
              <a:rPr lang="ru-RU" sz="2000" dirty="0"/>
              <a:t> </a:t>
            </a:r>
            <a:r>
              <a:rPr lang="ru-RU" sz="2000" dirty="0" err="1"/>
              <a:t>дубове</a:t>
            </a:r>
            <a:r>
              <a:rPr lang="ru-RU" sz="2000" dirty="0"/>
              <a:t> </a:t>
            </a:r>
            <a:r>
              <a:rPr lang="ru-RU" sz="2000" dirty="0" err="1"/>
              <a:t>гілля</a:t>
            </a:r>
            <a:r>
              <a:rPr lang="ru-RU" sz="2000" dirty="0"/>
              <a:t> (І. Цюпа</a:t>
            </a:r>
            <a:r>
              <a:rPr lang="ru-RU" sz="2000" dirty="0" smtClean="0"/>
              <a:t>).</a:t>
            </a:r>
            <a:r>
              <a:rPr lang="ru-RU" sz="2000" dirty="0"/>
              <a:t/>
            </a:r>
            <a:br>
              <a:rPr lang="ru-RU" sz="2000" dirty="0"/>
            </a:br>
            <a:r>
              <a:rPr lang="ru-RU" sz="2000" dirty="0"/>
              <a:t>Б </a:t>
            </a:r>
            <a:r>
              <a:rPr lang="ru-RU" sz="2000" dirty="0" err="1"/>
              <a:t>Господар</a:t>
            </a:r>
            <a:r>
              <a:rPr lang="ru-RU" sz="2000" dirty="0"/>
              <a:t> </a:t>
            </a:r>
            <a:r>
              <a:rPr lang="ru-RU" sz="2000" dirty="0" err="1"/>
              <a:t>лежить</a:t>
            </a:r>
            <a:r>
              <a:rPr lang="ru-RU" sz="2000" dirty="0"/>
              <a:t> і все </a:t>
            </a:r>
            <a:r>
              <a:rPr lang="ru-RU" sz="2000" dirty="0" err="1"/>
              <a:t>лежить</a:t>
            </a:r>
            <a:r>
              <a:rPr lang="ru-RU" sz="2000" dirty="0"/>
              <a:t> (Нар. </a:t>
            </a:r>
            <a:r>
              <a:rPr lang="ru-RU" sz="2000" dirty="0" err="1"/>
              <a:t>творчість</a:t>
            </a:r>
            <a:r>
              <a:rPr lang="ru-RU" sz="2000" dirty="0" smtClean="0"/>
              <a:t>).</a:t>
            </a:r>
            <a:r>
              <a:rPr lang="ru-RU" sz="2000" dirty="0"/>
              <a:t/>
            </a:r>
            <a:br>
              <a:rPr lang="ru-RU" sz="2000" dirty="0"/>
            </a:br>
            <a:r>
              <a:rPr lang="ru-RU" sz="2000" dirty="0"/>
              <a:t>В На </a:t>
            </a:r>
            <a:r>
              <a:rPr lang="ru-RU" sz="2000" dirty="0" err="1"/>
              <a:t>хвилях</a:t>
            </a:r>
            <a:r>
              <a:rPr lang="ru-RU" sz="2000" dirty="0"/>
              <a:t> </a:t>
            </a:r>
            <a:r>
              <a:rPr lang="ru-RU" sz="2000" dirty="0" err="1"/>
              <a:t>перешіптувалися</a:t>
            </a:r>
            <a:r>
              <a:rPr lang="ru-RU" sz="2000" dirty="0"/>
              <a:t>, </a:t>
            </a:r>
            <a:r>
              <a:rPr lang="ru-RU" sz="2000" dirty="0" err="1"/>
              <a:t>шерехтіли</a:t>
            </a:r>
            <a:r>
              <a:rPr lang="ru-RU" sz="2000" dirty="0"/>
              <a:t> </a:t>
            </a:r>
            <a:r>
              <a:rPr lang="ru-RU" sz="2000" dirty="0" err="1"/>
              <a:t>крижини</a:t>
            </a:r>
            <a:r>
              <a:rPr lang="ru-RU" sz="2000" dirty="0"/>
              <a:t> і </a:t>
            </a:r>
            <a:r>
              <a:rPr lang="ru-RU" sz="2000" dirty="0" err="1"/>
              <a:t>кожна</a:t>
            </a:r>
            <a:r>
              <a:rPr lang="ru-RU" sz="2000" dirty="0"/>
              <a:t> з них несла в </a:t>
            </a:r>
            <a:r>
              <a:rPr lang="ru-RU" sz="2000" dirty="0" err="1"/>
              <a:t>далечінь</a:t>
            </a:r>
            <a:r>
              <a:rPr lang="ru-RU" sz="2000" dirty="0"/>
              <a:t> шматки </a:t>
            </a:r>
            <a:r>
              <a:rPr lang="ru-RU" sz="2000" dirty="0" err="1"/>
              <a:t>украденого</a:t>
            </a:r>
            <a:r>
              <a:rPr lang="ru-RU" sz="2000" dirty="0"/>
              <a:t> </a:t>
            </a:r>
            <a:r>
              <a:rPr lang="ru-RU" sz="2000" dirty="0" err="1"/>
              <a:t>щастя</a:t>
            </a:r>
            <a:r>
              <a:rPr lang="ru-RU" sz="2000" dirty="0"/>
              <a:t> (М. Стельмах</a:t>
            </a:r>
            <a:r>
              <a:rPr lang="ru-RU" sz="2000" dirty="0" smtClean="0"/>
              <a:t>).</a:t>
            </a:r>
            <a:r>
              <a:rPr lang="ru-RU" sz="2000" dirty="0"/>
              <a:t/>
            </a:r>
            <a:br>
              <a:rPr lang="ru-RU" sz="2000" dirty="0"/>
            </a:br>
            <a:r>
              <a:rPr lang="ru-RU" sz="2000" dirty="0"/>
              <a:t>Г У </a:t>
            </a:r>
            <a:r>
              <a:rPr lang="ru-RU" sz="2000" dirty="0" err="1"/>
              <a:t>хаті</a:t>
            </a:r>
            <a:r>
              <a:rPr lang="ru-RU" sz="2000" dirty="0"/>
              <a:t> </a:t>
            </a:r>
            <a:r>
              <a:rPr lang="ru-RU" sz="2000" dirty="0" err="1"/>
              <a:t>мовчки</a:t>
            </a:r>
            <a:r>
              <a:rPr lang="ru-RU" sz="2000" dirty="0"/>
              <a:t> </a:t>
            </a:r>
            <a:r>
              <a:rPr lang="ru-RU" sz="2000" dirty="0" err="1"/>
              <a:t>сиділи</a:t>
            </a:r>
            <a:r>
              <a:rPr lang="ru-RU" sz="2000" dirty="0"/>
              <a:t> </a:t>
            </a:r>
            <a:r>
              <a:rPr lang="ru-RU" sz="2000" dirty="0" err="1"/>
              <a:t>зажурені</a:t>
            </a:r>
            <a:r>
              <a:rPr lang="ru-RU" sz="2000" dirty="0"/>
              <a:t> люди а на </a:t>
            </a:r>
            <a:r>
              <a:rPr lang="ru-RU" sz="2000" dirty="0" err="1"/>
              <a:t>столі</a:t>
            </a:r>
            <a:r>
              <a:rPr lang="ru-RU" sz="2000" dirty="0"/>
              <a:t> лежало </a:t>
            </a:r>
            <a:r>
              <a:rPr lang="ru-RU" sz="2000" dirty="0" err="1"/>
              <a:t>шість</a:t>
            </a:r>
            <a:r>
              <a:rPr lang="ru-RU" sz="2000" dirty="0"/>
              <a:t> з </a:t>
            </a:r>
            <a:r>
              <a:rPr lang="ru-RU" sz="2000" dirty="0" err="1"/>
              <a:t>восковими</a:t>
            </a:r>
            <a:r>
              <a:rPr lang="ru-RU" sz="2000" dirty="0"/>
              <a:t> </a:t>
            </a:r>
            <a:r>
              <a:rPr lang="ru-RU" sz="2000" dirty="0" err="1"/>
              <a:t>свічками</a:t>
            </a:r>
            <a:r>
              <a:rPr lang="ru-RU" sz="2000" dirty="0"/>
              <a:t> </a:t>
            </a:r>
            <a:r>
              <a:rPr lang="ru-RU" sz="2000" dirty="0" err="1"/>
              <a:t>хлібин</a:t>
            </a:r>
            <a:r>
              <a:rPr lang="ru-RU" sz="2000" dirty="0"/>
              <a:t> (М. Стельмах).</a:t>
            </a:r>
            <a:endParaRPr lang="uk-UA" sz="2000" dirty="0"/>
          </a:p>
        </p:txBody>
      </p:sp>
    </p:spTree>
    <p:extLst>
      <p:ext uri="{BB962C8B-B14F-4D97-AF65-F5344CB8AC3E}">
        <p14:creationId xmlns:p14="http://schemas.microsoft.com/office/powerpoint/2010/main" xmlns="" val="3637930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457200" y="274638"/>
            <a:ext cx="8219256" cy="5962674"/>
          </a:xfrm>
        </p:spPr>
        <p:txBody>
          <a:bodyPr>
            <a:normAutofit/>
          </a:bodyPr>
          <a:lstStyle/>
          <a:p>
            <a:pPr algn="l"/>
            <a:r>
              <a:rPr lang="uk-UA" sz="2000" b="1" dirty="0" smtClean="0">
                <a:solidFill>
                  <a:srgbClr val="FF0000"/>
                </a:solidFill>
              </a:rPr>
              <a:t>9.Кому </a:t>
            </a:r>
            <a:r>
              <a:rPr lang="uk-UA" sz="2000" b="1" dirty="0">
                <a:solidFill>
                  <a:srgbClr val="FF0000"/>
                </a:solidFill>
              </a:rPr>
              <a:t>потрібно поставити у складному безсполучниковому реченні (розділові знаки пропущено)</a:t>
            </a:r>
            <a:r>
              <a:rPr lang="uk-UA" sz="2000" dirty="0"/>
              <a:t/>
            </a:r>
            <a:br>
              <a:rPr lang="uk-UA" sz="2000" dirty="0"/>
            </a:br>
            <a:r>
              <a:rPr lang="uk-UA" sz="2000" dirty="0"/>
              <a:t>А На схід сонця квітнуть рожі будуть дні погожі</a:t>
            </a:r>
            <a:r>
              <a:rPr lang="uk-UA" sz="2000" dirty="0" smtClean="0"/>
              <a:t>.</a:t>
            </a:r>
            <a:r>
              <a:rPr lang="uk-UA" sz="2000" dirty="0"/>
              <a:t/>
            </a:r>
            <a:br>
              <a:rPr lang="uk-UA" sz="2000" dirty="0"/>
            </a:br>
            <a:r>
              <a:rPr lang="uk-UA" sz="2000" dirty="0"/>
              <a:t>Б Глянь моя мила зорі повисли над Дніпром</a:t>
            </a:r>
            <a:r>
              <a:rPr lang="uk-UA" sz="2000" dirty="0" smtClean="0"/>
              <a:t>.</a:t>
            </a:r>
            <a:r>
              <a:rPr lang="uk-UA" sz="2000" dirty="0"/>
              <a:t/>
            </a:r>
            <a:br>
              <a:rPr lang="uk-UA" sz="2000" dirty="0"/>
            </a:br>
            <a:r>
              <a:rPr lang="uk-UA" sz="2000" dirty="0"/>
              <a:t>В Знову осінь над гаями жовтий лист сади </a:t>
            </a:r>
            <a:r>
              <a:rPr lang="uk-UA" sz="2000" dirty="0" err="1"/>
              <a:t>встеля</a:t>
            </a:r>
            <a:r>
              <a:rPr lang="uk-UA" sz="2000" dirty="0" smtClean="0"/>
              <a:t>.</a:t>
            </a:r>
            <a:r>
              <a:rPr lang="uk-UA" sz="2000" dirty="0"/>
              <a:t/>
            </a:r>
            <a:br>
              <a:rPr lang="uk-UA" sz="2000" dirty="0"/>
            </a:br>
            <a:r>
              <a:rPr lang="uk-UA" sz="2000" dirty="0"/>
              <a:t>Г Дерево міцне корінням людина трудовим горінням</a:t>
            </a:r>
            <a:r>
              <a:rPr lang="uk-UA" sz="2000" dirty="0" smtClean="0"/>
              <a:t>.</a:t>
            </a:r>
            <a:r>
              <a:rPr lang="uk-UA" sz="2000" dirty="0"/>
              <a:t/>
            </a:r>
            <a:br>
              <a:rPr lang="uk-UA" sz="2000" dirty="0"/>
            </a:br>
            <a:r>
              <a:rPr lang="uk-UA" sz="2000" dirty="0"/>
              <a:t>Д Дощ давно вже перестав хмари розійшлися виплив ясний місяць заглянув у вікна а на долівці й по стінах розмалював чудні якісь виводи-узори</a:t>
            </a:r>
            <a:r>
              <a:rPr lang="uk-UA" sz="2000" dirty="0" smtClean="0"/>
              <a:t>.</a:t>
            </a:r>
            <a:r>
              <a:rPr lang="uk-UA" sz="2000" dirty="0"/>
              <a:t/>
            </a:r>
            <a:br>
              <a:rPr lang="uk-UA" sz="2000" dirty="0"/>
            </a:br>
            <a:r>
              <a:rPr lang="uk-UA" sz="2000" b="1" dirty="0" smtClean="0">
                <a:solidFill>
                  <a:srgbClr val="FF0000"/>
                </a:solidFill>
              </a:rPr>
              <a:t>10. Крапку </a:t>
            </a:r>
            <a:r>
              <a:rPr lang="uk-UA" sz="2000" b="1" dirty="0">
                <a:solidFill>
                  <a:srgbClr val="FF0000"/>
                </a:solidFill>
              </a:rPr>
              <a:t>з комою потрібно поставити у складному безсполучниковому реченні (розділові знаки пропущено)</a:t>
            </a:r>
            <a:r>
              <a:rPr lang="uk-UA" sz="2000" dirty="0"/>
              <a:t/>
            </a:r>
            <a:br>
              <a:rPr lang="uk-UA" sz="2000" dirty="0"/>
            </a:br>
            <a:r>
              <a:rPr lang="uk-UA" sz="2000" dirty="0"/>
              <a:t>А Говорять доли і діброви говорять гори луг ріка говорять птиці вечорові розмова точиться струнка</a:t>
            </a:r>
            <a:r>
              <a:rPr lang="uk-UA" sz="2000" dirty="0" smtClean="0"/>
              <a:t>.</a:t>
            </a:r>
            <a:r>
              <a:rPr lang="uk-UA" sz="2000" dirty="0"/>
              <a:t/>
            </a:r>
            <a:br>
              <a:rPr lang="uk-UA" sz="2000" dirty="0"/>
            </a:br>
            <a:r>
              <a:rPr lang="uk-UA" sz="2000" dirty="0"/>
              <a:t>Б Знову цвітуть каштани хвиля дніпровська б’є</a:t>
            </a:r>
            <a:r>
              <a:rPr lang="uk-UA" sz="2000" dirty="0" smtClean="0"/>
              <a:t>.</a:t>
            </a:r>
            <a:r>
              <a:rPr lang="uk-UA" sz="2000" dirty="0"/>
              <a:t/>
            </a:r>
            <a:br>
              <a:rPr lang="uk-UA" sz="2000" dirty="0"/>
            </a:br>
            <a:r>
              <a:rPr lang="uk-UA" sz="2000" dirty="0"/>
              <a:t>В Небо прорізали вогняні стріли ударив грім на пильних дорогах знявся вихор закрутився клубком і помчав у жита</a:t>
            </a:r>
            <a:r>
              <a:rPr lang="uk-UA" sz="2000" dirty="0" smtClean="0"/>
              <a:t>.</a:t>
            </a:r>
            <a:r>
              <a:rPr lang="uk-UA" sz="2000" dirty="0"/>
              <a:t/>
            </a:r>
            <a:br>
              <a:rPr lang="uk-UA" sz="2000" dirty="0"/>
            </a:br>
            <a:r>
              <a:rPr lang="uk-UA" sz="2000" dirty="0"/>
              <a:t>Г Біля самої дороги проглянула купка молоденьких печериць хтось розбризкав по траві суниці на білій черешні соковито рожевіють ягоди</a:t>
            </a:r>
            <a:r>
              <a:rPr lang="uk-UA" sz="2000" dirty="0" smtClean="0"/>
              <a:t>.</a:t>
            </a:r>
            <a:r>
              <a:rPr lang="uk-UA" sz="2000" dirty="0"/>
              <a:t/>
            </a:r>
            <a:br>
              <a:rPr lang="uk-UA" sz="2000" dirty="0"/>
            </a:br>
            <a:r>
              <a:rPr lang="uk-UA" sz="2000" dirty="0"/>
              <a:t>Д Весла прибрали човен поволі плив за течією.</a:t>
            </a:r>
          </a:p>
        </p:txBody>
      </p:sp>
    </p:spTree>
    <p:extLst>
      <p:ext uri="{BB962C8B-B14F-4D97-AF65-F5344CB8AC3E}">
        <p14:creationId xmlns:p14="http://schemas.microsoft.com/office/powerpoint/2010/main" xmlns="" val="549659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457200" y="274638"/>
            <a:ext cx="8147248" cy="5890666"/>
          </a:xfrm>
        </p:spPr>
        <p:txBody>
          <a:bodyPr>
            <a:normAutofit/>
          </a:bodyPr>
          <a:lstStyle/>
          <a:p>
            <a:r>
              <a:rPr lang="uk-UA" sz="2000" b="1" dirty="0" smtClean="0">
                <a:solidFill>
                  <a:srgbClr val="FF0000"/>
                </a:solidFill>
              </a:rPr>
              <a:t>11.Двокрапку </a:t>
            </a:r>
            <a:r>
              <a:rPr lang="uk-UA" sz="2000" b="1" dirty="0">
                <a:solidFill>
                  <a:srgbClr val="FF0000"/>
                </a:solidFill>
              </a:rPr>
              <a:t>потрібно поставити у складному безсполучниковому реченні (розділові знаки пропущено)</a:t>
            </a:r>
            <a:r>
              <a:rPr lang="uk-UA" sz="2000" dirty="0"/>
              <a:t/>
            </a:r>
            <a:br>
              <a:rPr lang="uk-UA" sz="2000" dirty="0"/>
            </a:br>
            <a:r>
              <a:rPr lang="uk-UA" sz="2000" dirty="0"/>
              <a:t>А І досі сниться під горою між вербами та над водою біленька хаточка стоїть</a:t>
            </a:r>
            <a:r>
              <a:rPr lang="uk-UA" sz="2000" dirty="0" smtClean="0"/>
              <a:t>.</a:t>
            </a:r>
            <a:r>
              <a:rPr lang="uk-UA" sz="2000" dirty="0"/>
              <a:t/>
            </a:r>
            <a:br>
              <a:rPr lang="uk-UA" sz="2000" dirty="0"/>
            </a:br>
            <a:r>
              <a:rPr lang="uk-UA" sz="2000" dirty="0"/>
              <a:t>Б Тиша тріснула ніч загриміла тисячі вогнів трасуючих куль прошиваючи темряву помчали звідусіль на перевал</a:t>
            </a:r>
            <a:r>
              <a:rPr lang="uk-UA" sz="2000" dirty="0" smtClean="0"/>
              <a:t>.</a:t>
            </a:r>
            <a:r>
              <a:rPr lang="uk-UA" sz="2000" dirty="0"/>
              <a:t/>
            </a:r>
            <a:br>
              <a:rPr lang="uk-UA" sz="2000" dirty="0"/>
            </a:br>
            <a:r>
              <a:rPr lang="uk-UA" sz="2000" dirty="0"/>
              <a:t>В Будеш сіяти з сумом вродить печаль</a:t>
            </a:r>
            <a:r>
              <a:rPr lang="uk-UA" sz="2000" dirty="0" smtClean="0"/>
              <a:t>.</a:t>
            </a:r>
            <a:r>
              <a:rPr lang="uk-UA" sz="2000" dirty="0"/>
              <a:t/>
            </a:r>
            <a:br>
              <a:rPr lang="uk-UA" sz="2000" dirty="0"/>
            </a:br>
            <a:r>
              <a:rPr lang="uk-UA" sz="2000" dirty="0"/>
              <a:t>Г Зійде сонце утру сльози ніхто не побачить</a:t>
            </a:r>
            <a:r>
              <a:rPr lang="uk-UA" sz="2000" dirty="0" smtClean="0"/>
              <a:t>.</a:t>
            </a:r>
            <a:r>
              <a:rPr lang="uk-UA" sz="2000" dirty="0"/>
              <a:t/>
            </a:r>
            <a:br>
              <a:rPr lang="uk-UA" sz="2000" dirty="0"/>
            </a:br>
            <a:r>
              <a:rPr lang="uk-UA" sz="2000" dirty="0"/>
              <a:t>Д Пролунав постріл почалися змагання</a:t>
            </a:r>
            <a:r>
              <a:rPr lang="uk-UA" sz="2000" dirty="0" smtClean="0"/>
              <a:t>.</a:t>
            </a:r>
            <a:r>
              <a:rPr lang="uk-UA" sz="2000" dirty="0"/>
              <a:t/>
            </a:r>
            <a:br>
              <a:rPr lang="uk-UA" sz="2000" dirty="0"/>
            </a:br>
            <a:r>
              <a:rPr lang="uk-UA" sz="2000" b="1" dirty="0" smtClean="0">
                <a:solidFill>
                  <a:srgbClr val="FF0000"/>
                </a:solidFill>
              </a:rPr>
              <a:t>12.Після речення </a:t>
            </a:r>
            <a:r>
              <a:rPr lang="uk-UA" sz="2000" b="1" i="1" dirty="0" smtClean="0">
                <a:solidFill>
                  <a:srgbClr val="FF0000"/>
                </a:solidFill>
              </a:rPr>
              <a:t>Далеко </a:t>
            </a:r>
            <a:r>
              <a:rPr lang="uk-UA" sz="2000" b="1" i="1" dirty="0">
                <a:solidFill>
                  <a:srgbClr val="FF0000"/>
                </a:solidFill>
              </a:rPr>
              <a:t>на сході стало червоніти небо... </a:t>
            </a:r>
            <a:r>
              <a:rPr lang="uk-UA" sz="2000" b="1" dirty="0">
                <a:solidFill>
                  <a:srgbClr val="FF0000"/>
                </a:solidFill>
              </a:rPr>
              <a:t>треба поставити двокрапку, якщо серед варіантів його продовження вибрати</a:t>
            </a:r>
            <a:r>
              <a:rPr lang="uk-UA" sz="2000" dirty="0"/>
              <a:t/>
            </a:r>
            <a:br>
              <a:rPr lang="uk-UA" sz="2000" dirty="0"/>
            </a:br>
            <a:r>
              <a:rPr lang="uk-UA" sz="2000" dirty="0"/>
              <a:t>А хотілося дочекатися сонячного сяйва</a:t>
            </a:r>
            <a:r>
              <a:rPr lang="uk-UA" sz="2000" dirty="0" smtClean="0"/>
              <a:t>.</a:t>
            </a:r>
            <a:r>
              <a:rPr lang="uk-UA" sz="2000" dirty="0"/>
              <a:t/>
            </a:r>
            <a:br>
              <a:rPr lang="uk-UA" sz="2000" dirty="0"/>
            </a:br>
            <a:r>
              <a:rPr lang="uk-UA" sz="2000" dirty="0"/>
              <a:t>Б сонце сходило</a:t>
            </a:r>
            <a:r>
              <a:rPr lang="uk-UA" sz="2000" dirty="0" smtClean="0"/>
              <a:t>.</a:t>
            </a:r>
            <a:r>
              <a:rPr lang="uk-UA" sz="2000" dirty="0"/>
              <a:t/>
            </a:r>
            <a:br>
              <a:rPr lang="uk-UA" sz="2000" dirty="0"/>
            </a:br>
            <a:r>
              <a:rPr lang="uk-UA" sz="2000" dirty="0"/>
              <a:t>В розстелилася по травах перша вранішня роса, і зсідався туман</a:t>
            </a:r>
            <a:r>
              <a:rPr lang="uk-UA" sz="2000" dirty="0" smtClean="0"/>
              <a:t>.</a:t>
            </a:r>
            <a:r>
              <a:rPr lang="uk-UA" sz="2000" dirty="0"/>
              <a:t/>
            </a:r>
            <a:br>
              <a:rPr lang="uk-UA" sz="2000" dirty="0"/>
            </a:br>
            <a:r>
              <a:rPr lang="uk-UA" sz="2000" dirty="0"/>
              <a:t>Г вітаючи чорну землю з ранком</a:t>
            </a:r>
            <a:r>
              <a:rPr lang="uk-UA" sz="2000" dirty="0" smtClean="0"/>
              <a:t>.</a:t>
            </a:r>
            <a:r>
              <a:rPr lang="uk-UA" sz="2000" dirty="0"/>
              <a:t/>
            </a:r>
            <a:br>
              <a:rPr lang="uk-UA" sz="2000" dirty="0"/>
            </a:br>
            <a:r>
              <a:rPr lang="uk-UA" sz="2000" dirty="0"/>
              <a:t>Д обліплене з усіх боків чорними хмарами.</a:t>
            </a:r>
          </a:p>
        </p:txBody>
      </p:sp>
    </p:spTree>
    <p:extLst>
      <p:ext uri="{BB962C8B-B14F-4D97-AF65-F5344CB8AC3E}">
        <p14:creationId xmlns:p14="http://schemas.microsoft.com/office/powerpoint/2010/main" xmlns="" val="2134882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457200" y="274638"/>
            <a:ext cx="7931224" cy="5530626"/>
          </a:xfrm>
        </p:spPr>
        <p:txBody>
          <a:bodyPr>
            <a:normAutofit/>
          </a:bodyPr>
          <a:lstStyle/>
          <a:p>
            <a:r>
              <a:rPr lang="ru-RU" b="1" dirty="0" err="1">
                <a:solidFill>
                  <a:srgbClr val="FF0000"/>
                </a:solidFill>
                <a:latin typeface="Mistral" pitchFamily="66" charset="0"/>
              </a:rPr>
              <a:t>Мовленнєвий</a:t>
            </a:r>
            <a:r>
              <a:rPr lang="ru-RU" b="1" dirty="0">
                <a:solidFill>
                  <a:srgbClr val="FF0000"/>
                </a:solidFill>
                <a:latin typeface="Mistral" pitchFamily="66" charset="0"/>
              </a:rPr>
              <a:t> практикум </a:t>
            </a:r>
            <a:r>
              <a:rPr lang="ru-RU" sz="2000" dirty="0"/>
              <a:t/>
            </a:r>
            <a:br>
              <a:rPr lang="ru-RU" sz="2000" dirty="0"/>
            </a:br>
            <a:r>
              <a:rPr lang="ru-RU" sz="2000" dirty="0"/>
              <a:t/>
            </a:r>
            <a:br>
              <a:rPr lang="ru-RU" sz="2000" dirty="0"/>
            </a:br>
            <a:r>
              <a:rPr lang="ru-RU" sz="2000" dirty="0"/>
              <a:t>— </a:t>
            </a:r>
            <a:r>
              <a:rPr lang="ru-RU" sz="2000" dirty="0" err="1"/>
              <a:t>Уявіть</a:t>
            </a:r>
            <a:r>
              <a:rPr lang="ru-RU" sz="2000" dirty="0"/>
              <a:t> </a:t>
            </a:r>
            <a:r>
              <a:rPr lang="ru-RU" sz="2000" dirty="0" err="1"/>
              <a:t>ситуацію</a:t>
            </a:r>
            <a:r>
              <a:rPr lang="ru-RU" sz="2000" dirty="0"/>
              <a:t>, </a:t>
            </a:r>
            <a:r>
              <a:rPr lang="ru-RU" sz="2000" dirty="0" err="1"/>
              <a:t>що</a:t>
            </a:r>
            <a:r>
              <a:rPr lang="ru-RU" sz="2000" dirty="0"/>
              <a:t> вас запросив на день </a:t>
            </a:r>
            <a:r>
              <a:rPr lang="ru-RU" sz="2000" dirty="0" err="1"/>
              <a:t>народження</a:t>
            </a:r>
            <a:r>
              <a:rPr lang="ru-RU" sz="2000" dirty="0"/>
              <a:t> </a:t>
            </a:r>
            <a:r>
              <a:rPr lang="ru-RU" sz="2000" dirty="0" err="1"/>
              <a:t>однокласник</a:t>
            </a:r>
            <a:r>
              <a:rPr lang="ru-RU" sz="2000" dirty="0"/>
              <a:t>. Але </a:t>
            </a:r>
            <a:r>
              <a:rPr lang="ru-RU" sz="2000" dirty="0" err="1"/>
              <a:t>ви</a:t>
            </a:r>
            <a:r>
              <a:rPr lang="ru-RU" sz="2000" dirty="0"/>
              <a:t> з </a:t>
            </a:r>
            <a:r>
              <a:rPr lang="ru-RU" sz="2000" dirty="0" err="1"/>
              <a:t>поважних</a:t>
            </a:r>
            <a:r>
              <a:rPr lang="ru-RU" sz="2000" dirty="0"/>
              <a:t> причин </a:t>
            </a:r>
            <a:r>
              <a:rPr lang="ru-RU" sz="2000" dirty="0" err="1"/>
              <a:t>спізнилися</a:t>
            </a:r>
            <a:r>
              <a:rPr lang="ru-RU" sz="2000" dirty="0"/>
              <a:t> на свято друга і </a:t>
            </a:r>
            <a:r>
              <a:rPr lang="ru-RU" sz="2000" dirty="0" err="1"/>
              <a:t>прийшли</a:t>
            </a:r>
            <a:r>
              <a:rPr lang="ru-RU" sz="2000" dirty="0"/>
              <a:t>, коли </a:t>
            </a:r>
            <a:r>
              <a:rPr lang="ru-RU" sz="2000" dirty="0" err="1"/>
              <a:t>всі</a:t>
            </a:r>
            <a:r>
              <a:rPr lang="ru-RU" sz="2000" dirty="0"/>
              <a:t> </a:t>
            </a:r>
            <a:r>
              <a:rPr lang="ru-RU" sz="2000" dirty="0" err="1"/>
              <a:t>гості</a:t>
            </a:r>
            <a:r>
              <a:rPr lang="ru-RU" sz="2000" dirty="0"/>
              <a:t> </a:t>
            </a:r>
            <a:r>
              <a:rPr lang="ru-RU" sz="2000" dirty="0" err="1"/>
              <a:t>вже</a:t>
            </a:r>
            <a:r>
              <a:rPr lang="ru-RU" sz="2000" dirty="0"/>
              <a:t> </a:t>
            </a:r>
            <a:r>
              <a:rPr lang="ru-RU" sz="2000" dirty="0" err="1"/>
              <a:t>були</a:t>
            </a:r>
            <a:r>
              <a:rPr lang="ru-RU" sz="2000" dirty="0"/>
              <a:t> за столом. </a:t>
            </a:r>
            <a:r>
              <a:rPr lang="ru-RU" sz="2000" dirty="0" err="1"/>
              <a:t>Складіть</a:t>
            </a:r>
            <a:r>
              <a:rPr lang="ru-RU" sz="2000" dirty="0"/>
              <a:t> </a:t>
            </a:r>
            <a:r>
              <a:rPr lang="ru-RU" sz="2000" dirty="0" err="1"/>
              <a:t>діалог</a:t>
            </a:r>
            <a:r>
              <a:rPr lang="ru-RU" sz="2000" dirty="0"/>
              <a:t> і </a:t>
            </a:r>
            <a:r>
              <a:rPr lang="ru-RU" sz="2000" dirty="0" err="1"/>
              <a:t>розіграйте</a:t>
            </a:r>
            <a:r>
              <a:rPr lang="ru-RU" sz="2000" dirty="0"/>
              <a:t> </a:t>
            </a:r>
            <a:r>
              <a:rPr lang="ru-RU" sz="2000" dirty="0" err="1"/>
              <a:t>його</a:t>
            </a:r>
            <a:r>
              <a:rPr lang="ru-RU" sz="2000" dirty="0"/>
              <a:t>, </a:t>
            </a:r>
            <a:r>
              <a:rPr lang="ru-RU" sz="2000" dirty="0" err="1"/>
              <a:t>дотримуючись</a:t>
            </a:r>
            <a:r>
              <a:rPr lang="ru-RU" sz="2000" dirty="0"/>
              <a:t> </a:t>
            </a:r>
            <a:r>
              <a:rPr lang="ru-RU" sz="2000" dirty="0" err="1"/>
              <a:t>етикетних</a:t>
            </a:r>
            <a:r>
              <a:rPr lang="ru-RU" sz="2000" dirty="0"/>
              <a:t> норм та </a:t>
            </a:r>
            <a:r>
              <a:rPr lang="ru-RU" sz="2000" dirty="0" err="1"/>
              <a:t>культури</a:t>
            </a:r>
            <a:r>
              <a:rPr lang="ru-RU" sz="2000" dirty="0"/>
              <a:t> </a:t>
            </a:r>
            <a:r>
              <a:rPr lang="ru-RU" sz="2000" dirty="0" err="1"/>
              <a:t>мовлення</a:t>
            </a:r>
            <a:r>
              <a:rPr lang="ru-RU" sz="2000" dirty="0"/>
              <a:t> </a:t>
            </a:r>
            <a:r>
              <a:rPr lang="ru-RU" sz="2000" dirty="0" err="1"/>
              <a:t>співрозмовників</a:t>
            </a:r>
            <a:r>
              <a:rPr lang="ru-RU" sz="2000" dirty="0"/>
              <a:t>.</a:t>
            </a:r>
            <a:endParaRPr lang="uk-UA" sz="2000" dirty="0"/>
          </a:p>
        </p:txBody>
      </p:sp>
    </p:spTree>
    <p:extLst>
      <p:ext uri="{BB962C8B-B14F-4D97-AF65-F5344CB8AC3E}">
        <p14:creationId xmlns:p14="http://schemas.microsoft.com/office/powerpoint/2010/main" xmlns="" val="787509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8520" y="-24012"/>
            <a:ext cx="9252520" cy="693939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457200" y="274638"/>
            <a:ext cx="7931224" cy="5530626"/>
          </a:xfrm>
        </p:spPr>
        <p:txBody>
          <a:bodyPr>
            <a:normAutofit/>
          </a:bodyPr>
          <a:lstStyle/>
          <a:p>
            <a:r>
              <a:rPr lang="uk-UA" sz="2000" dirty="0" smtClean="0"/>
              <a:t>Використані джерела:</a:t>
            </a:r>
            <a:br>
              <a:rPr lang="uk-UA" sz="2000" dirty="0" smtClean="0"/>
            </a:br>
            <a:r>
              <a:rPr lang="en-US" sz="2000" dirty="0" smtClean="0">
                <a:hlinkClick r:id="rId3"/>
              </a:rPr>
              <a:t>https://subject.com.ua/lesson/mova/9klas/63.html</a:t>
            </a:r>
            <a:r>
              <a:rPr lang="en-US" sz="2000" dirty="0" smtClean="0">
                <a:hlinkClick r:id="rId4"/>
              </a:rPr>
              <a:t>https://www.youtube.com/watch?v=v3orjRsUVfk&amp;ab_channel=AMREducation-online</a:t>
            </a:r>
            <a:endParaRPr lang="uk-UA" sz="2000" dirty="0"/>
          </a:p>
        </p:txBody>
      </p:sp>
    </p:spTree>
    <p:extLst>
      <p:ext uri="{BB962C8B-B14F-4D97-AF65-F5344CB8AC3E}">
        <p14:creationId xmlns:p14="http://schemas.microsoft.com/office/powerpoint/2010/main" xmlns="" val="1115850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611560" y="274638"/>
            <a:ext cx="8075240" cy="5674642"/>
          </a:xfrm>
        </p:spPr>
        <p:txBody>
          <a:bodyPr>
            <a:normAutofit/>
          </a:bodyPr>
          <a:lstStyle/>
          <a:p>
            <a:r>
              <a:rPr lang="uk-UA" b="1" dirty="0">
                <a:solidFill>
                  <a:srgbClr val="FF0000"/>
                </a:solidFill>
                <a:latin typeface="Mistral" pitchFamily="66" charset="0"/>
              </a:rPr>
              <a:t>Прочитайте мовчки речення. Чому їх не можна вважати текстом?</a:t>
            </a:r>
            <a:r>
              <a:rPr lang="uk-UA" sz="2000" dirty="0"/>
              <a:t/>
            </a:r>
            <a:br>
              <a:rPr lang="uk-UA" sz="2000" dirty="0"/>
            </a:br>
            <a:r>
              <a:rPr lang="uk-UA" sz="2000" dirty="0"/>
              <a:t/>
            </a:r>
            <a:br>
              <a:rPr lang="uk-UA" sz="2000" dirty="0"/>
            </a:br>
            <a:r>
              <a:rPr lang="uk-UA" sz="2000" dirty="0"/>
              <a:t>Можливо саме після цього вона перестала прислухатися до думок інших людей? Відмова від знака оклику позбавила людину різноманітних емоцій. Згодом людина відмовилася від знака питання тому що почала вважати себе найрозумнішою. Люди бережіть розділові знаки. Потім вона загубила двокрапку і перестала пояснювати свої вчинки. Людина загубила кому і її думки одразу стали примітивними. Потрібно відмовитися від лапок і не цитувати інших подумала людина.</a:t>
            </a:r>
          </a:p>
        </p:txBody>
      </p:sp>
    </p:spTree>
    <p:extLst>
      <p:ext uri="{BB962C8B-B14F-4D97-AF65-F5344CB8AC3E}">
        <p14:creationId xmlns:p14="http://schemas.microsoft.com/office/powerpoint/2010/main" xmlns="" val="1884395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457200" y="274638"/>
            <a:ext cx="8291264" cy="5602634"/>
          </a:xfrm>
        </p:spPr>
        <p:txBody>
          <a:bodyPr>
            <a:normAutofit/>
          </a:bodyPr>
          <a:lstStyle/>
          <a:p>
            <a:r>
              <a:rPr lang="ru-RU" b="1" dirty="0" err="1">
                <a:solidFill>
                  <a:srgbClr val="FF0000"/>
                </a:solidFill>
                <a:latin typeface="Mistral" pitchFamily="66" charset="0"/>
              </a:rPr>
              <a:t>Розставте</a:t>
            </a:r>
            <a:r>
              <a:rPr lang="ru-RU" b="1" dirty="0">
                <a:solidFill>
                  <a:srgbClr val="FF0000"/>
                </a:solidFill>
                <a:latin typeface="Mistral" pitchFamily="66" charset="0"/>
              </a:rPr>
              <a:t> </a:t>
            </a:r>
            <a:r>
              <a:rPr lang="ru-RU" b="1" dirty="0" err="1">
                <a:solidFill>
                  <a:srgbClr val="FF0000"/>
                </a:solidFill>
                <a:latin typeface="Mistral" pitchFamily="66" charset="0"/>
              </a:rPr>
              <a:t>розділові</a:t>
            </a:r>
            <a:r>
              <a:rPr lang="ru-RU" b="1" dirty="0">
                <a:solidFill>
                  <a:srgbClr val="FF0000"/>
                </a:solidFill>
                <a:latin typeface="Mistral" pitchFamily="66" charset="0"/>
              </a:rPr>
              <a:t> знаки. </a:t>
            </a:r>
            <a:r>
              <a:rPr lang="ru-RU" b="1" dirty="0" err="1">
                <a:solidFill>
                  <a:srgbClr val="FF0000"/>
                </a:solidFill>
                <a:latin typeface="Mistral" pitchFamily="66" charset="0"/>
              </a:rPr>
              <a:t>Щоб</a:t>
            </a:r>
            <a:r>
              <a:rPr lang="ru-RU" b="1" dirty="0">
                <a:solidFill>
                  <a:srgbClr val="FF0000"/>
                </a:solidFill>
                <a:latin typeface="Mistral" pitchFamily="66" charset="0"/>
              </a:rPr>
              <a:t> </a:t>
            </a:r>
            <a:r>
              <a:rPr lang="ru-RU" b="1" dirty="0" err="1">
                <a:solidFill>
                  <a:srgbClr val="FF0000"/>
                </a:solidFill>
                <a:latin typeface="Mistral" pitchFamily="66" charset="0"/>
              </a:rPr>
              <a:t>утворився</a:t>
            </a:r>
            <a:r>
              <a:rPr lang="ru-RU" b="1" dirty="0">
                <a:solidFill>
                  <a:srgbClr val="FF0000"/>
                </a:solidFill>
                <a:latin typeface="Mistral" pitchFamily="66" charset="0"/>
              </a:rPr>
              <a:t> текст, </a:t>
            </a:r>
            <a:r>
              <a:rPr lang="ru-RU" b="1" dirty="0" err="1">
                <a:solidFill>
                  <a:srgbClr val="FF0000"/>
                </a:solidFill>
                <a:latin typeface="Mistral" pitchFamily="66" charset="0"/>
              </a:rPr>
              <a:t>розташуйте</a:t>
            </a:r>
            <a:r>
              <a:rPr lang="ru-RU" b="1" dirty="0">
                <a:solidFill>
                  <a:srgbClr val="FF0000"/>
                </a:solidFill>
                <a:latin typeface="Mistral" pitchFamily="66" charset="0"/>
              </a:rPr>
              <a:t> </a:t>
            </a:r>
            <a:r>
              <a:rPr lang="ru-RU" b="1" dirty="0" err="1">
                <a:solidFill>
                  <a:srgbClr val="FF0000"/>
                </a:solidFill>
                <a:latin typeface="Mistral" pitchFamily="66" charset="0"/>
              </a:rPr>
              <a:t>речення</a:t>
            </a:r>
            <a:r>
              <a:rPr lang="ru-RU" b="1" dirty="0">
                <a:solidFill>
                  <a:srgbClr val="FF0000"/>
                </a:solidFill>
                <a:latin typeface="Mistral" pitchFamily="66" charset="0"/>
              </a:rPr>
              <a:t> у </a:t>
            </a:r>
            <a:r>
              <a:rPr lang="ru-RU" b="1" dirty="0" err="1">
                <a:solidFill>
                  <a:srgbClr val="FF0000"/>
                </a:solidFill>
                <a:latin typeface="Mistral" pitchFamily="66" charset="0"/>
              </a:rPr>
              <a:t>такій</a:t>
            </a:r>
            <a:r>
              <a:rPr lang="ru-RU" b="1" dirty="0">
                <a:solidFill>
                  <a:srgbClr val="FF0000"/>
                </a:solidFill>
                <a:latin typeface="Mistral" pitchFamily="66" charset="0"/>
              </a:rPr>
              <a:t> </a:t>
            </a:r>
            <a:r>
              <a:rPr lang="ru-RU" b="1" dirty="0" err="1">
                <a:solidFill>
                  <a:srgbClr val="FF0000"/>
                </a:solidFill>
                <a:latin typeface="Mistral" pitchFamily="66" charset="0"/>
              </a:rPr>
              <a:t>послідовності</a:t>
            </a:r>
            <a:r>
              <a:rPr lang="ru-RU" b="1" dirty="0">
                <a:solidFill>
                  <a:srgbClr val="FF0000"/>
                </a:solidFill>
                <a:latin typeface="Mistral" pitchFamily="66" charset="0"/>
              </a:rPr>
              <a:t>:</a:t>
            </a:r>
            <a:r>
              <a:rPr lang="ru-RU" sz="2000" dirty="0"/>
              <a:t/>
            </a:r>
            <a:br>
              <a:rPr lang="ru-RU" sz="2000" dirty="0"/>
            </a:br>
            <a:r>
              <a:rPr lang="ru-RU" sz="2000" dirty="0"/>
              <a:t/>
            </a:r>
            <a:br>
              <a:rPr lang="ru-RU" sz="2000" dirty="0"/>
            </a:br>
            <a:r>
              <a:rPr lang="ru-RU" sz="2000" dirty="0"/>
              <a:t>складне </a:t>
            </a:r>
            <a:r>
              <a:rPr lang="ru-RU" sz="2000" dirty="0" err="1"/>
              <a:t>речення</a:t>
            </a:r>
            <a:r>
              <a:rPr lang="ru-RU" sz="2000" dirty="0"/>
              <a:t> з </a:t>
            </a:r>
            <a:r>
              <a:rPr lang="ru-RU" sz="2000" dirty="0" err="1"/>
              <a:t>рівноправними</a:t>
            </a:r>
            <a:r>
              <a:rPr lang="ru-RU" sz="2000" dirty="0"/>
              <a:t> </a:t>
            </a:r>
            <a:r>
              <a:rPr lang="ru-RU" sz="2000" dirty="0" err="1"/>
              <a:t>частинами</a:t>
            </a:r>
            <a:r>
              <a:rPr lang="ru-RU" sz="2000" dirty="0"/>
              <a:t>;</a:t>
            </a:r>
            <a:br>
              <a:rPr lang="ru-RU" sz="2000" dirty="0"/>
            </a:br>
            <a:r>
              <a:rPr lang="ru-RU" sz="2000" dirty="0" err="1"/>
              <a:t>просте</a:t>
            </a:r>
            <a:r>
              <a:rPr lang="ru-RU" sz="2000" dirty="0"/>
              <a:t> </a:t>
            </a:r>
            <a:r>
              <a:rPr lang="ru-RU" sz="2000" dirty="0" err="1"/>
              <a:t>речення</a:t>
            </a:r>
            <a:r>
              <a:rPr lang="ru-RU" sz="2000" dirty="0"/>
              <a:t>, </a:t>
            </a:r>
            <a:r>
              <a:rPr lang="ru-RU" sz="2000" dirty="0" err="1"/>
              <a:t>ускладнене</a:t>
            </a:r>
            <a:r>
              <a:rPr lang="ru-RU" sz="2000" dirty="0"/>
              <a:t> </a:t>
            </a:r>
            <a:r>
              <a:rPr lang="ru-RU" sz="2000" dirty="0" err="1"/>
              <a:t>однорідними</a:t>
            </a:r>
            <a:r>
              <a:rPr lang="ru-RU" sz="2000" dirty="0"/>
              <a:t> </a:t>
            </a:r>
            <a:r>
              <a:rPr lang="ru-RU" sz="2000" dirty="0" err="1"/>
              <a:t>присудками</a:t>
            </a:r>
            <a:r>
              <a:rPr lang="ru-RU" sz="2000" dirty="0"/>
              <a:t>;</a:t>
            </a:r>
            <a:br>
              <a:rPr lang="ru-RU" sz="2000" dirty="0"/>
            </a:br>
            <a:r>
              <a:rPr lang="ru-RU" sz="2000" dirty="0" err="1"/>
              <a:t>речення</a:t>
            </a:r>
            <a:r>
              <a:rPr lang="ru-RU" sz="2000" dirty="0"/>
              <a:t> з прямою </a:t>
            </a:r>
            <a:r>
              <a:rPr lang="ru-RU" sz="2000" dirty="0" err="1"/>
              <a:t>мовою</a:t>
            </a:r>
            <a:r>
              <a:rPr lang="ru-RU" sz="2000" dirty="0"/>
              <a:t>;</a:t>
            </a:r>
            <a:br>
              <a:rPr lang="ru-RU" sz="2000" dirty="0"/>
            </a:br>
            <a:r>
              <a:rPr lang="ru-RU" sz="2000" dirty="0" err="1"/>
              <a:t>просте</a:t>
            </a:r>
            <a:r>
              <a:rPr lang="ru-RU" sz="2000" dirty="0"/>
              <a:t> </a:t>
            </a:r>
            <a:r>
              <a:rPr lang="ru-RU" sz="2000" dirty="0" err="1"/>
              <a:t>речення</a:t>
            </a:r>
            <a:r>
              <a:rPr lang="ru-RU" sz="2000" dirty="0"/>
              <a:t>, </a:t>
            </a:r>
            <a:r>
              <a:rPr lang="ru-RU" sz="2000" dirty="0" err="1"/>
              <a:t>ускладнене</a:t>
            </a:r>
            <a:r>
              <a:rPr lang="ru-RU" sz="2000" dirty="0"/>
              <a:t> </a:t>
            </a:r>
            <a:r>
              <a:rPr lang="ru-RU" sz="2000" dirty="0" err="1"/>
              <a:t>вставним</a:t>
            </a:r>
            <a:r>
              <a:rPr lang="ru-RU" sz="2000" dirty="0"/>
              <a:t> словом;</a:t>
            </a:r>
            <a:br>
              <a:rPr lang="ru-RU" sz="2000" dirty="0"/>
            </a:br>
            <a:r>
              <a:rPr lang="ru-RU" sz="2000" dirty="0"/>
              <a:t>складне </a:t>
            </a:r>
            <a:r>
              <a:rPr lang="ru-RU" sz="2000" dirty="0" err="1"/>
              <a:t>речення</a:t>
            </a:r>
            <a:r>
              <a:rPr lang="ru-RU" sz="2000" dirty="0"/>
              <a:t>, </a:t>
            </a:r>
            <a:r>
              <a:rPr lang="ru-RU" sz="2000" dirty="0" err="1"/>
              <a:t>частини</a:t>
            </a:r>
            <a:r>
              <a:rPr lang="ru-RU" sz="2000" dirty="0"/>
              <a:t> </a:t>
            </a:r>
            <a:r>
              <a:rPr lang="ru-RU" sz="2000" dirty="0" err="1"/>
              <a:t>якого</a:t>
            </a:r>
            <a:r>
              <a:rPr lang="ru-RU" sz="2000" dirty="0"/>
              <a:t> </a:t>
            </a:r>
            <a:r>
              <a:rPr lang="ru-RU" sz="2000" dirty="0" err="1"/>
              <a:t>нерівноправні</a:t>
            </a:r>
            <a:r>
              <a:rPr lang="ru-RU" sz="2000" dirty="0"/>
              <a:t>: одна </a:t>
            </a:r>
            <a:r>
              <a:rPr lang="ru-RU" sz="2000" dirty="0" err="1"/>
              <a:t>залежить</a:t>
            </a:r>
            <a:r>
              <a:rPr lang="ru-RU" sz="2000" dirty="0"/>
              <a:t> </a:t>
            </a:r>
            <a:r>
              <a:rPr lang="ru-RU" sz="2000" dirty="0" err="1"/>
              <a:t>від</a:t>
            </a:r>
            <a:r>
              <a:rPr lang="ru-RU" sz="2000" dirty="0"/>
              <a:t> </a:t>
            </a:r>
            <a:r>
              <a:rPr lang="ru-RU" sz="2000" dirty="0" err="1"/>
              <a:t>іншої</a:t>
            </a:r>
            <a:r>
              <a:rPr lang="ru-RU" sz="2000" dirty="0"/>
              <a:t>;</a:t>
            </a:r>
            <a:br>
              <a:rPr lang="ru-RU" sz="2000" dirty="0"/>
            </a:br>
            <a:r>
              <a:rPr lang="ru-RU" sz="2000" dirty="0" err="1"/>
              <a:t>просте</a:t>
            </a:r>
            <a:r>
              <a:rPr lang="ru-RU" sz="2000" dirty="0"/>
              <a:t> </a:t>
            </a:r>
            <a:r>
              <a:rPr lang="ru-RU" sz="2000" dirty="0" err="1"/>
              <a:t>неускладнене</a:t>
            </a:r>
            <a:r>
              <a:rPr lang="ru-RU" sz="2000" dirty="0"/>
              <a:t> </a:t>
            </a:r>
            <a:r>
              <a:rPr lang="ru-RU" sz="2000" dirty="0" err="1"/>
              <a:t>речення</a:t>
            </a:r>
            <a:r>
              <a:rPr lang="ru-RU" sz="2000" dirty="0"/>
              <a:t>;</a:t>
            </a:r>
            <a:br>
              <a:rPr lang="ru-RU" sz="2000" dirty="0"/>
            </a:br>
            <a:r>
              <a:rPr lang="ru-RU" sz="2000" dirty="0" err="1"/>
              <a:t>просте</a:t>
            </a:r>
            <a:r>
              <a:rPr lang="ru-RU" sz="2000" dirty="0"/>
              <a:t> </a:t>
            </a:r>
            <a:r>
              <a:rPr lang="ru-RU" sz="2000" dirty="0" err="1"/>
              <a:t>речення</a:t>
            </a:r>
            <a:r>
              <a:rPr lang="ru-RU" sz="2000" dirty="0"/>
              <a:t>, </a:t>
            </a:r>
            <a:r>
              <a:rPr lang="ru-RU" sz="2000" dirty="0" err="1"/>
              <a:t>ускладнене</a:t>
            </a:r>
            <a:r>
              <a:rPr lang="ru-RU" sz="2000" dirty="0"/>
              <a:t> </a:t>
            </a:r>
            <a:r>
              <a:rPr lang="ru-RU" sz="2000" dirty="0" err="1"/>
              <a:t>звертанням</a:t>
            </a:r>
            <a:r>
              <a:rPr lang="ru-RU" sz="2000" dirty="0"/>
              <a:t>.</a:t>
            </a:r>
            <a:endParaRPr lang="uk-UA" sz="2000" dirty="0"/>
          </a:p>
        </p:txBody>
      </p:sp>
    </p:spTree>
    <p:extLst>
      <p:ext uri="{BB962C8B-B14F-4D97-AF65-F5344CB8AC3E}">
        <p14:creationId xmlns:p14="http://schemas.microsoft.com/office/powerpoint/2010/main" xmlns="" val="2638474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457200" y="274638"/>
            <a:ext cx="8147248" cy="5674642"/>
          </a:xfrm>
        </p:spPr>
        <p:txBody>
          <a:bodyPr>
            <a:normAutofit/>
          </a:bodyPr>
          <a:lstStyle/>
          <a:p>
            <a:r>
              <a:rPr lang="uk-UA" b="1" dirty="0">
                <a:solidFill>
                  <a:srgbClr val="FF0000"/>
                </a:solidFill>
                <a:latin typeface="Mistral" pitchFamily="66" charset="0"/>
              </a:rPr>
              <a:t>Зіставте свій текст з оригіналом.</a:t>
            </a:r>
            <a:r>
              <a:rPr lang="uk-UA" sz="2000" dirty="0"/>
              <a:t/>
            </a:r>
            <a:br>
              <a:rPr lang="uk-UA" sz="2000" dirty="0"/>
            </a:br>
            <a:r>
              <a:rPr lang="uk-UA" sz="2000" dirty="0"/>
              <a:t/>
            </a:r>
            <a:br>
              <a:rPr lang="uk-UA" sz="2000" dirty="0"/>
            </a:br>
            <a:r>
              <a:rPr lang="uk-UA" sz="2000" dirty="0"/>
              <a:t>Людина загубила кому, і її думки одразу стали примітивними. Потім вона загубила двокрапку і перестала пояснювати свої вчинки. «Потрібно відмовитися від лапок і не цитувати інших», — подумала людина. Можливо, саме після цього вона перестала прислухатися до думок інших людей? Згодом людина відмовилася від знака питання, тому що почала вважати себе найрозумнішою. Відмова від знака оклику позбавила людину різноманітних емоцій. Люди, бережіть розділові знаки! (За О. </a:t>
            </a:r>
            <a:r>
              <a:rPr lang="uk-UA" sz="2000" dirty="0" err="1"/>
              <a:t>Каневським</a:t>
            </a:r>
            <a:r>
              <a:rPr lang="uk-UA" sz="2000" dirty="0"/>
              <a:t>).</a:t>
            </a:r>
          </a:p>
        </p:txBody>
      </p:sp>
    </p:spTree>
    <p:extLst>
      <p:ext uri="{BB962C8B-B14F-4D97-AF65-F5344CB8AC3E}">
        <p14:creationId xmlns:p14="http://schemas.microsoft.com/office/powerpoint/2010/main" xmlns="" val="2688145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457200" y="274638"/>
            <a:ext cx="8291264" cy="6034682"/>
          </a:xfrm>
        </p:spPr>
        <p:txBody>
          <a:bodyPr>
            <a:normAutofit/>
          </a:bodyPr>
          <a:lstStyle/>
          <a:p>
            <a:r>
              <a:rPr lang="uk-UA" b="1" dirty="0">
                <a:solidFill>
                  <a:srgbClr val="FF0000"/>
                </a:solidFill>
                <a:latin typeface="Mistral" pitchFamily="66" charset="0"/>
              </a:rPr>
              <a:t>Пунктуаційний практикум </a:t>
            </a:r>
            <a:r>
              <a:rPr lang="uk-UA" sz="2000" dirty="0"/>
              <a:t/>
            </a:r>
            <a:br>
              <a:rPr lang="uk-UA" sz="2000" dirty="0"/>
            </a:br>
            <a:r>
              <a:rPr lang="uk-UA" sz="2000" dirty="0"/>
              <a:t/>
            </a:r>
            <a:br>
              <a:rPr lang="uk-UA" sz="2000" dirty="0"/>
            </a:br>
            <a:r>
              <a:rPr lang="uk-UA" sz="2000" dirty="0"/>
              <a:t>— Спишіть текст, ставлячи пропущені розділові знаки. Доберіть заголовок, визначте тему, основну думку та стиль мовлення.</a:t>
            </a:r>
            <a:br>
              <a:rPr lang="uk-UA" sz="2000" dirty="0"/>
            </a:br>
            <a:r>
              <a:rPr lang="uk-UA" sz="2000" dirty="0"/>
              <a:t/>
            </a:r>
            <a:br>
              <a:rPr lang="uk-UA" sz="2000" dirty="0"/>
            </a:br>
            <a:r>
              <a:rPr lang="uk-UA" sz="2000" dirty="0"/>
              <a:t>Настає літо і розлившись нестримною повінню хату затоплює зелень здіймаються темно-зелені хвилі кукурудзи водоспадами ллється в’юнка квасоля пливуть задумливо погойдуючись ясночолі соняшники</a:t>
            </a:r>
            <a:r>
              <a:rPr lang="uk-UA" sz="2000" dirty="0" smtClean="0"/>
              <a:t>.</a:t>
            </a:r>
            <a:r>
              <a:rPr lang="uk-UA" sz="2000" dirty="0"/>
              <a:t/>
            </a:r>
            <a:br>
              <a:rPr lang="uk-UA" sz="2000" dirty="0"/>
            </a:br>
            <a:r>
              <a:rPr lang="uk-UA" sz="2000" dirty="0"/>
              <a:t>Наближається осінь і дорогою повз неї проїжджають навантажені зерном автомашини. А над нею вдень і вночі ключами і зграями поодинці пролітають птахи лелеки і журавлі дикі гуси і стрижі і граки</a:t>
            </a:r>
            <a:r>
              <a:rPr lang="uk-UA" sz="2000" dirty="0" smtClean="0"/>
              <a:t>.</a:t>
            </a:r>
            <a:r>
              <a:rPr lang="uk-UA" sz="2000" dirty="0"/>
              <a:t/>
            </a:r>
            <a:br>
              <a:rPr lang="uk-UA" sz="2000" dirty="0"/>
            </a:br>
            <a:r>
              <a:rPr lang="uk-UA" sz="2000" dirty="0"/>
              <a:t>Зима по-святковому прибирає опустілі ниви і тоді Чумацький Шлях довго дивиться згори на засніжену хату і будить мрії про ніким ще не бачені досі далекі світи</a:t>
            </a:r>
            <a:r>
              <a:rPr lang="uk-UA" sz="2000" dirty="0" smtClean="0"/>
              <a:t>.</a:t>
            </a:r>
            <a:r>
              <a:rPr lang="uk-UA" sz="2000" dirty="0"/>
              <a:t/>
            </a:r>
            <a:br>
              <a:rPr lang="uk-UA" sz="2000" dirty="0"/>
            </a:br>
            <a:r>
              <a:rPr lang="uk-UA" sz="2000" dirty="0"/>
              <a:t>Людину прив’язує до певного місця дім де вона народилася природа знайома їй змалку. Звідси від цього острівця землі і починається Вітчизна (А. Чайковський).</a:t>
            </a:r>
          </a:p>
        </p:txBody>
      </p:sp>
    </p:spTree>
    <p:extLst>
      <p:ext uri="{BB962C8B-B14F-4D97-AF65-F5344CB8AC3E}">
        <p14:creationId xmlns:p14="http://schemas.microsoft.com/office/powerpoint/2010/main" xmlns="" val="531709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539552" y="332656"/>
            <a:ext cx="7848872" cy="5616624"/>
          </a:xfrm>
        </p:spPr>
        <p:txBody>
          <a:bodyPr>
            <a:normAutofit/>
          </a:bodyPr>
          <a:lstStyle/>
          <a:p>
            <a:r>
              <a:rPr lang="uk-UA" b="1" dirty="0">
                <a:solidFill>
                  <a:srgbClr val="FF0000"/>
                </a:solidFill>
                <a:latin typeface="Mistral" pitchFamily="66" charset="0"/>
              </a:rPr>
              <a:t>Скарби </a:t>
            </a:r>
            <a:r>
              <a:rPr lang="uk-UA" b="1" dirty="0" smtClean="0">
                <a:solidFill>
                  <a:srgbClr val="FF0000"/>
                </a:solidFill>
                <a:latin typeface="Mistral" pitchFamily="66" charset="0"/>
              </a:rPr>
              <a:t>фразеології</a:t>
            </a:r>
            <a:r>
              <a:rPr lang="uk-UA" sz="2000" dirty="0"/>
              <a:t/>
            </a:r>
            <a:br>
              <a:rPr lang="uk-UA" sz="2000" dirty="0"/>
            </a:br>
            <a:r>
              <a:rPr lang="uk-UA" sz="2000" dirty="0"/>
              <a:t/>
            </a:r>
            <a:br>
              <a:rPr lang="uk-UA" sz="2000" dirty="0"/>
            </a:br>
            <a:r>
              <a:rPr lang="uk-UA" sz="2000" dirty="0"/>
              <a:t>— Доповніть прислів’я та приказки, використовуючи матеріал з довідки. Поясніть постановку розділових знаків у наведених складних реченнях. Як впливає інтонація речення на його розділові знаки? Визначте типи складних речень. Зробіть висновок, для яких жанрів художньої літератури властиві ці синтаксичні конструкції.</a:t>
            </a:r>
            <a:br>
              <a:rPr lang="uk-UA" sz="2000" dirty="0"/>
            </a:br>
            <a:r>
              <a:rPr lang="uk-UA" sz="2000" dirty="0"/>
              <a:t/>
            </a:r>
            <a:br>
              <a:rPr lang="uk-UA" sz="2000" dirty="0"/>
            </a:br>
            <a:r>
              <a:rPr lang="uk-UA" sz="2000" dirty="0"/>
              <a:t>Ластівки літають низько — ... 2. Учений іде, ... 3. Книга вчить, ... 4. Всяк розумний по-своєму: ... 5. Навчай інших — ... 6. Життя як стерня: ...</a:t>
            </a:r>
            <a:br>
              <a:rPr lang="uk-UA" sz="2000" dirty="0"/>
            </a:br>
            <a:r>
              <a:rPr lang="uk-UA" sz="2000" dirty="0"/>
              <a:t>Довідка: як на світі </a:t>
            </a:r>
            <a:r>
              <a:rPr lang="uk-UA" sz="2000" dirty="0" err="1"/>
              <a:t>жить</a:t>
            </a:r>
            <a:r>
              <a:rPr lang="uk-UA" sz="2000" dirty="0"/>
              <a:t>; не пройдеш, ноги не вколовши; один спершу, а другий потім; а неук слідом спотикається; дощ і буря близько; і сам навчишся.</a:t>
            </a:r>
          </a:p>
        </p:txBody>
      </p:sp>
    </p:spTree>
    <p:extLst>
      <p:ext uri="{BB962C8B-B14F-4D97-AF65-F5344CB8AC3E}">
        <p14:creationId xmlns:p14="http://schemas.microsoft.com/office/powerpoint/2010/main" xmlns="" val="1760368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457200" y="274638"/>
            <a:ext cx="7643192" cy="5458618"/>
          </a:xfrm>
        </p:spPr>
        <p:txBody>
          <a:bodyPr>
            <a:normAutofit/>
          </a:bodyPr>
          <a:lstStyle/>
          <a:p>
            <a:r>
              <a:rPr lang="ru-RU" b="1" dirty="0" err="1">
                <a:solidFill>
                  <a:srgbClr val="FF0000"/>
                </a:solidFill>
                <a:latin typeface="Mistral" pitchFamily="66" charset="0"/>
              </a:rPr>
              <a:t>Пояснювальний</a:t>
            </a:r>
            <a:r>
              <a:rPr lang="ru-RU" b="1" dirty="0">
                <a:solidFill>
                  <a:srgbClr val="FF0000"/>
                </a:solidFill>
                <a:latin typeface="Mistral" pitchFamily="66" charset="0"/>
              </a:rPr>
              <a:t> </a:t>
            </a:r>
            <a:r>
              <a:rPr lang="ru-RU" b="1" dirty="0" smtClean="0">
                <a:solidFill>
                  <a:srgbClr val="FF0000"/>
                </a:solidFill>
                <a:latin typeface="Mistral" pitchFamily="66" charset="0"/>
              </a:rPr>
              <a:t>диктант</a:t>
            </a:r>
            <a:r>
              <a:rPr lang="ru-RU" sz="2000" dirty="0"/>
              <a:t/>
            </a:r>
            <a:br>
              <a:rPr lang="ru-RU" sz="2000" dirty="0"/>
            </a:br>
            <a:r>
              <a:rPr lang="ru-RU" sz="2000" dirty="0"/>
              <a:t/>
            </a:r>
            <a:br>
              <a:rPr lang="ru-RU" sz="2000" dirty="0"/>
            </a:br>
            <a:r>
              <a:rPr lang="ru-RU" sz="2000" dirty="0"/>
              <a:t>— </a:t>
            </a:r>
            <a:r>
              <a:rPr lang="ru-RU" sz="2000" dirty="0" err="1"/>
              <a:t>Поставте</a:t>
            </a:r>
            <a:r>
              <a:rPr lang="ru-RU" sz="2000" dirty="0"/>
              <a:t> </a:t>
            </a:r>
            <a:r>
              <a:rPr lang="ru-RU" sz="2000" dirty="0" err="1"/>
              <a:t>розділові</a:t>
            </a:r>
            <a:r>
              <a:rPr lang="ru-RU" sz="2000" dirty="0"/>
              <a:t> знаки і </a:t>
            </a:r>
            <a:r>
              <a:rPr lang="ru-RU" sz="2000" dirty="0" err="1"/>
              <a:t>поясніть</a:t>
            </a:r>
            <a:r>
              <a:rPr lang="ru-RU" sz="2000" dirty="0"/>
              <a:t> </a:t>
            </a:r>
            <a:r>
              <a:rPr lang="ru-RU" sz="2000" dirty="0" err="1"/>
              <a:t>їх</a:t>
            </a:r>
            <a:r>
              <a:rPr lang="ru-RU" sz="2000" dirty="0"/>
              <a:t> </a:t>
            </a:r>
            <a:r>
              <a:rPr lang="ru-RU" sz="2000" dirty="0" err="1"/>
              <a:t>уживання</a:t>
            </a:r>
            <a:r>
              <a:rPr lang="ru-RU" sz="2000" dirty="0"/>
              <a:t>, при </a:t>
            </a:r>
            <a:r>
              <a:rPr lang="ru-RU" sz="2000" dirty="0" err="1"/>
              <a:t>цьому</a:t>
            </a:r>
            <a:r>
              <a:rPr lang="ru-RU" sz="2000" dirty="0"/>
              <a:t> </a:t>
            </a:r>
            <a:r>
              <a:rPr lang="ru-RU" sz="2000" dirty="0" err="1"/>
              <a:t>використовуючи</a:t>
            </a:r>
            <a:r>
              <a:rPr lang="ru-RU" sz="2000" dirty="0"/>
              <a:t> </a:t>
            </a:r>
            <a:r>
              <a:rPr lang="ru-RU" sz="2000" dirty="0" err="1"/>
              <a:t>такі</a:t>
            </a:r>
            <a:r>
              <a:rPr lang="ru-RU" sz="2000" dirty="0"/>
              <a:t> </a:t>
            </a:r>
            <a:r>
              <a:rPr lang="ru-RU" sz="2000" dirty="0" err="1"/>
              <a:t>поняття</a:t>
            </a:r>
            <a:r>
              <a:rPr lang="ru-RU" sz="2000" dirty="0"/>
              <a:t>: я </a:t>
            </a:r>
            <a:r>
              <a:rPr lang="ru-RU" sz="2000" dirty="0" err="1"/>
              <a:t>вважаю</a:t>
            </a:r>
            <a:r>
              <a:rPr lang="ru-RU" sz="2000" dirty="0"/>
              <a:t>, </a:t>
            </a:r>
            <a:r>
              <a:rPr lang="ru-RU" sz="2000" dirty="0" err="1"/>
              <a:t>що</a:t>
            </a:r>
            <a:r>
              <a:rPr lang="ru-RU" sz="2000" dirty="0"/>
              <a:t>...; тому </a:t>
            </a:r>
            <a:r>
              <a:rPr lang="ru-RU" sz="2000" dirty="0" err="1"/>
              <a:t>що</a:t>
            </a:r>
            <a:r>
              <a:rPr lang="ru-RU" sz="2000" dirty="0"/>
              <a:t>...; </a:t>
            </a:r>
            <a:r>
              <a:rPr lang="ru-RU" sz="2000" dirty="0" err="1"/>
              <a:t>отже</a:t>
            </a:r>
            <a:r>
              <a:rPr lang="ru-RU" sz="2000" dirty="0"/>
              <a:t>...</a:t>
            </a:r>
            <a:br>
              <a:rPr lang="ru-RU" sz="2000" dirty="0"/>
            </a:br>
            <a:r>
              <a:rPr lang="ru-RU" sz="2000" dirty="0"/>
              <a:t/>
            </a:r>
            <a:br>
              <a:rPr lang="ru-RU" sz="2000" dirty="0"/>
            </a:br>
            <a:r>
              <a:rPr lang="ru-RU" sz="2000" dirty="0"/>
              <a:t>Там </a:t>
            </a:r>
            <a:r>
              <a:rPr lang="ru-RU" sz="2000" dirty="0" err="1"/>
              <a:t>вечір</a:t>
            </a:r>
            <a:r>
              <a:rPr lang="ru-RU" sz="2000" dirty="0"/>
              <a:t> </a:t>
            </a:r>
            <a:r>
              <a:rPr lang="ru-RU" sz="2000" dirty="0" err="1"/>
              <a:t>дихає</a:t>
            </a:r>
            <a:r>
              <a:rPr lang="ru-RU" sz="2000" dirty="0"/>
              <a:t> туманами, </a:t>
            </a:r>
            <a:r>
              <a:rPr lang="ru-RU" sz="2000" dirty="0" err="1"/>
              <a:t>йому</a:t>
            </a:r>
            <a:r>
              <a:rPr lang="ru-RU" sz="2000" dirty="0"/>
              <a:t> зоря з </a:t>
            </a:r>
            <a:r>
              <a:rPr lang="ru-RU" sz="2000" dirty="0" err="1"/>
              <a:t>дитинства</a:t>
            </a:r>
            <a:r>
              <a:rPr lang="ru-RU" sz="2000" dirty="0"/>
              <a:t> сниться(М. </a:t>
            </a:r>
            <a:r>
              <a:rPr lang="ru-RU" sz="2000" dirty="0" err="1"/>
              <a:t>Сингаївський</a:t>
            </a:r>
            <a:r>
              <a:rPr lang="ru-RU" sz="2000" dirty="0"/>
              <a:t>).2. А я то добре </a:t>
            </a:r>
            <a:r>
              <a:rPr lang="ru-RU" sz="2000" dirty="0" err="1"/>
              <a:t>собі</a:t>
            </a:r>
            <a:r>
              <a:rPr lang="ru-RU" sz="2000" dirty="0"/>
              <a:t> знаю: словами люди </a:t>
            </a:r>
            <a:r>
              <a:rPr lang="ru-RU" sz="2000" dirty="0" err="1"/>
              <a:t>серце</a:t>
            </a:r>
            <a:r>
              <a:rPr lang="ru-RU" sz="2000" dirty="0"/>
              <a:t> </a:t>
            </a:r>
            <a:r>
              <a:rPr lang="ru-RU" sz="2000" dirty="0" err="1"/>
              <a:t>гоять</a:t>
            </a:r>
            <a:r>
              <a:rPr lang="ru-RU" sz="2000" dirty="0"/>
              <a:t> (Г. </a:t>
            </a:r>
            <a:r>
              <a:rPr lang="ru-RU" sz="2000" dirty="0" err="1"/>
              <a:t>Чубач</a:t>
            </a:r>
            <a:r>
              <a:rPr lang="ru-RU" sz="2000" dirty="0"/>
              <a:t>). 3. </a:t>
            </a:r>
            <a:r>
              <a:rPr lang="ru-RU" sz="2000" dirty="0" err="1"/>
              <a:t>Повіяв</a:t>
            </a:r>
            <a:r>
              <a:rPr lang="ru-RU" sz="2000" dirty="0"/>
              <a:t> </a:t>
            </a:r>
            <a:r>
              <a:rPr lang="ru-RU" sz="2000" dirty="0" err="1"/>
              <a:t>вітер</a:t>
            </a:r>
            <a:r>
              <a:rPr lang="ru-RU" sz="2000" dirty="0"/>
              <a:t> по </a:t>
            </a:r>
            <a:r>
              <a:rPr lang="ru-RU" sz="2000" dirty="0" err="1"/>
              <a:t>долині</a:t>
            </a:r>
            <a:r>
              <a:rPr lang="ru-RU" sz="2000" dirty="0"/>
              <a:t> — </a:t>
            </a:r>
            <a:r>
              <a:rPr lang="ru-RU" sz="2000" dirty="0" err="1"/>
              <a:t>пішла</a:t>
            </a:r>
            <a:r>
              <a:rPr lang="ru-RU" sz="2000" dirty="0"/>
              <a:t> </a:t>
            </a:r>
            <a:r>
              <a:rPr lang="ru-RU" sz="2000" dirty="0" err="1"/>
              <a:t>дібровою</a:t>
            </a:r>
            <a:r>
              <a:rPr lang="ru-RU" sz="2000" dirty="0"/>
              <a:t> луна (Т. Шевченко). 4. В одну </a:t>
            </a:r>
            <a:r>
              <a:rPr lang="ru-RU" sz="2000" dirty="0" err="1"/>
              <a:t>мить</a:t>
            </a:r>
            <a:r>
              <a:rPr lang="ru-RU" sz="2000" dirty="0"/>
              <a:t> </a:t>
            </a:r>
            <a:r>
              <a:rPr lang="ru-RU" sz="2000" dirty="0" err="1"/>
              <a:t>розсунувся</a:t>
            </a:r>
            <a:r>
              <a:rPr lang="ru-RU" sz="2000" dirty="0"/>
              <a:t> </a:t>
            </a:r>
            <a:r>
              <a:rPr lang="ru-RU" sz="2000" dirty="0" err="1"/>
              <a:t>простір</a:t>
            </a:r>
            <a:r>
              <a:rPr lang="ru-RU" sz="2000" dirty="0"/>
              <a:t> і стали </a:t>
            </a:r>
            <a:r>
              <a:rPr lang="ru-RU" sz="2000" dirty="0" err="1"/>
              <a:t>ближчими</a:t>
            </a:r>
            <a:r>
              <a:rPr lang="ru-RU" sz="2000" dirty="0"/>
              <a:t> </a:t>
            </a:r>
            <a:r>
              <a:rPr lang="ru-RU" sz="2000" dirty="0" err="1"/>
              <a:t>зорі</a:t>
            </a:r>
            <a:r>
              <a:rPr lang="ru-RU" sz="2000" dirty="0"/>
              <a:t> (Ю. Мушкетик). 5. </a:t>
            </a:r>
            <a:r>
              <a:rPr lang="ru-RU" sz="2000" dirty="0" err="1"/>
              <a:t>Спитала</a:t>
            </a:r>
            <a:r>
              <a:rPr lang="ru-RU" sz="2000" dirty="0"/>
              <a:t> смерть у </a:t>
            </a:r>
            <a:r>
              <a:rPr lang="ru-RU" sz="2000" dirty="0" err="1"/>
              <a:t>мудреця</a:t>
            </a:r>
            <a:r>
              <a:rPr lang="ru-RU" sz="2000" dirty="0"/>
              <a:t>: «</a:t>
            </a:r>
            <a:r>
              <a:rPr lang="ru-RU" sz="2000" dirty="0" err="1"/>
              <a:t>Якої</a:t>
            </a:r>
            <a:r>
              <a:rPr lang="ru-RU" sz="2000" dirty="0"/>
              <a:t> </a:t>
            </a:r>
            <a:r>
              <a:rPr lang="ru-RU" sz="2000" dirty="0" err="1"/>
              <a:t>хочеш</a:t>
            </a:r>
            <a:r>
              <a:rPr lang="ru-RU" sz="2000" dirty="0"/>
              <a:t> </a:t>
            </a:r>
            <a:r>
              <a:rPr lang="ru-RU" sz="2000" dirty="0" err="1"/>
              <a:t>смерті</a:t>
            </a:r>
            <a:r>
              <a:rPr lang="ru-RU" sz="2000" dirty="0"/>
              <a:t>?». А </a:t>
            </a:r>
            <a:r>
              <a:rPr lang="ru-RU" sz="2000" dirty="0" err="1"/>
              <a:t>він</a:t>
            </a:r>
            <a:r>
              <a:rPr lang="ru-RU" sz="2000" dirty="0"/>
              <a:t> говорить: «Я б </a:t>
            </a:r>
            <a:r>
              <a:rPr lang="ru-RU" sz="2000" dirty="0" err="1"/>
              <a:t>хотів</a:t>
            </a:r>
            <a:r>
              <a:rPr lang="ru-RU" sz="2000" dirty="0"/>
              <a:t> за книгою </a:t>
            </a:r>
            <a:r>
              <a:rPr lang="ru-RU" sz="2000" dirty="0" err="1"/>
              <a:t>умерти</a:t>
            </a:r>
            <a:r>
              <a:rPr lang="ru-RU" sz="2000" dirty="0"/>
              <a:t>». </a:t>
            </a:r>
            <a:r>
              <a:rPr lang="ru-RU" sz="2000" dirty="0" err="1"/>
              <a:t>Спитала</a:t>
            </a:r>
            <a:r>
              <a:rPr lang="ru-RU" sz="2000" dirty="0"/>
              <a:t> смерть у вояка: «А </a:t>
            </a:r>
            <a:r>
              <a:rPr lang="ru-RU" sz="2000" dirty="0" err="1"/>
              <a:t>ти</a:t>
            </a:r>
            <a:r>
              <a:rPr lang="ru-RU" sz="2000" dirty="0"/>
              <a:t> б </a:t>
            </a:r>
            <a:r>
              <a:rPr lang="ru-RU" sz="2000" dirty="0" err="1"/>
              <a:t>хотів</a:t>
            </a:r>
            <a:r>
              <a:rPr lang="ru-RU" sz="2000" dirty="0"/>
              <a:t> </a:t>
            </a:r>
            <a:r>
              <a:rPr lang="ru-RU" sz="2000" dirty="0" err="1"/>
              <a:t>якої</a:t>
            </a:r>
            <a:r>
              <a:rPr lang="ru-RU" sz="2000" dirty="0"/>
              <a:t>?». А </a:t>
            </a:r>
            <a:r>
              <a:rPr lang="ru-RU" sz="2000" dirty="0" err="1"/>
              <a:t>він</a:t>
            </a:r>
            <a:r>
              <a:rPr lang="ru-RU" sz="2000" dirty="0"/>
              <a:t>: «</a:t>
            </a:r>
            <a:r>
              <a:rPr lang="ru-RU" sz="2000" dirty="0" err="1"/>
              <a:t>Геройськи</a:t>
            </a:r>
            <a:r>
              <a:rPr lang="ru-RU" sz="2000" dirty="0"/>
              <a:t> у бою </a:t>
            </a:r>
            <a:r>
              <a:rPr lang="ru-RU" sz="2000" dirty="0" err="1"/>
              <a:t>накласти</a:t>
            </a:r>
            <a:r>
              <a:rPr lang="ru-RU" sz="2000" dirty="0"/>
              <a:t> головою!» </a:t>
            </a:r>
            <a:r>
              <a:rPr lang="ru-RU" sz="2000" dirty="0" err="1"/>
              <a:t>Спитала</a:t>
            </a:r>
            <a:r>
              <a:rPr lang="ru-RU" sz="2000" dirty="0"/>
              <a:t> у </a:t>
            </a:r>
            <a:r>
              <a:rPr lang="ru-RU" sz="2000" dirty="0" err="1"/>
              <a:t>закоханих</a:t>
            </a:r>
            <a:r>
              <a:rPr lang="ru-RU" sz="2000" dirty="0"/>
              <a:t>, </a:t>
            </a:r>
            <a:r>
              <a:rPr lang="ru-RU" sz="2000" dirty="0" err="1"/>
              <a:t>що</a:t>
            </a:r>
            <a:r>
              <a:rPr lang="ru-RU" sz="2000" dirty="0"/>
              <a:t> </a:t>
            </a:r>
            <a:r>
              <a:rPr lang="ru-RU" sz="2000" dirty="0" err="1"/>
              <a:t>стріла</a:t>
            </a:r>
            <a:r>
              <a:rPr lang="ru-RU" sz="2000" dirty="0"/>
              <a:t> </a:t>
            </a:r>
            <a:r>
              <a:rPr lang="ru-RU" sz="2000" dirty="0" err="1"/>
              <a:t>серед</a:t>
            </a:r>
            <a:r>
              <a:rPr lang="ru-RU" sz="2000" dirty="0"/>
              <a:t> </a:t>
            </a:r>
            <a:r>
              <a:rPr lang="ru-RU" sz="2000" dirty="0" err="1"/>
              <a:t>ночі</a:t>
            </a:r>
            <a:r>
              <a:rPr lang="ru-RU" sz="2000" dirty="0"/>
              <a:t>... «А ми, — </a:t>
            </a:r>
            <a:r>
              <a:rPr lang="ru-RU" sz="2000" dirty="0" err="1"/>
              <a:t>говорять</a:t>
            </a:r>
            <a:r>
              <a:rPr lang="ru-RU" sz="2000" dirty="0"/>
              <a:t> </a:t>
            </a:r>
            <a:r>
              <a:rPr lang="ru-RU" sz="2000" dirty="0" err="1"/>
              <a:t>їй</a:t>
            </a:r>
            <a:r>
              <a:rPr lang="ru-RU" sz="2000" dirty="0"/>
              <a:t> вони, — </a:t>
            </a:r>
            <a:r>
              <a:rPr lang="ru-RU" sz="2000" dirty="0" err="1"/>
              <a:t>ніякої</a:t>
            </a:r>
            <a:r>
              <a:rPr lang="ru-RU" sz="2000" dirty="0"/>
              <a:t> не </a:t>
            </a:r>
            <a:r>
              <a:rPr lang="ru-RU" sz="2000" dirty="0" err="1"/>
              <a:t>хочем</a:t>
            </a:r>
            <a:r>
              <a:rPr lang="ru-RU" sz="2000" dirty="0"/>
              <a:t>» (С. </a:t>
            </a:r>
            <a:r>
              <a:rPr lang="ru-RU" sz="2000" dirty="0" err="1"/>
              <a:t>Тельнюк</a:t>
            </a:r>
            <a:r>
              <a:rPr lang="ru-RU" sz="2000" dirty="0"/>
              <a:t>).</a:t>
            </a:r>
            <a:endParaRPr lang="uk-UA" sz="2000" dirty="0"/>
          </a:p>
        </p:txBody>
      </p:sp>
    </p:spTree>
    <p:extLst>
      <p:ext uri="{BB962C8B-B14F-4D97-AF65-F5344CB8AC3E}">
        <p14:creationId xmlns:p14="http://schemas.microsoft.com/office/powerpoint/2010/main" xmlns="" val="3346105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457200" y="274638"/>
            <a:ext cx="8003232" cy="5674642"/>
          </a:xfrm>
        </p:spPr>
        <p:txBody>
          <a:bodyPr>
            <a:normAutofit/>
          </a:bodyPr>
          <a:lstStyle/>
          <a:p>
            <a:r>
              <a:rPr lang="uk-UA" sz="4000" b="1" dirty="0">
                <a:solidFill>
                  <a:srgbClr val="FF0000"/>
                </a:solidFill>
                <a:latin typeface="Mistral" pitchFamily="66" charset="0"/>
              </a:rPr>
              <a:t>Індивідуальна робота. Поетична </a:t>
            </a:r>
            <a:r>
              <a:rPr lang="uk-UA" sz="4000" b="1" dirty="0" smtClean="0">
                <a:solidFill>
                  <a:srgbClr val="FF0000"/>
                </a:solidFill>
                <a:latin typeface="Mistral" pitchFamily="66" charset="0"/>
              </a:rPr>
              <a:t>хвилинка</a:t>
            </a:r>
            <a:r>
              <a:rPr lang="uk-UA" sz="2000" dirty="0"/>
              <a:t/>
            </a:r>
            <a:br>
              <a:rPr lang="uk-UA" sz="2000" dirty="0"/>
            </a:br>
            <a:r>
              <a:rPr lang="uk-UA" sz="2000" dirty="0"/>
              <a:t/>
            </a:r>
            <a:br>
              <a:rPr lang="uk-UA" sz="2000" dirty="0"/>
            </a:br>
            <a:r>
              <a:rPr lang="uk-UA" sz="2000" dirty="0"/>
              <a:t>— Прочитайте виразно, розставте розділові знаки, поясніть їх уживання. Який поетичний уривок не є складним реченням?</a:t>
            </a:r>
            <a:br>
              <a:rPr lang="uk-UA" sz="2000" dirty="0"/>
            </a:br>
            <a:r>
              <a:rPr lang="uk-UA" sz="2000" dirty="0"/>
              <a:t/>
            </a:r>
            <a:br>
              <a:rPr lang="uk-UA" sz="2000" dirty="0"/>
            </a:br>
            <a:r>
              <a:rPr lang="uk-UA" sz="2000" dirty="0"/>
              <a:t>Хочу крикнуть в далечінь безкраю</a:t>
            </a:r>
            <a:br>
              <a:rPr lang="uk-UA" sz="2000" dirty="0"/>
            </a:br>
            <a:r>
              <a:rPr lang="uk-UA" sz="2000" dirty="0"/>
              <a:t>І когось на допомогу </a:t>
            </a:r>
            <a:r>
              <a:rPr lang="uk-UA" sz="2000" dirty="0" err="1" smtClean="0"/>
              <a:t>кликать</a:t>
            </a:r>
            <a:r>
              <a:rPr lang="uk-UA" sz="2000" dirty="0"/>
              <a:t/>
            </a:r>
            <a:br>
              <a:rPr lang="uk-UA" sz="2000" dirty="0"/>
            </a:br>
            <a:r>
              <a:rPr lang="uk-UA" sz="2000" dirty="0"/>
              <a:t>Бо душа моя сьогодні </a:t>
            </a:r>
            <a:r>
              <a:rPr lang="uk-UA" sz="2000" dirty="0" smtClean="0"/>
              <a:t>грає</a:t>
            </a:r>
            <a:r>
              <a:rPr lang="uk-UA" sz="2000" dirty="0"/>
              <a:t/>
            </a:r>
            <a:br>
              <a:rPr lang="uk-UA" sz="2000" dirty="0"/>
            </a:br>
            <a:r>
              <a:rPr lang="uk-UA" sz="2000" dirty="0"/>
              <a:t>І рушає на шляхи великі</a:t>
            </a:r>
            <a:r>
              <a:rPr lang="uk-UA" sz="2000" dirty="0" smtClean="0"/>
              <a:t>.</a:t>
            </a:r>
            <a:r>
              <a:rPr lang="uk-UA" sz="2000" dirty="0"/>
              <a:t/>
            </a:r>
            <a:br>
              <a:rPr lang="uk-UA" sz="2000" dirty="0"/>
            </a:br>
            <a:r>
              <a:rPr lang="uk-UA" sz="2000" dirty="0"/>
              <a:t>Хай мій клич зірветься у </a:t>
            </a:r>
            <a:r>
              <a:rPr lang="uk-UA" sz="2000" dirty="0" smtClean="0"/>
              <a:t>високість</a:t>
            </a:r>
            <a:r>
              <a:rPr lang="uk-UA" sz="2000" dirty="0"/>
              <a:t/>
            </a:r>
            <a:br>
              <a:rPr lang="uk-UA" sz="2000" dirty="0"/>
            </a:br>
            <a:r>
              <a:rPr lang="uk-UA" sz="2000" dirty="0"/>
              <a:t>І мов прапор в сонці </a:t>
            </a:r>
            <a:r>
              <a:rPr lang="uk-UA" sz="2000" dirty="0" smtClean="0"/>
              <a:t>затріпоче</a:t>
            </a:r>
            <a:r>
              <a:rPr lang="uk-UA" sz="2000" dirty="0"/>
              <a:t/>
            </a:r>
            <a:br>
              <a:rPr lang="uk-UA" sz="2000" dirty="0"/>
            </a:br>
            <a:r>
              <a:rPr lang="uk-UA" sz="2000" dirty="0"/>
              <a:t>Хай кружляє мов невтомний </a:t>
            </a:r>
            <a:r>
              <a:rPr lang="uk-UA" sz="2000" dirty="0" smtClean="0"/>
              <a:t>сокіл</a:t>
            </a:r>
            <a:r>
              <a:rPr lang="uk-UA" sz="2000" dirty="0"/>
              <a:t/>
            </a:r>
            <a:br>
              <a:rPr lang="uk-UA" sz="2000" dirty="0"/>
            </a:br>
            <a:r>
              <a:rPr lang="uk-UA" sz="2000" dirty="0"/>
              <a:t>І зриває рідних та охочих.</a:t>
            </a:r>
            <a:br>
              <a:rPr lang="uk-UA" sz="2000" dirty="0"/>
            </a:br>
            <a:r>
              <a:rPr lang="uk-UA" sz="2000" dirty="0"/>
              <a:t/>
            </a:r>
            <a:br>
              <a:rPr lang="uk-UA" sz="2000" dirty="0"/>
            </a:br>
            <a:r>
              <a:rPr lang="uk-UA" sz="2000" dirty="0"/>
              <a:t>О. </a:t>
            </a:r>
            <a:r>
              <a:rPr lang="uk-UA" sz="2000" dirty="0" err="1"/>
              <a:t>Теліга</a:t>
            </a:r>
            <a:endParaRPr lang="uk-UA" sz="2000" dirty="0"/>
          </a:p>
        </p:txBody>
      </p:sp>
    </p:spTree>
    <p:extLst>
      <p:ext uri="{BB962C8B-B14F-4D97-AF65-F5344CB8AC3E}">
        <p14:creationId xmlns:p14="http://schemas.microsoft.com/office/powerpoint/2010/main" xmlns="" val="155093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ребуси\презентації\s120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Заголовок 1"/>
          <p:cNvSpPr>
            <a:spLocks noGrp="1"/>
          </p:cNvSpPr>
          <p:nvPr>
            <p:ph type="title"/>
          </p:nvPr>
        </p:nvSpPr>
        <p:spPr>
          <a:xfrm>
            <a:off x="457200" y="274638"/>
            <a:ext cx="8147248" cy="5746650"/>
          </a:xfrm>
        </p:spPr>
        <p:txBody>
          <a:bodyPr>
            <a:normAutofit/>
          </a:bodyPr>
          <a:lstStyle/>
          <a:p>
            <a:pPr algn="l"/>
            <a:r>
              <a:rPr lang="uk-UA" sz="4800" b="1" dirty="0" smtClean="0">
                <a:solidFill>
                  <a:srgbClr val="FF0000"/>
                </a:solidFill>
                <a:latin typeface="Mistral" pitchFamily="66" charset="0"/>
              </a:rPr>
              <a:t>                        Тести</a:t>
            </a:r>
            <a:r>
              <a:rPr lang="uk-UA" sz="2400" dirty="0"/>
              <a:t/>
            </a:r>
            <a:br>
              <a:rPr lang="uk-UA" sz="2400" dirty="0"/>
            </a:br>
            <a:r>
              <a:rPr lang="en-US" sz="2400" b="1" dirty="0" smtClean="0">
                <a:solidFill>
                  <a:srgbClr val="FF0000"/>
                </a:solidFill>
              </a:rPr>
              <a:t>1</a:t>
            </a:r>
            <a:r>
              <a:rPr lang="uk-UA" sz="2400" b="1" dirty="0" err="1" smtClean="0">
                <a:solidFill>
                  <a:srgbClr val="FF0000"/>
                </a:solidFill>
              </a:rPr>
              <a:t>.Пунктуацією</a:t>
            </a:r>
            <a:r>
              <a:rPr lang="uk-UA" sz="2400" b="1" dirty="0" smtClean="0">
                <a:solidFill>
                  <a:srgbClr val="FF0000"/>
                </a:solidFill>
              </a:rPr>
              <a:t> </a:t>
            </a:r>
            <a:r>
              <a:rPr lang="uk-UA" sz="2400" b="1" dirty="0">
                <a:solidFill>
                  <a:srgbClr val="FF0000"/>
                </a:solidFill>
              </a:rPr>
              <a:t>називають</a:t>
            </a:r>
            <a:r>
              <a:rPr lang="uk-UA" sz="2400" dirty="0"/>
              <a:t/>
            </a:r>
            <a:br>
              <a:rPr lang="uk-UA" sz="2400" dirty="0"/>
            </a:br>
            <a:r>
              <a:rPr lang="uk-UA" sz="2400" dirty="0"/>
              <a:t>А сукупність правил </a:t>
            </a:r>
            <a:r>
              <a:rPr lang="uk-UA" sz="2400" dirty="0" smtClean="0"/>
              <a:t>вимови</a:t>
            </a:r>
            <a:r>
              <a:rPr lang="uk-UA" sz="2400" dirty="0"/>
              <a:t/>
            </a:r>
            <a:br>
              <a:rPr lang="uk-UA" sz="2400" dirty="0"/>
            </a:br>
            <a:r>
              <a:rPr lang="uk-UA" sz="2400" dirty="0"/>
              <a:t>Б сукупність правил уживання розділових </a:t>
            </a:r>
            <a:r>
              <a:rPr lang="uk-UA" sz="2400" dirty="0" smtClean="0"/>
              <a:t>знаків</a:t>
            </a:r>
            <a:r>
              <a:rPr lang="uk-UA" sz="2400" dirty="0"/>
              <a:t/>
            </a:r>
            <a:br>
              <a:rPr lang="uk-UA" sz="2400" dirty="0"/>
            </a:br>
            <a:r>
              <a:rPr lang="uk-UA" sz="2400" dirty="0"/>
              <a:t>В сукупність правил написання </a:t>
            </a:r>
            <a:r>
              <a:rPr lang="uk-UA" sz="2400" dirty="0" smtClean="0"/>
              <a:t/>
            </a:r>
            <a:br>
              <a:rPr lang="uk-UA" sz="2400" dirty="0" smtClean="0"/>
            </a:br>
            <a:r>
              <a:rPr lang="uk-UA" sz="2400" dirty="0" smtClean="0"/>
              <a:t>Г </a:t>
            </a:r>
            <a:r>
              <a:rPr lang="uk-UA" sz="2400" dirty="0"/>
              <a:t>сукупність правил переносу </a:t>
            </a:r>
            <a:r>
              <a:rPr lang="uk-UA" sz="2400" dirty="0" smtClean="0"/>
              <a:t>слів</a:t>
            </a:r>
            <a:r>
              <a:rPr lang="uk-UA" sz="2400" dirty="0"/>
              <a:t/>
            </a:r>
            <a:br>
              <a:rPr lang="uk-UA" sz="2400" dirty="0"/>
            </a:br>
            <a:r>
              <a:rPr lang="uk-UA" sz="2400" b="1" dirty="0" smtClean="0">
                <a:solidFill>
                  <a:srgbClr val="FF0000"/>
                </a:solidFill>
              </a:rPr>
              <a:t>2.Тире </a:t>
            </a:r>
            <a:r>
              <a:rPr lang="uk-UA" sz="2400" b="1" dirty="0">
                <a:solidFill>
                  <a:srgbClr val="FF0000"/>
                </a:solidFill>
              </a:rPr>
              <a:t>ставиться між підметом і присудком на місці пропущеної зв’язки, якщо обидва головні члени або виражені</a:t>
            </a:r>
            <a:r>
              <a:rPr lang="uk-UA" sz="2400" dirty="0"/>
              <a:t/>
            </a:r>
            <a:br>
              <a:rPr lang="uk-UA" sz="2400" dirty="0"/>
            </a:br>
            <a:r>
              <a:rPr lang="uk-UA" sz="2400" dirty="0"/>
              <a:t>А особовою формою </a:t>
            </a:r>
            <a:r>
              <a:rPr lang="uk-UA" sz="2400" dirty="0" smtClean="0"/>
              <a:t>дієслова</a:t>
            </a:r>
            <a:r>
              <a:rPr lang="uk-UA" sz="2400" dirty="0"/>
              <a:t/>
            </a:r>
            <a:br>
              <a:rPr lang="uk-UA" sz="2400" dirty="0"/>
            </a:br>
            <a:r>
              <a:rPr lang="uk-UA" sz="2400" dirty="0"/>
              <a:t>Б безособовою формою </a:t>
            </a:r>
            <a:r>
              <a:rPr lang="uk-UA" sz="2400" dirty="0" smtClean="0"/>
              <a:t>дієслова</a:t>
            </a:r>
            <a:r>
              <a:rPr lang="uk-UA" sz="2400" dirty="0"/>
              <a:t/>
            </a:r>
            <a:br>
              <a:rPr lang="uk-UA" sz="2400" dirty="0"/>
            </a:br>
            <a:r>
              <a:rPr lang="uk-UA" sz="2400" dirty="0"/>
              <a:t>В дієприслівником як формою </a:t>
            </a:r>
            <a:r>
              <a:rPr lang="uk-UA" sz="2400" dirty="0" smtClean="0"/>
              <a:t>дієслова</a:t>
            </a:r>
            <a:r>
              <a:rPr lang="uk-UA" sz="2400" dirty="0"/>
              <a:t/>
            </a:r>
            <a:br>
              <a:rPr lang="uk-UA" sz="2400" dirty="0"/>
            </a:br>
            <a:r>
              <a:rPr lang="uk-UA" sz="2400" dirty="0"/>
              <a:t>Г іменником у називному відмінку</a:t>
            </a:r>
          </a:p>
        </p:txBody>
      </p:sp>
    </p:spTree>
    <p:extLst>
      <p:ext uri="{BB962C8B-B14F-4D97-AF65-F5344CB8AC3E}">
        <p14:creationId xmlns:p14="http://schemas.microsoft.com/office/powerpoint/2010/main" xmlns="" val="2618885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109</Words>
  <Application>Microsoft Office PowerPoint</Application>
  <PresentationFormat>Экран (4:3)</PresentationFormat>
  <Paragraphs>16</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Тема Office</vt:lpstr>
      <vt:lpstr>9 клас Пунктуація. Узагальнення. Тренувальні вправи Стрембтцька Л.А. </vt:lpstr>
      <vt:lpstr>Прочитайте мовчки речення. Чому їх не можна вважати текстом?  Можливо саме після цього вона перестала прислухатися до думок інших людей? Відмова від знака оклику позбавила людину різноманітних емоцій. Згодом людина відмовилася від знака питання тому що почала вважати себе найрозумнішою. Люди бережіть розділові знаки. Потім вона загубила двокрапку і перестала пояснювати свої вчинки. Людина загубила кому і її думки одразу стали примітивними. Потрібно відмовитися від лапок і не цитувати інших подумала людина.</vt:lpstr>
      <vt:lpstr>Розставте розділові знаки. Щоб утворився текст, розташуйте речення у такій послідовності:  складне речення з рівноправними частинами; просте речення, ускладнене однорідними присудками; речення з прямою мовою; просте речення, ускладнене вставним словом; складне речення, частини якого нерівноправні: одна залежить від іншої; просте неускладнене речення; просте речення, ускладнене звертанням.</vt:lpstr>
      <vt:lpstr>Зіставте свій текст з оригіналом.  Людина загубила кому, і її думки одразу стали примітивними. Потім вона загубила двокрапку і перестала пояснювати свої вчинки. «Потрібно відмовитися від лапок і не цитувати інших», — подумала людина. Можливо, саме після цього вона перестала прислухатися до думок інших людей? Згодом людина відмовилася від знака питання, тому що почала вважати себе найрозумнішою. Відмова від знака оклику позбавила людину різноманітних емоцій. Люди, бережіть розділові знаки! (За О. Каневським).</vt:lpstr>
      <vt:lpstr>Пунктуаційний практикум   — Спишіть текст, ставлячи пропущені розділові знаки. Доберіть заголовок, визначте тему, основну думку та стиль мовлення.  Настає літо і розлившись нестримною повінню хату затоплює зелень здіймаються темно-зелені хвилі кукурудзи водоспадами ллється в’юнка квасоля пливуть задумливо погойдуючись ясночолі соняшники. Наближається осінь і дорогою повз неї проїжджають навантажені зерном автомашини. А над нею вдень і вночі ключами і зграями поодинці пролітають птахи лелеки і журавлі дикі гуси і стрижі і граки. Зима по-святковому прибирає опустілі ниви і тоді Чумацький Шлях довго дивиться згори на засніжену хату і будить мрії про ніким ще не бачені досі далекі світи. Людину прив’язує до певного місця дім де вона народилася природа знайома їй змалку. Звідси від цього острівця землі і починається Вітчизна (А. Чайковський).</vt:lpstr>
      <vt:lpstr>Скарби фразеології  — Доповніть прислів’я та приказки, використовуючи матеріал з довідки. Поясніть постановку розділових знаків у наведених складних реченнях. Як впливає інтонація речення на його розділові знаки? Визначте типи складних речень. Зробіть висновок, для яких жанрів художньої літератури властиві ці синтаксичні конструкції.  Ластівки літають низько — ... 2. Учений іде, ... 3. Книга вчить, ... 4. Всяк розумний по-своєму: ... 5. Навчай інших — ... 6. Життя як стерня: ... Довідка: як на світі жить; не пройдеш, ноги не вколовши; один спершу, а другий потім; а неук слідом спотикається; дощ і буря близько; і сам навчишся.</vt:lpstr>
      <vt:lpstr>Пояснювальний диктант  — Поставте розділові знаки і поясніть їх уживання, при цьому використовуючи такі поняття: я вважаю, що...; тому що...; отже...  Там вечір дихає туманами, йому зоря з дитинства сниться(М. Сингаївський).2. А я то добре собі знаю: словами люди серце гоять (Г. Чубач). 3. Повіяв вітер по долині — пішла дібровою луна (Т. Шевченко). 4. В одну мить розсунувся простір і стали ближчими зорі (Ю. Мушкетик). 5. Спитала смерть у мудреця: «Якої хочеш смерті?». А він говорить: «Я б хотів за книгою умерти». Спитала смерть у вояка: «А ти б хотів якої?». А він: «Геройськи у бою накласти головою!» Спитала у закоханих, що стріла серед ночі... «А ми, — говорять їй вони, — ніякої не хочем» (С. Тельнюк).</vt:lpstr>
      <vt:lpstr>Індивідуальна робота. Поетична хвилинка  — Прочитайте виразно, розставте розділові знаки, поясніть їх уживання. Який поетичний уривок не є складним реченням?  Хочу крикнуть в далечінь безкраю І когось на допомогу кликать Бо душа моя сьогодні грає І рушає на шляхи великі. Хай мій клич зірветься у високість І мов прапор в сонці затріпоче Хай кружляє мов невтомний сокіл І зриває рідних та охочих.  О. Теліга</vt:lpstr>
      <vt:lpstr>                        Тести 1.Пунктуацією називають А сукупність правил вимови Б сукупність правил уживання розділових знаків В сукупність правил написання  Г сукупність правил переносу слів 2.Тире ставиться між підметом і присудком на місці пропущеної зв’язки, якщо обидва головні члени або виражені А особовою формою дієслова Б безособовою формою дієслова В дієприслівником як формою дієслова Г іменником у називному відмінку</vt:lpstr>
      <vt:lpstr>3. Якщо однорідні члени речення поєднано одиничними сполучниками, кома ставиться А при протиставних сполучниках Б при єднальних сполучниках В при розділових сполучниках Г при єднальних та розділових сполучниках  4. Якщо однорідні члени речення поєднано одиничними сполучниками, кома НЕ ставиться А при протиставних сполучниках Б при єднальних сполучниках В при розділових сполучниках Г при єднальних та розділових сполучниках</vt:lpstr>
      <vt:lpstr>5.Після узагальнювальних слів перед однорідними членами речення ставиться А тире Б двокрапка В крапка з комою Г кома  6.Прикладка із сполучником як відокремлюється, якщо вона має характер А причини Б умови В часу Г способу дії</vt:lpstr>
      <vt:lpstr>7.Перед сполучникомі кома не ставиться між частинами складносурядного речення (розділові знаки пропущено) А Зжаті стебла господиня клала навхрест і вони лежали до закінчення жнив (В. Скуратівськкй). Б За татарським бродом з червоного маку народжується місяць і коло козацької могили висікається старий вітряк (М. Стельмах). В Куди в селі сходяться всі стежки і де можна почути всі новини, найнеймовірніші чутки? (А. Данилюк). Г Пройшовся березень з підсніжником на шапці над татарським бродом і під його ходою вибухнули криги (М. Стельмах). 8.Тире ставиться у складносурядному реченні (розділові знаки пропущено) А Кожна ниточка на рушнику любовно заплетена і з того вирізування просвічувалося лапасте дубове гілля (І. Цюпа). Б Господар лежить і все лежить (Нар. творчість). В На хвилях перешіптувалися, шерехтіли крижини і кожна з них несла в далечінь шматки украденого щастя (М. Стельмах). Г У хаті мовчки сиділи зажурені люди а на столі лежало шість з восковими свічками хлібин (М. Стельмах).</vt:lpstr>
      <vt:lpstr>9.Кому потрібно поставити у складному безсполучниковому реченні (розділові знаки пропущено) А На схід сонця квітнуть рожі будуть дні погожі. Б Глянь моя мила зорі повисли над Дніпром. В Знову осінь над гаями жовтий лист сади встеля. Г Дерево міцне корінням людина трудовим горінням. Д Дощ давно вже перестав хмари розійшлися виплив ясний місяць заглянув у вікна а на долівці й по стінах розмалював чудні якісь виводи-узори. 10. Крапку з комою потрібно поставити у складному безсполучниковому реченні (розділові знаки пропущено) А Говорять доли і діброви говорять гори луг ріка говорять птиці вечорові розмова точиться струнка. Б Знову цвітуть каштани хвиля дніпровська б’є. В Небо прорізали вогняні стріли ударив грім на пильних дорогах знявся вихор закрутився клубком і помчав у жита. Г Біля самої дороги проглянула купка молоденьких печериць хтось розбризкав по траві суниці на білій черешні соковито рожевіють ягоди. Д Весла прибрали човен поволі плив за течією.</vt:lpstr>
      <vt:lpstr>11.Двокрапку потрібно поставити у складному безсполучниковому реченні (розділові знаки пропущено) А І досі сниться під горою між вербами та над водою біленька хаточка стоїть. Б Тиша тріснула ніч загриміла тисячі вогнів трасуючих куль прошиваючи темряву помчали звідусіль на перевал. В Будеш сіяти з сумом вродить печаль. Г Зійде сонце утру сльози ніхто не побачить. Д Пролунав постріл почалися змагання. 12.Після речення Далеко на сході стало червоніти небо... треба поставити двокрапку, якщо серед варіантів його продовження вибрати А хотілося дочекатися сонячного сяйва. Б сонце сходило. В розстелилася по травах перша вранішня роса, і зсідався туман. Г вітаючи чорну землю з ранком. Д обліплене з усіх боків чорними хмарами.</vt:lpstr>
      <vt:lpstr>Мовленнєвий практикум   — Уявіть ситуацію, що вас запросив на день народження однокласник. Але ви з поважних причин спізнилися на свято друга і прийшли, коли всі гості вже були за столом. Складіть діалог і розіграйте його, дотримуючись етикетних норм та культури мовлення співрозмовників.</vt:lpstr>
      <vt:lpstr>Використані джерела: https://subject.com.ua/lesson/mova/9klas/63.htmlhttps://www.youtube.com/watch?v=v3orjRsUVfk&amp;ab_channel=AMREducation-online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Пунктуація. Узагальнення. Тренувальні вправи </dc:title>
  <dc:creator>user</dc:creator>
  <cp:lastModifiedBy>Пользователь</cp:lastModifiedBy>
  <cp:revision>4</cp:revision>
  <dcterms:created xsi:type="dcterms:W3CDTF">2022-05-16T06:49:14Z</dcterms:created>
  <dcterms:modified xsi:type="dcterms:W3CDTF">2025-05-18T11:23:35Z</dcterms:modified>
</cp:coreProperties>
</file>