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69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08E38-2B12-4777-868B-D4E3A41DE5D9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97B15F-EAEA-43F7-A857-B5D88F629E8A}">
      <dgm:prSet phldrT="[Текст]" custT="1"/>
      <dgm:spPr/>
      <dgm:t>
        <a:bodyPr/>
        <a:lstStyle/>
        <a:p>
          <a:r>
            <a:rPr lang="uk-UA" sz="3200" b="1" i="1" dirty="0" smtClean="0"/>
            <a:t>При </a:t>
          </a:r>
          <a:r>
            <a:rPr lang="uk-UA" sz="3200" b="1" i="1" dirty="0" err="1" smtClean="0"/>
            <a:t>узагальнювальних</a:t>
          </a:r>
          <a:r>
            <a:rPr lang="uk-UA" sz="3200" b="1" i="1" dirty="0" smtClean="0"/>
            <a:t> словах уживаємо такі розділові знаки:</a:t>
          </a:r>
          <a:endParaRPr lang="ru-RU" sz="3200" b="1" i="1" dirty="0"/>
        </a:p>
      </dgm:t>
    </dgm:pt>
    <dgm:pt modelId="{F5227623-992C-41A1-8DF7-D37BF2E74322}" type="parTrans" cxnId="{718C116C-78D4-4909-86AE-A896AE745E2F}">
      <dgm:prSet/>
      <dgm:spPr/>
      <dgm:t>
        <a:bodyPr/>
        <a:lstStyle/>
        <a:p>
          <a:endParaRPr lang="ru-RU"/>
        </a:p>
      </dgm:t>
    </dgm:pt>
    <dgm:pt modelId="{3F3E6CF9-6226-4A93-ACA4-11BBA1065169}" type="sibTrans" cxnId="{718C116C-78D4-4909-86AE-A896AE745E2F}">
      <dgm:prSet/>
      <dgm:spPr/>
      <dgm:t>
        <a:bodyPr/>
        <a:lstStyle/>
        <a:p>
          <a:endParaRPr lang="ru-RU"/>
        </a:p>
      </dgm:t>
    </dgm:pt>
    <dgm:pt modelId="{318C4028-2638-49D0-A0A5-125885FCCDA3}">
      <dgm:prSet phldrT="[Текст]" custT="1"/>
      <dgm:spPr/>
      <dgm:t>
        <a:bodyPr/>
        <a:lstStyle/>
        <a:p>
          <a:r>
            <a:rPr lang="uk-UA" sz="2400" b="1" i="0" dirty="0" smtClean="0"/>
            <a:t>двокрапку</a:t>
          </a:r>
          <a:endParaRPr lang="ru-RU" sz="2400" b="1" i="0" dirty="0"/>
        </a:p>
      </dgm:t>
    </dgm:pt>
    <dgm:pt modelId="{AB04B0AE-B01E-4E27-88BA-8A593DA3BE7C}" type="parTrans" cxnId="{F8B1E98E-B068-41C0-AFD4-E498E0FB247E}">
      <dgm:prSet/>
      <dgm:spPr/>
      <dgm:t>
        <a:bodyPr/>
        <a:lstStyle/>
        <a:p>
          <a:endParaRPr lang="ru-RU"/>
        </a:p>
      </dgm:t>
    </dgm:pt>
    <dgm:pt modelId="{54E9A00D-6195-4FF3-84A9-82B30A6E7CDE}" type="sibTrans" cxnId="{F8B1E98E-B068-41C0-AFD4-E498E0FB247E}">
      <dgm:prSet/>
      <dgm:spPr/>
      <dgm:t>
        <a:bodyPr/>
        <a:lstStyle/>
        <a:p>
          <a:endParaRPr lang="ru-RU"/>
        </a:p>
      </dgm:t>
    </dgm:pt>
    <dgm:pt modelId="{21D0D811-CBAE-4C07-965B-C2EDB77903D9}">
      <dgm:prSet phldrT="[Текст]" custT="1"/>
      <dgm:spPr/>
      <dgm:t>
        <a:bodyPr/>
        <a:lstStyle/>
        <a:p>
          <a:r>
            <a:rPr lang="uk-UA" sz="2400" b="1" dirty="0" smtClean="0"/>
            <a:t>тире</a:t>
          </a:r>
          <a:endParaRPr lang="ru-RU" sz="2400" b="1" dirty="0"/>
        </a:p>
      </dgm:t>
    </dgm:pt>
    <dgm:pt modelId="{FA4A6044-1C0F-4CE2-A69F-A0830CE0DE79}" type="parTrans" cxnId="{6FE5E3D0-D720-4BC4-BFA3-A1C9ED758F4A}">
      <dgm:prSet/>
      <dgm:spPr/>
      <dgm:t>
        <a:bodyPr/>
        <a:lstStyle/>
        <a:p>
          <a:endParaRPr lang="ru-RU"/>
        </a:p>
      </dgm:t>
    </dgm:pt>
    <dgm:pt modelId="{3C498731-3FA8-4671-BF43-0D6553F5071B}" type="sibTrans" cxnId="{6FE5E3D0-D720-4BC4-BFA3-A1C9ED758F4A}">
      <dgm:prSet/>
      <dgm:spPr/>
      <dgm:t>
        <a:bodyPr/>
        <a:lstStyle/>
        <a:p>
          <a:endParaRPr lang="ru-RU"/>
        </a:p>
      </dgm:t>
    </dgm:pt>
    <dgm:pt modelId="{BE3C577F-69BD-4177-82E1-A4EDB864B8E6}">
      <dgm:prSet phldrT="[Текст]" custT="1"/>
      <dgm:spPr/>
      <dgm:t>
        <a:bodyPr/>
        <a:lstStyle/>
        <a:p>
          <a:r>
            <a:rPr lang="uk-UA" sz="2400" b="1" dirty="0" smtClean="0"/>
            <a:t>двокрапку й тире</a:t>
          </a:r>
          <a:endParaRPr lang="ru-RU" sz="2400" b="1" dirty="0"/>
        </a:p>
      </dgm:t>
    </dgm:pt>
    <dgm:pt modelId="{1C686B4C-E580-4032-A4B3-82D7AF33FD9D}" type="parTrans" cxnId="{79FCE2ED-74AF-4650-9973-47D0DB1C9E34}">
      <dgm:prSet/>
      <dgm:spPr/>
      <dgm:t>
        <a:bodyPr/>
        <a:lstStyle/>
        <a:p>
          <a:endParaRPr lang="ru-RU"/>
        </a:p>
      </dgm:t>
    </dgm:pt>
    <dgm:pt modelId="{24432A8E-D752-4019-8C69-24FD680046B4}" type="sibTrans" cxnId="{79FCE2ED-74AF-4650-9973-47D0DB1C9E34}">
      <dgm:prSet/>
      <dgm:spPr/>
      <dgm:t>
        <a:bodyPr/>
        <a:lstStyle/>
        <a:p>
          <a:endParaRPr lang="ru-RU"/>
        </a:p>
      </dgm:t>
    </dgm:pt>
    <dgm:pt modelId="{EF20D072-E187-4597-9E5F-FA061F5D6F24}" type="pres">
      <dgm:prSet presAssocID="{83D08E38-2B12-4777-868B-D4E3A41DE5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B2E5951-FA51-4C7F-B0FB-4B36C26D3569}" type="pres">
      <dgm:prSet presAssocID="{2C97B15F-EAEA-43F7-A857-B5D88F629E8A}" presName="hierRoot1" presStyleCnt="0">
        <dgm:presLayoutVars>
          <dgm:hierBranch val="init"/>
        </dgm:presLayoutVars>
      </dgm:prSet>
      <dgm:spPr/>
    </dgm:pt>
    <dgm:pt modelId="{F5DAAAD0-20BD-4027-8A11-92F4182C3DAB}" type="pres">
      <dgm:prSet presAssocID="{2C97B15F-EAEA-43F7-A857-B5D88F629E8A}" presName="rootComposite1" presStyleCnt="0"/>
      <dgm:spPr/>
    </dgm:pt>
    <dgm:pt modelId="{2541C08E-9C11-4D67-AC29-0DB80B8720CD}" type="pres">
      <dgm:prSet presAssocID="{2C97B15F-EAEA-43F7-A857-B5D88F629E8A}" presName="rootText1" presStyleLbl="node0" presStyleIdx="0" presStyleCnt="1" custScaleX="439839" custScaleY="14924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1E1383-22EA-4A88-ABB2-0DF9B4931FC2}" type="pres">
      <dgm:prSet presAssocID="{2C97B15F-EAEA-43F7-A857-B5D88F629E8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8A8ABA7-7C7A-4141-9110-9C9F756B91C7}" type="pres">
      <dgm:prSet presAssocID="{2C97B15F-EAEA-43F7-A857-B5D88F629E8A}" presName="hierChild2" presStyleCnt="0"/>
      <dgm:spPr/>
    </dgm:pt>
    <dgm:pt modelId="{2A7F1362-9B0A-48C1-B20F-28F4DAFB0701}" type="pres">
      <dgm:prSet presAssocID="{AB04B0AE-B01E-4E27-88BA-8A593DA3BE7C}" presName="Name37" presStyleLbl="parChTrans1D2" presStyleIdx="0" presStyleCnt="3"/>
      <dgm:spPr/>
      <dgm:t>
        <a:bodyPr/>
        <a:lstStyle/>
        <a:p>
          <a:endParaRPr lang="ru-RU"/>
        </a:p>
      </dgm:t>
    </dgm:pt>
    <dgm:pt modelId="{1279329C-66F9-486E-9D13-17B66FCA8DB9}" type="pres">
      <dgm:prSet presAssocID="{318C4028-2638-49D0-A0A5-125885FCCDA3}" presName="hierRoot2" presStyleCnt="0">
        <dgm:presLayoutVars>
          <dgm:hierBranch val="init"/>
        </dgm:presLayoutVars>
      </dgm:prSet>
      <dgm:spPr/>
    </dgm:pt>
    <dgm:pt modelId="{0965DD99-621C-4195-9E36-52D9ECE386C5}" type="pres">
      <dgm:prSet presAssocID="{318C4028-2638-49D0-A0A5-125885FCCDA3}" presName="rootComposite" presStyleCnt="0"/>
      <dgm:spPr/>
    </dgm:pt>
    <dgm:pt modelId="{948CC237-8DA3-4744-B77D-83ED48AF8609}" type="pres">
      <dgm:prSet presAssocID="{318C4028-2638-49D0-A0A5-125885FCCDA3}" presName="rootText" presStyleLbl="node2" presStyleIdx="0" presStyleCnt="3" custScaleX="1203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3ED628-686D-4991-B795-A15A76F91231}" type="pres">
      <dgm:prSet presAssocID="{318C4028-2638-49D0-A0A5-125885FCCDA3}" presName="rootConnector" presStyleLbl="node2" presStyleIdx="0" presStyleCnt="3"/>
      <dgm:spPr/>
      <dgm:t>
        <a:bodyPr/>
        <a:lstStyle/>
        <a:p>
          <a:endParaRPr lang="ru-RU"/>
        </a:p>
      </dgm:t>
    </dgm:pt>
    <dgm:pt modelId="{21019EC4-1C9D-40C2-9126-7EEB0ACA98D8}" type="pres">
      <dgm:prSet presAssocID="{318C4028-2638-49D0-A0A5-125885FCCDA3}" presName="hierChild4" presStyleCnt="0"/>
      <dgm:spPr/>
    </dgm:pt>
    <dgm:pt modelId="{3349754C-A9C5-4E68-B0AD-6963474E67FA}" type="pres">
      <dgm:prSet presAssocID="{318C4028-2638-49D0-A0A5-125885FCCDA3}" presName="hierChild5" presStyleCnt="0"/>
      <dgm:spPr/>
    </dgm:pt>
    <dgm:pt modelId="{A5364A51-8341-4E85-82A1-710113F22954}" type="pres">
      <dgm:prSet presAssocID="{FA4A6044-1C0F-4CE2-A69F-A0830CE0DE79}" presName="Name37" presStyleLbl="parChTrans1D2" presStyleIdx="1" presStyleCnt="3"/>
      <dgm:spPr/>
      <dgm:t>
        <a:bodyPr/>
        <a:lstStyle/>
        <a:p>
          <a:endParaRPr lang="ru-RU"/>
        </a:p>
      </dgm:t>
    </dgm:pt>
    <dgm:pt modelId="{B4895C5B-B854-427E-B167-CD516A73F665}" type="pres">
      <dgm:prSet presAssocID="{21D0D811-CBAE-4C07-965B-C2EDB77903D9}" presName="hierRoot2" presStyleCnt="0">
        <dgm:presLayoutVars>
          <dgm:hierBranch val="init"/>
        </dgm:presLayoutVars>
      </dgm:prSet>
      <dgm:spPr/>
    </dgm:pt>
    <dgm:pt modelId="{20005B4C-A166-4D11-ABA3-92A496C55187}" type="pres">
      <dgm:prSet presAssocID="{21D0D811-CBAE-4C07-965B-C2EDB77903D9}" presName="rootComposite" presStyleCnt="0"/>
      <dgm:spPr/>
    </dgm:pt>
    <dgm:pt modelId="{2409AE2E-DC3D-45F5-83C8-281DD4039CEA}" type="pres">
      <dgm:prSet presAssocID="{21D0D811-CBAE-4C07-965B-C2EDB77903D9}" presName="rootText" presStyleLbl="node2" presStyleIdx="1" presStyleCnt="3" custScaleX="12768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BE3642-FC27-4712-9D8F-412171D5F80D}" type="pres">
      <dgm:prSet presAssocID="{21D0D811-CBAE-4C07-965B-C2EDB77903D9}" presName="rootConnector" presStyleLbl="node2" presStyleIdx="1" presStyleCnt="3"/>
      <dgm:spPr/>
      <dgm:t>
        <a:bodyPr/>
        <a:lstStyle/>
        <a:p>
          <a:endParaRPr lang="ru-RU"/>
        </a:p>
      </dgm:t>
    </dgm:pt>
    <dgm:pt modelId="{1C7192B0-03ED-40AE-8A38-666220B5D489}" type="pres">
      <dgm:prSet presAssocID="{21D0D811-CBAE-4C07-965B-C2EDB77903D9}" presName="hierChild4" presStyleCnt="0"/>
      <dgm:spPr/>
    </dgm:pt>
    <dgm:pt modelId="{9363CF48-F6ED-4BBF-A488-AFFE2F799ECE}" type="pres">
      <dgm:prSet presAssocID="{21D0D811-CBAE-4C07-965B-C2EDB77903D9}" presName="hierChild5" presStyleCnt="0"/>
      <dgm:spPr/>
    </dgm:pt>
    <dgm:pt modelId="{78A24EDE-DD1B-475C-BCDD-0B18CCA56CA0}" type="pres">
      <dgm:prSet presAssocID="{1C686B4C-E580-4032-A4B3-82D7AF33FD9D}" presName="Name37" presStyleLbl="parChTrans1D2" presStyleIdx="2" presStyleCnt="3"/>
      <dgm:spPr/>
      <dgm:t>
        <a:bodyPr/>
        <a:lstStyle/>
        <a:p>
          <a:endParaRPr lang="ru-RU"/>
        </a:p>
      </dgm:t>
    </dgm:pt>
    <dgm:pt modelId="{9F110B26-88D5-4377-A555-4E39561A466F}" type="pres">
      <dgm:prSet presAssocID="{BE3C577F-69BD-4177-82E1-A4EDB864B8E6}" presName="hierRoot2" presStyleCnt="0">
        <dgm:presLayoutVars>
          <dgm:hierBranch val="init"/>
        </dgm:presLayoutVars>
      </dgm:prSet>
      <dgm:spPr/>
    </dgm:pt>
    <dgm:pt modelId="{7127C73F-F63E-431C-96E7-38B7420B2B9B}" type="pres">
      <dgm:prSet presAssocID="{BE3C577F-69BD-4177-82E1-A4EDB864B8E6}" presName="rootComposite" presStyleCnt="0"/>
      <dgm:spPr/>
    </dgm:pt>
    <dgm:pt modelId="{2F1CCEA4-3647-401E-910F-2690D585F455}" type="pres">
      <dgm:prSet presAssocID="{BE3C577F-69BD-4177-82E1-A4EDB864B8E6}" presName="rootText" presStyleLbl="node2" presStyleIdx="2" presStyleCnt="3" custScaleX="14972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323699-84BA-4FD3-86FD-93316C6969C3}" type="pres">
      <dgm:prSet presAssocID="{BE3C577F-69BD-4177-82E1-A4EDB864B8E6}" presName="rootConnector" presStyleLbl="node2" presStyleIdx="2" presStyleCnt="3"/>
      <dgm:spPr/>
      <dgm:t>
        <a:bodyPr/>
        <a:lstStyle/>
        <a:p>
          <a:endParaRPr lang="ru-RU"/>
        </a:p>
      </dgm:t>
    </dgm:pt>
    <dgm:pt modelId="{24B25884-CDE6-4D27-B832-95FCC62F0880}" type="pres">
      <dgm:prSet presAssocID="{BE3C577F-69BD-4177-82E1-A4EDB864B8E6}" presName="hierChild4" presStyleCnt="0"/>
      <dgm:spPr/>
    </dgm:pt>
    <dgm:pt modelId="{5A3FB892-BC22-4E26-9E9B-AE1458873822}" type="pres">
      <dgm:prSet presAssocID="{BE3C577F-69BD-4177-82E1-A4EDB864B8E6}" presName="hierChild5" presStyleCnt="0"/>
      <dgm:spPr/>
    </dgm:pt>
    <dgm:pt modelId="{83077493-D117-40C1-91A1-C08B8A4638BB}" type="pres">
      <dgm:prSet presAssocID="{2C97B15F-EAEA-43F7-A857-B5D88F629E8A}" presName="hierChild3" presStyleCnt="0"/>
      <dgm:spPr/>
    </dgm:pt>
  </dgm:ptLst>
  <dgm:cxnLst>
    <dgm:cxn modelId="{2BE4ADC2-C918-43F2-A660-216D462767B7}" type="presOf" srcId="{BE3C577F-69BD-4177-82E1-A4EDB864B8E6}" destId="{79323699-84BA-4FD3-86FD-93316C6969C3}" srcOrd="1" destOrd="0" presId="urn:microsoft.com/office/officeart/2005/8/layout/orgChart1"/>
    <dgm:cxn modelId="{28237CF6-C017-4414-B4D7-1FE19C3D9C29}" type="presOf" srcId="{2C97B15F-EAEA-43F7-A857-B5D88F629E8A}" destId="{A91E1383-22EA-4A88-ABB2-0DF9B4931FC2}" srcOrd="1" destOrd="0" presId="urn:microsoft.com/office/officeart/2005/8/layout/orgChart1"/>
    <dgm:cxn modelId="{5CAFFEBA-D1FE-4CBC-8A0A-3582944D2DF7}" type="presOf" srcId="{21D0D811-CBAE-4C07-965B-C2EDB77903D9}" destId="{0EBE3642-FC27-4712-9D8F-412171D5F80D}" srcOrd="1" destOrd="0" presId="urn:microsoft.com/office/officeart/2005/8/layout/orgChart1"/>
    <dgm:cxn modelId="{A4D41F10-8C66-40F2-BB94-E075B070C8A6}" type="presOf" srcId="{318C4028-2638-49D0-A0A5-125885FCCDA3}" destId="{9E3ED628-686D-4991-B795-A15A76F91231}" srcOrd="1" destOrd="0" presId="urn:microsoft.com/office/officeart/2005/8/layout/orgChart1"/>
    <dgm:cxn modelId="{F8B1E98E-B068-41C0-AFD4-E498E0FB247E}" srcId="{2C97B15F-EAEA-43F7-A857-B5D88F629E8A}" destId="{318C4028-2638-49D0-A0A5-125885FCCDA3}" srcOrd="0" destOrd="0" parTransId="{AB04B0AE-B01E-4E27-88BA-8A593DA3BE7C}" sibTransId="{54E9A00D-6195-4FF3-84A9-82B30A6E7CDE}"/>
    <dgm:cxn modelId="{25A38DE0-D930-40FE-AB03-C110CC7EF903}" type="presOf" srcId="{83D08E38-2B12-4777-868B-D4E3A41DE5D9}" destId="{EF20D072-E187-4597-9E5F-FA061F5D6F24}" srcOrd="0" destOrd="0" presId="urn:microsoft.com/office/officeart/2005/8/layout/orgChart1"/>
    <dgm:cxn modelId="{D628807F-181C-4420-B953-6FAF2C51A9DE}" type="presOf" srcId="{318C4028-2638-49D0-A0A5-125885FCCDA3}" destId="{948CC237-8DA3-4744-B77D-83ED48AF8609}" srcOrd="0" destOrd="0" presId="urn:microsoft.com/office/officeart/2005/8/layout/orgChart1"/>
    <dgm:cxn modelId="{70BF16AA-36CB-4181-AC0E-C8DDBB95082D}" type="presOf" srcId="{21D0D811-CBAE-4C07-965B-C2EDB77903D9}" destId="{2409AE2E-DC3D-45F5-83C8-281DD4039CEA}" srcOrd="0" destOrd="0" presId="urn:microsoft.com/office/officeart/2005/8/layout/orgChart1"/>
    <dgm:cxn modelId="{718C116C-78D4-4909-86AE-A896AE745E2F}" srcId="{83D08E38-2B12-4777-868B-D4E3A41DE5D9}" destId="{2C97B15F-EAEA-43F7-A857-B5D88F629E8A}" srcOrd="0" destOrd="0" parTransId="{F5227623-992C-41A1-8DF7-D37BF2E74322}" sibTransId="{3F3E6CF9-6226-4A93-ACA4-11BBA1065169}"/>
    <dgm:cxn modelId="{A5B2751B-BAAC-4FA4-AB59-F044EF27E775}" type="presOf" srcId="{2C97B15F-EAEA-43F7-A857-B5D88F629E8A}" destId="{2541C08E-9C11-4D67-AC29-0DB80B8720CD}" srcOrd="0" destOrd="0" presId="urn:microsoft.com/office/officeart/2005/8/layout/orgChart1"/>
    <dgm:cxn modelId="{6FE5E3D0-D720-4BC4-BFA3-A1C9ED758F4A}" srcId="{2C97B15F-EAEA-43F7-A857-B5D88F629E8A}" destId="{21D0D811-CBAE-4C07-965B-C2EDB77903D9}" srcOrd="1" destOrd="0" parTransId="{FA4A6044-1C0F-4CE2-A69F-A0830CE0DE79}" sibTransId="{3C498731-3FA8-4671-BF43-0D6553F5071B}"/>
    <dgm:cxn modelId="{04AECB78-265C-4B36-AA4B-4B63D146153B}" type="presOf" srcId="{BE3C577F-69BD-4177-82E1-A4EDB864B8E6}" destId="{2F1CCEA4-3647-401E-910F-2690D585F455}" srcOrd="0" destOrd="0" presId="urn:microsoft.com/office/officeart/2005/8/layout/orgChart1"/>
    <dgm:cxn modelId="{79FCE2ED-74AF-4650-9973-47D0DB1C9E34}" srcId="{2C97B15F-EAEA-43F7-A857-B5D88F629E8A}" destId="{BE3C577F-69BD-4177-82E1-A4EDB864B8E6}" srcOrd="2" destOrd="0" parTransId="{1C686B4C-E580-4032-A4B3-82D7AF33FD9D}" sibTransId="{24432A8E-D752-4019-8C69-24FD680046B4}"/>
    <dgm:cxn modelId="{774B35E7-CA58-494C-A43B-B711C1035507}" type="presOf" srcId="{FA4A6044-1C0F-4CE2-A69F-A0830CE0DE79}" destId="{A5364A51-8341-4E85-82A1-710113F22954}" srcOrd="0" destOrd="0" presId="urn:microsoft.com/office/officeart/2005/8/layout/orgChart1"/>
    <dgm:cxn modelId="{14247217-F004-4922-BB3F-9898EC6FB2D7}" type="presOf" srcId="{AB04B0AE-B01E-4E27-88BA-8A593DA3BE7C}" destId="{2A7F1362-9B0A-48C1-B20F-28F4DAFB0701}" srcOrd="0" destOrd="0" presId="urn:microsoft.com/office/officeart/2005/8/layout/orgChart1"/>
    <dgm:cxn modelId="{17D69D0F-0927-4374-A112-42DDEB50EBFD}" type="presOf" srcId="{1C686B4C-E580-4032-A4B3-82D7AF33FD9D}" destId="{78A24EDE-DD1B-475C-BCDD-0B18CCA56CA0}" srcOrd="0" destOrd="0" presId="urn:microsoft.com/office/officeart/2005/8/layout/orgChart1"/>
    <dgm:cxn modelId="{E54397AB-BB4E-48D2-BEDA-51F0AA6EB261}" type="presParOf" srcId="{EF20D072-E187-4597-9E5F-FA061F5D6F24}" destId="{5B2E5951-FA51-4C7F-B0FB-4B36C26D3569}" srcOrd="0" destOrd="0" presId="urn:microsoft.com/office/officeart/2005/8/layout/orgChart1"/>
    <dgm:cxn modelId="{57F51BD3-3942-4155-A1D5-711AFCE21374}" type="presParOf" srcId="{5B2E5951-FA51-4C7F-B0FB-4B36C26D3569}" destId="{F5DAAAD0-20BD-4027-8A11-92F4182C3DAB}" srcOrd="0" destOrd="0" presId="urn:microsoft.com/office/officeart/2005/8/layout/orgChart1"/>
    <dgm:cxn modelId="{21E98B48-7590-4A11-B91D-5DE37F14B615}" type="presParOf" srcId="{F5DAAAD0-20BD-4027-8A11-92F4182C3DAB}" destId="{2541C08E-9C11-4D67-AC29-0DB80B8720CD}" srcOrd="0" destOrd="0" presId="urn:microsoft.com/office/officeart/2005/8/layout/orgChart1"/>
    <dgm:cxn modelId="{D8EC27AF-2F32-4D7C-ACED-83EC7458B960}" type="presParOf" srcId="{F5DAAAD0-20BD-4027-8A11-92F4182C3DAB}" destId="{A91E1383-22EA-4A88-ABB2-0DF9B4931FC2}" srcOrd="1" destOrd="0" presId="urn:microsoft.com/office/officeart/2005/8/layout/orgChart1"/>
    <dgm:cxn modelId="{0B42A1D8-3525-4DB1-B974-FFBB28D8EE27}" type="presParOf" srcId="{5B2E5951-FA51-4C7F-B0FB-4B36C26D3569}" destId="{58A8ABA7-7C7A-4141-9110-9C9F756B91C7}" srcOrd="1" destOrd="0" presId="urn:microsoft.com/office/officeart/2005/8/layout/orgChart1"/>
    <dgm:cxn modelId="{C83F6FD9-5C96-411A-A3EB-DCFACD7439BD}" type="presParOf" srcId="{58A8ABA7-7C7A-4141-9110-9C9F756B91C7}" destId="{2A7F1362-9B0A-48C1-B20F-28F4DAFB0701}" srcOrd="0" destOrd="0" presId="urn:microsoft.com/office/officeart/2005/8/layout/orgChart1"/>
    <dgm:cxn modelId="{95847DAA-D5C9-4F29-BB23-B7480028CE91}" type="presParOf" srcId="{58A8ABA7-7C7A-4141-9110-9C9F756B91C7}" destId="{1279329C-66F9-486E-9D13-17B66FCA8DB9}" srcOrd="1" destOrd="0" presId="urn:microsoft.com/office/officeart/2005/8/layout/orgChart1"/>
    <dgm:cxn modelId="{5688AC37-1805-497A-8B5E-C50A76837FB4}" type="presParOf" srcId="{1279329C-66F9-486E-9D13-17B66FCA8DB9}" destId="{0965DD99-621C-4195-9E36-52D9ECE386C5}" srcOrd="0" destOrd="0" presId="urn:microsoft.com/office/officeart/2005/8/layout/orgChart1"/>
    <dgm:cxn modelId="{51A2B680-735E-48AA-947A-87E4B7BFF92C}" type="presParOf" srcId="{0965DD99-621C-4195-9E36-52D9ECE386C5}" destId="{948CC237-8DA3-4744-B77D-83ED48AF8609}" srcOrd="0" destOrd="0" presId="urn:microsoft.com/office/officeart/2005/8/layout/orgChart1"/>
    <dgm:cxn modelId="{686C4882-08E7-4DF6-A238-D0AEE67CC735}" type="presParOf" srcId="{0965DD99-621C-4195-9E36-52D9ECE386C5}" destId="{9E3ED628-686D-4991-B795-A15A76F91231}" srcOrd="1" destOrd="0" presId="urn:microsoft.com/office/officeart/2005/8/layout/orgChart1"/>
    <dgm:cxn modelId="{E734606D-C4A7-40D8-B6AE-57AE7FC34AF9}" type="presParOf" srcId="{1279329C-66F9-486E-9D13-17B66FCA8DB9}" destId="{21019EC4-1C9D-40C2-9126-7EEB0ACA98D8}" srcOrd="1" destOrd="0" presId="urn:microsoft.com/office/officeart/2005/8/layout/orgChart1"/>
    <dgm:cxn modelId="{A9F89B0B-70C7-4C8E-8AD5-A9F621A15468}" type="presParOf" srcId="{1279329C-66F9-486E-9D13-17B66FCA8DB9}" destId="{3349754C-A9C5-4E68-B0AD-6963474E67FA}" srcOrd="2" destOrd="0" presId="urn:microsoft.com/office/officeart/2005/8/layout/orgChart1"/>
    <dgm:cxn modelId="{95DB66D8-098B-4535-B48D-7650E356D335}" type="presParOf" srcId="{58A8ABA7-7C7A-4141-9110-9C9F756B91C7}" destId="{A5364A51-8341-4E85-82A1-710113F22954}" srcOrd="2" destOrd="0" presId="urn:microsoft.com/office/officeart/2005/8/layout/orgChart1"/>
    <dgm:cxn modelId="{A274E5AB-0AFF-497B-85C6-71C11F5C2970}" type="presParOf" srcId="{58A8ABA7-7C7A-4141-9110-9C9F756B91C7}" destId="{B4895C5B-B854-427E-B167-CD516A73F665}" srcOrd="3" destOrd="0" presId="urn:microsoft.com/office/officeart/2005/8/layout/orgChart1"/>
    <dgm:cxn modelId="{9192C2A7-C3ED-4BCB-91F1-2BF184D0804C}" type="presParOf" srcId="{B4895C5B-B854-427E-B167-CD516A73F665}" destId="{20005B4C-A166-4D11-ABA3-92A496C55187}" srcOrd="0" destOrd="0" presId="urn:microsoft.com/office/officeart/2005/8/layout/orgChart1"/>
    <dgm:cxn modelId="{CF24FDE3-6A3F-48D2-B6C2-C720893483B4}" type="presParOf" srcId="{20005B4C-A166-4D11-ABA3-92A496C55187}" destId="{2409AE2E-DC3D-45F5-83C8-281DD4039CEA}" srcOrd="0" destOrd="0" presId="urn:microsoft.com/office/officeart/2005/8/layout/orgChart1"/>
    <dgm:cxn modelId="{D1553BE8-B289-4C15-8D1A-1DFC89979FC5}" type="presParOf" srcId="{20005B4C-A166-4D11-ABA3-92A496C55187}" destId="{0EBE3642-FC27-4712-9D8F-412171D5F80D}" srcOrd="1" destOrd="0" presId="urn:microsoft.com/office/officeart/2005/8/layout/orgChart1"/>
    <dgm:cxn modelId="{73977500-BF8E-4FC2-9B5D-B01C760D42A9}" type="presParOf" srcId="{B4895C5B-B854-427E-B167-CD516A73F665}" destId="{1C7192B0-03ED-40AE-8A38-666220B5D489}" srcOrd="1" destOrd="0" presId="urn:microsoft.com/office/officeart/2005/8/layout/orgChart1"/>
    <dgm:cxn modelId="{AD926C67-2ADA-4888-88AC-E64CEDA62035}" type="presParOf" srcId="{B4895C5B-B854-427E-B167-CD516A73F665}" destId="{9363CF48-F6ED-4BBF-A488-AFFE2F799ECE}" srcOrd="2" destOrd="0" presId="urn:microsoft.com/office/officeart/2005/8/layout/orgChart1"/>
    <dgm:cxn modelId="{02DC299F-7F1D-4C00-BA6A-8F78AD8118CA}" type="presParOf" srcId="{58A8ABA7-7C7A-4141-9110-9C9F756B91C7}" destId="{78A24EDE-DD1B-475C-BCDD-0B18CCA56CA0}" srcOrd="4" destOrd="0" presId="urn:microsoft.com/office/officeart/2005/8/layout/orgChart1"/>
    <dgm:cxn modelId="{CF39F967-FEFF-4D29-9A55-76AC94D7C414}" type="presParOf" srcId="{58A8ABA7-7C7A-4141-9110-9C9F756B91C7}" destId="{9F110B26-88D5-4377-A555-4E39561A466F}" srcOrd="5" destOrd="0" presId="urn:microsoft.com/office/officeart/2005/8/layout/orgChart1"/>
    <dgm:cxn modelId="{127E774D-5017-48BA-9848-39C0D2852947}" type="presParOf" srcId="{9F110B26-88D5-4377-A555-4E39561A466F}" destId="{7127C73F-F63E-431C-96E7-38B7420B2B9B}" srcOrd="0" destOrd="0" presId="urn:microsoft.com/office/officeart/2005/8/layout/orgChart1"/>
    <dgm:cxn modelId="{2AAF1DE6-31FE-4E69-A473-8168083FEB81}" type="presParOf" srcId="{7127C73F-F63E-431C-96E7-38B7420B2B9B}" destId="{2F1CCEA4-3647-401E-910F-2690D585F455}" srcOrd="0" destOrd="0" presId="urn:microsoft.com/office/officeart/2005/8/layout/orgChart1"/>
    <dgm:cxn modelId="{A46192E4-FF34-43E6-BC43-32330C70E995}" type="presParOf" srcId="{7127C73F-F63E-431C-96E7-38B7420B2B9B}" destId="{79323699-84BA-4FD3-86FD-93316C6969C3}" srcOrd="1" destOrd="0" presId="urn:microsoft.com/office/officeart/2005/8/layout/orgChart1"/>
    <dgm:cxn modelId="{E21AEDD7-D011-49FA-A2D3-E36482A6D6ED}" type="presParOf" srcId="{9F110B26-88D5-4377-A555-4E39561A466F}" destId="{24B25884-CDE6-4D27-B832-95FCC62F0880}" srcOrd="1" destOrd="0" presId="urn:microsoft.com/office/officeart/2005/8/layout/orgChart1"/>
    <dgm:cxn modelId="{B7DD9EF1-DDF5-4668-BF52-4644ED27DA1C}" type="presParOf" srcId="{9F110B26-88D5-4377-A555-4E39561A466F}" destId="{5A3FB892-BC22-4E26-9E9B-AE1458873822}" srcOrd="2" destOrd="0" presId="urn:microsoft.com/office/officeart/2005/8/layout/orgChart1"/>
    <dgm:cxn modelId="{F7A47CB8-BFAC-41CC-B469-E9135FCA398B}" type="presParOf" srcId="{5B2E5951-FA51-4C7F-B0FB-4B36C26D3569}" destId="{83077493-D117-40C1-91A1-C08B8A4638BB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A24EDE-DD1B-475C-BCDD-0B18CCA56CA0}">
      <dsp:nvSpPr>
        <dsp:cNvPr id="0" name=""/>
        <dsp:cNvSpPr/>
      </dsp:nvSpPr>
      <dsp:spPr>
        <a:xfrm>
          <a:off x="3636404" y="2226161"/>
          <a:ext cx="2394768" cy="34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6"/>
              </a:lnTo>
              <a:lnTo>
                <a:pt x="2394768" y="173386"/>
              </a:lnTo>
              <a:lnTo>
                <a:pt x="2394768" y="346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64A51-8341-4E85-82A1-710113F22954}">
      <dsp:nvSpPr>
        <dsp:cNvPr id="0" name=""/>
        <dsp:cNvSpPr/>
      </dsp:nvSpPr>
      <dsp:spPr>
        <a:xfrm>
          <a:off x="3393968" y="2226161"/>
          <a:ext cx="242435" cy="346772"/>
        </a:xfrm>
        <a:custGeom>
          <a:avLst/>
          <a:gdLst/>
          <a:ahLst/>
          <a:cxnLst/>
          <a:rect l="0" t="0" r="0" b="0"/>
          <a:pathLst>
            <a:path>
              <a:moveTo>
                <a:pt x="242435" y="0"/>
              </a:moveTo>
              <a:lnTo>
                <a:pt x="242435" y="173386"/>
              </a:lnTo>
              <a:lnTo>
                <a:pt x="0" y="173386"/>
              </a:lnTo>
              <a:lnTo>
                <a:pt x="0" y="346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F1362-9B0A-48C1-B20F-28F4DAFB0701}">
      <dsp:nvSpPr>
        <dsp:cNvPr id="0" name=""/>
        <dsp:cNvSpPr/>
      </dsp:nvSpPr>
      <dsp:spPr>
        <a:xfrm>
          <a:off x="999200" y="2226161"/>
          <a:ext cx="2637203" cy="346772"/>
        </a:xfrm>
        <a:custGeom>
          <a:avLst/>
          <a:gdLst/>
          <a:ahLst/>
          <a:cxnLst/>
          <a:rect l="0" t="0" r="0" b="0"/>
          <a:pathLst>
            <a:path>
              <a:moveTo>
                <a:pt x="2637203" y="0"/>
              </a:moveTo>
              <a:lnTo>
                <a:pt x="2637203" y="173386"/>
              </a:lnTo>
              <a:lnTo>
                <a:pt x="0" y="173386"/>
              </a:lnTo>
              <a:lnTo>
                <a:pt x="0" y="346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1C08E-9C11-4D67-AC29-0DB80B8720CD}">
      <dsp:nvSpPr>
        <dsp:cNvPr id="0" name=""/>
        <dsp:cNvSpPr/>
      </dsp:nvSpPr>
      <dsp:spPr>
        <a:xfrm>
          <a:off x="4880" y="993905"/>
          <a:ext cx="7263047" cy="1232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i="1" kern="1200" dirty="0" smtClean="0"/>
            <a:t>При </a:t>
          </a:r>
          <a:r>
            <a:rPr lang="uk-UA" sz="3200" b="1" i="1" kern="1200" dirty="0" err="1" smtClean="0"/>
            <a:t>узагальнювальних</a:t>
          </a:r>
          <a:r>
            <a:rPr lang="uk-UA" sz="3200" b="1" i="1" kern="1200" dirty="0" smtClean="0"/>
            <a:t> словах уживаємо такі розділові знаки:</a:t>
          </a:r>
          <a:endParaRPr lang="ru-RU" sz="3200" b="1" i="1" kern="1200" dirty="0"/>
        </a:p>
      </dsp:txBody>
      <dsp:txXfrm>
        <a:off x="4880" y="993905"/>
        <a:ext cx="7263047" cy="1232255"/>
      </dsp:txXfrm>
    </dsp:sp>
    <dsp:sp modelId="{948CC237-8DA3-4744-B77D-83ED48AF8609}">
      <dsp:nvSpPr>
        <dsp:cNvPr id="0" name=""/>
        <dsp:cNvSpPr/>
      </dsp:nvSpPr>
      <dsp:spPr>
        <a:xfrm>
          <a:off x="5408" y="2572933"/>
          <a:ext cx="1987583" cy="825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i="0" kern="1200" dirty="0" smtClean="0"/>
            <a:t>двокрапку</a:t>
          </a:r>
          <a:endParaRPr lang="ru-RU" sz="2400" b="1" i="0" kern="1200" dirty="0"/>
        </a:p>
      </dsp:txBody>
      <dsp:txXfrm>
        <a:off x="5408" y="2572933"/>
        <a:ext cx="1987583" cy="825648"/>
      </dsp:txXfrm>
    </dsp:sp>
    <dsp:sp modelId="{2409AE2E-DC3D-45F5-83C8-281DD4039CEA}">
      <dsp:nvSpPr>
        <dsp:cNvPr id="0" name=""/>
        <dsp:cNvSpPr/>
      </dsp:nvSpPr>
      <dsp:spPr>
        <a:xfrm>
          <a:off x="2339764" y="2572933"/>
          <a:ext cx="2108408" cy="825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/>
            <a:t>тире</a:t>
          </a:r>
          <a:endParaRPr lang="ru-RU" sz="2400" b="1" kern="1200" dirty="0"/>
        </a:p>
      </dsp:txBody>
      <dsp:txXfrm>
        <a:off x="2339764" y="2572933"/>
        <a:ext cx="2108408" cy="825648"/>
      </dsp:txXfrm>
    </dsp:sp>
    <dsp:sp modelId="{2F1CCEA4-3647-401E-910F-2690D585F455}">
      <dsp:nvSpPr>
        <dsp:cNvPr id="0" name=""/>
        <dsp:cNvSpPr/>
      </dsp:nvSpPr>
      <dsp:spPr>
        <a:xfrm>
          <a:off x="4794945" y="2572933"/>
          <a:ext cx="2472453" cy="8256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/>
            <a:t>двокрапку й тире</a:t>
          </a:r>
          <a:endParaRPr lang="ru-RU" sz="2400" b="1" kern="1200" dirty="0"/>
        </a:p>
      </dsp:txBody>
      <dsp:txXfrm>
        <a:off x="4794945" y="2572933"/>
        <a:ext cx="2472453" cy="82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55D1-4650-42E2-87CA-55103899852D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2095-BF5F-416F-B816-7C156610268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827585" y="1700808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rgbClr val="0070C0"/>
                </a:solidFill>
                <a:effectLst/>
              </a:rPr>
              <a:t>8 клас</a:t>
            </a:r>
          </a:p>
          <a:p>
            <a:pPr algn="ctr"/>
            <a:r>
              <a:rPr lang="uk-UA" sz="4000" b="1" i="1" dirty="0" smtClean="0">
                <a:solidFill>
                  <a:srgbClr val="0070C0"/>
                </a:solidFill>
                <a:effectLst/>
              </a:rPr>
              <a:t>УЗАГАЛЬНЮВАЛЬНІ </a:t>
            </a:r>
            <a:r>
              <a:rPr lang="uk-UA" sz="4000" b="1" i="1" dirty="0" smtClean="0">
                <a:solidFill>
                  <a:srgbClr val="0070C0"/>
                </a:solidFill>
                <a:effectLst/>
              </a:rPr>
              <a:t>СЛОВА В РЕЧЕННЯХ З ОДНОРІДНИМИ </a:t>
            </a:r>
            <a:r>
              <a:rPr lang="uk-UA" sz="4000" b="1" i="1" dirty="0" smtClean="0">
                <a:solidFill>
                  <a:srgbClr val="0070C0"/>
                </a:solidFill>
                <a:effectLst/>
              </a:rPr>
              <a:t>ЧЛЕНАМИ</a:t>
            </a:r>
          </a:p>
          <a:p>
            <a:pPr algn="ctr"/>
            <a:r>
              <a:rPr lang="ru-RU" sz="4000" b="1" i="1" dirty="0" err="1" smtClean="0">
                <a:solidFill>
                  <a:srgbClr val="FF0000"/>
                </a:solidFill>
              </a:rPr>
              <a:t>Стрембицька</a:t>
            </a:r>
            <a:r>
              <a:rPr lang="ru-RU" sz="4000" b="1" i="1" dirty="0" smtClean="0">
                <a:solidFill>
                  <a:srgbClr val="FF0000"/>
                </a:solidFill>
              </a:rPr>
              <a:t> Л.А.</a:t>
            </a:r>
            <a:endParaRPr lang="ru-RU" sz="4000" b="1" i="1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980728"/>
            <a:ext cx="76328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Творче конструювання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132856"/>
            <a:ext cx="728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За опорними схемами складіть і запишіть речення.</a:t>
            </a:r>
          </a:p>
          <a:p>
            <a:endParaRPr lang="uk-UA" sz="2400" b="1" i="1" dirty="0">
              <a:solidFill>
                <a:srgbClr val="0070C0"/>
              </a:solidFill>
            </a:endParaRPr>
          </a:p>
          <a:p>
            <a:endParaRPr lang="ru-RU" sz="2400" b="1" i="1" dirty="0">
              <a:solidFill>
                <a:srgbClr val="0070C0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331640" y="2780928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63688" y="2636912"/>
            <a:ext cx="19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 </a:t>
            </a:r>
            <a:r>
              <a:rPr lang="uk-UA" sz="3600" dirty="0" smtClean="0"/>
              <a:t>: О, </a:t>
            </a:r>
            <a:r>
              <a:rPr lang="uk-UA" sz="3600" dirty="0" err="1" smtClean="0"/>
              <a:t>О</a:t>
            </a:r>
            <a:r>
              <a:rPr lang="uk-UA" sz="3600" dirty="0" smtClean="0"/>
              <a:t>, О</a:t>
            </a:r>
            <a:r>
              <a:rPr lang="uk-UA" sz="3600" dirty="0"/>
              <a:t>.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92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1.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429000"/>
            <a:ext cx="266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2. І О, і О, і О - </a:t>
            </a:r>
            <a:endParaRPr lang="ru-RU" sz="3200" dirty="0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3347864" y="3501008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99592" y="4077072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3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1403648" y="4149080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691680" y="4077072"/>
            <a:ext cx="2268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 : О, </a:t>
            </a:r>
            <a:r>
              <a:rPr lang="uk-UA" sz="3200" dirty="0" err="1" smtClean="0"/>
              <a:t>О</a:t>
            </a:r>
            <a:r>
              <a:rPr lang="uk-UA" sz="3200" dirty="0" smtClean="0"/>
              <a:t>, </a:t>
            </a:r>
            <a:r>
              <a:rPr lang="uk-UA" sz="3200" dirty="0" err="1" smtClean="0"/>
              <a:t>О</a:t>
            </a:r>
            <a:r>
              <a:rPr lang="uk-UA" sz="3200" dirty="0" smtClean="0"/>
              <a:t> - …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980728"/>
            <a:ext cx="76328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Творче завдання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7704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solidFill>
                  <a:srgbClr val="0070C0"/>
                </a:solidFill>
              </a:rPr>
              <a:t>Уявіть, що ви в супермаркеті. Складіть перелік ( 5 – 7 пунктів ) необхідних для вашої родини закупівель на місяць із використанням </a:t>
            </a:r>
            <a:r>
              <a:rPr lang="uk-UA" sz="2000" b="1" i="1" dirty="0" err="1" smtClean="0">
                <a:solidFill>
                  <a:srgbClr val="0070C0"/>
                </a:solidFill>
              </a:rPr>
              <a:t>узагальнювальних</a:t>
            </a:r>
            <a:r>
              <a:rPr lang="uk-UA" sz="2000" b="1" i="1" dirty="0" smtClean="0">
                <a:solidFill>
                  <a:srgbClr val="0070C0"/>
                </a:solidFill>
              </a:rPr>
              <a:t> слів при однорідних членах речення. Ви можете скористатися наведеними нижче </a:t>
            </a:r>
            <a:r>
              <a:rPr lang="uk-UA" sz="2000" b="1" i="1" dirty="0" err="1" smtClean="0">
                <a:solidFill>
                  <a:srgbClr val="0070C0"/>
                </a:solidFill>
              </a:rPr>
              <a:t>узагальнювальними</a:t>
            </a:r>
            <a:r>
              <a:rPr lang="uk-UA" sz="2000" b="1" i="1" dirty="0" smtClean="0">
                <a:solidFill>
                  <a:srgbClr val="0070C0"/>
                </a:solidFill>
              </a:rPr>
              <a:t> словами.</a:t>
            </a:r>
            <a:endParaRPr lang="ru-RU" sz="2000" b="1" i="1" dirty="0">
              <a:solidFill>
                <a:srgbClr val="0070C0"/>
              </a:solidFill>
            </a:endParaRPr>
          </a:p>
        </p:txBody>
      </p:sp>
      <p:pic>
        <p:nvPicPr>
          <p:cNvPr id="7" name="Рисунок 6" descr="1626152266_17-kartinkin-com-p-supermarket-art-art-krasivo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501008"/>
            <a:ext cx="3240360" cy="2736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2080" y="3573016"/>
            <a:ext cx="35142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uk-UA" sz="2800" b="1" i="1" dirty="0" smtClean="0">
                <a:solidFill>
                  <a:srgbClr val="002060"/>
                </a:solidFill>
              </a:rPr>
              <a:t>Овочі,фрукти</a:t>
            </a:r>
          </a:p>
          <a:p>
            <a:pPr>
              <a:buFont typeface="Arial" pitchFamily="34" charset="0"/>
              <a:buChar char="•"/>
            </a:pPr>
            <a:r>
              <a:rPr lang="uk-UA" sz="2800" b="1" i="1" dirty="0" smtClean="0">
                <a:solidFill>
                  <a:srgbClr val="002060"/>
                </a:solidFill>
              </a:rPr>
              <a:t>Крупи</a:t>
            </a:r>
          </a:p>
          <a:p>
            <a:pPr>
              <a:buFont typeface="Arial" pitchFamily="34" charset="0"/>
              <a:buChar char="•"/>
            </a:pPr>
            <a:r>
              <a:rPr lang="uk-UA" sz="2800" b="1" i="1" dirty="0" smtClean="0">
                <a:solidFill>
                  <a:srgbClr val="002060"/>
                </a:solidFill>
              </a:rPr>
              <a:t>Молочні продукти</a:t>
            </a:r>
          </a:p>
          <a:p>
            <a:pPr>
              <a:buFont typeface="Arial" pitchFamily="34" charset="0"/>
              <a:buChar char="•"/>
            </a:pPr>
            <a:r>
              <a:rPr lang="uk-UA" sz="2800" b="1" i="1" dirty="0" smtClean="0">
                <a:solidFill>
                  <a:srgbClr val="002060"/>
                </a:solidFill>
              </a:rPr>
              <a:t>Побутова хімія</a:t>
            </a:r>
          </a:p>
          <a:p>
            <a:pPr>
              <a:buFont typeface="Arial" pitchFamily="34" charset="0"/>
              <a:buChar char="•"/>
            </a:pPr>
            <a:r>
              <a:rPr lang="uk-UA" sz="2800" b="1" i="1" dirty="0" smtClean="0">
                <a:solidFill>
                  <a:srgbClr val="002060"/>
                </a:solidFill>
              </a:rPr>
              <a:t>Косметичні товари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980728"/>
            <a:ext cx="76328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Підсумок уроку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204864"/>
            <a:ext cx="75608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0070C0"/>
                </a:solidFill>
              </a:rPr>
              <a:t>1.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Узагальнювальні</a:t>
            </a:r>
            <a:r>
              <a:rPr lang="uk-UA" sz="2400" b="1" i="1" dirty="0" smtClean="0">
                <a:solidFill>
                  <a:srgbClr val="0070C0"/>
                </a:solidFill>
              </a:rPr>
              <a:t> слова – це…</a:t>
            </a:r>
          </a:p>
          <a:p>
            <a:r>
              <a:rPr lang="uk-UA" sz="2400" b="1" i="1" dirty="0" smtClean="0">
                <a:solidFill>
                  <a:srgbClr val="0070C0"/>
                </a:solidFill>
              </a:rPr>
              <a:t>2. При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узагальнювальних</a:t>
            </a:r>
            <a:r>
              <a:rPr lang="uk-UA" sz="2400" b="1" i="1" dirty="0" smtClean="0">
                <a:solidFill>
                  <a:srgbClr val="0070C0"/>
                </a:solidFill>
              </a:rPr>
              <a:t> словах двокрапка ставиться…</a:t>
            </a:r>
          </a:p>
          <a:p>
            <a:r>
              <a:rPr lang="uk-UA" sz="2400" b="1" i="1" dirty="0" smtClean="0">
                <a:solidFill>
                  <a:srgbClr val="0070C0"/>
                </a:solidFill>
              </a:rPr>
              <a:t>3. При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узагальнювальних</a:t>
            </a:r>
            <a:r>
              <a:rPr lang="uk-UA" sz="2400" b="1" i="1" dirty="0" smtClean="0">
                <a:solidFill>
                  <a:srgbClr val="0070C0"/>
                </a:solidFill>
              </a:rPr>
              <a:t> словах тире ставиться…</a:t>
            </a:r>
          </a:p>
          <a:p>
            <a:r>
              <a:rPr lang="uk-UA" sz="2400" b="1" i="1" dirty="0" smtClean="0">
                <a:solidFill>
                  <a:srgbClr val="0070C0"/>
                </a:solidFill>
              </a:rPr>
              <a:t>4. При </a:t>
            </a:r>
            <a:r>
              <a:rPr lang="uk-UA" sz="2400" b="1" i="1" dirty="0" err="1" smtClean="0">
                <a:solidFill>
                  <a:srgbClr val="0070C0"/>
                </a:solidFill>
              </a:rPr>
              <a:t>узагальнювальних</a:t>
            </a:r>
            <a:r>
              <a:rPr lang="uk-UA" sz="2400" b="1" i="1" dirty="0" smtClean="0">
                <a:solidFill>
                  <a:srgbClr val="0070C0"/>
                </a:solidFill>
              </a:rPr>
              <a:t> словах двокрапка й тире ставляться…</a:t>
            </a:r>
          </a:p>
          <a:p>
            <a:r>
              <a:rPr lang="uk-UA" sz="2400" b="1" i="1" dirty="0" smtClean="0">
                <a:solidFill>
                  <a:srgbClr val="0070C0"/>
                </a:solidFill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980728"/>
            <a:ext cx="76328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Домашнє завдання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27687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solidFill>
                  <a:srgbClr val="0070C0"/>
                </a:solidFill>
              </a:rPr>
              <a:t>1.Опрацювати параграф </a:t>
            </a:r>
            <a:r>
              <a:rPr lang="uk-UA" sz="2800" b="1" i="1" dirty="0" smtClean="0">
                <a:solidFill>
                  <a:srgbClr val="0070C0"/>
                </a:solidFill>
              </a:rPr>
              <a:t>29</a:t>
            </a:r>
            <a:endParaRPr lang="uk-UA" sz="2800" b="1" i="1" dirty="0" smtClean="0">
              <a:solidFill>
                <a:srgbClr val="0070C0"/>
              </a:solidFill>
            </a:endParaRPr>
          </a:p>
          <a:p>
            <a:pPr algn="ctr"/>
            <a:r>
              <a:rPr lang="uk-UA" sz="2800" b="1" i="1" dirty="0" smtClean="0">
                <a:solidFill>
                  <a:srgbClr val="0070C0"/>
                </a:solidFill>
              </a:rPr>
              <a:t>2.Виконати вправу </a:t>
            </a:r>
            <a:r>
              <a:rPr lang="uk-UA" sz="2800" b="1" i="1" dirty="0" smtClean="0">
                <a:solidFill>
                  <a:srgbClr val="0070C0"/>
                </a:solidFill>
              </a:rPr>
              <a:t>5 </a:t>
            </a:r>
            <a:r>
              <a:rPr lang="uk-UA" sz="2800" b="1" i="1" dirty="0" smtClean="0">
                <a:solidFill>
                  <a:srgbClr val="0070C0"/>
                </a:solidFill>
              </a:rPr>
              <a:t>(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стр</a:t>
            </a:r>
            <a:r>
              <a:rPr lang="uk-UA" sz="2800" b="1" i="1" dirty="0" smtClean="0">
                <a:solidFill>
                  <a:srgbClr val="0070C0"/>
                </a:solidFill>
              </a:rPr>
              <a:t>. </a:t>
            </a:r>
            <a:r>
              <a:rPr lang="uk-UA" sz="2800" b="1" i="1" smtClean="0">
                <a:solidFill>
                  <a:srgbClr val="0070C0"/>
                </a:solidFill>
              </a:rPr>
              <a:t>106 </a:t>
            </a:r>
            <a:r>
              <a:rPr lang="uk-UA" sz="2800" b="1" i="1" dirty="0" smtClean="0">
                <a:solidFill>
                  <a:srgbClr val="0070C0"/>
                </a:solidFill>
              </a:rPr>
              <a:t>)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043608" y="1340768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rgbClr val="0070C0"/>
                </a:solidFill>
              </a:rPr>
              <a:t>Дякую за увагу 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4221088"/>
            <a:ext cx="3384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solidFill>
                  <a:srgbClr val="002060"/>
                </a:solidFill>
              </a:rPr>
              <a:t>Презентацію підготувала</a:t>
            </a:r>
          </a:p>
          <a:p>
            <a:r>
              <a:rPr lang="uk-UA" sz="2000" b="1" i="1" dirty="0" smtClean="0">
                <a:solidFill>
                  <a:srgbClr val="002060"/>
                </a:solidFill>
              </a:rPr>
              <a:t>Жанна Шульга - вчитель української мови та літератури</a:t>
            </a:r>
          </a:p>
          <a:p>
            <a:r>
              <a:rPr lang="ru-RU" sz="2000" b="1" i="1" dirty="0" err="1" smtClean="0">
                <a:solidFill>
                  <a:srgbClr val="002060"/>
                </a:solidFill>
              </a:rPr>
              <a:t>Ізмаїльської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гімназії</a:t>
            </a:r>
            <a:r>
              <a:rPr lang="ru-RU" sz="2000" b="1" i="1" dirty="0" smtClean="0">
                <a:solidFill>
                  <a:srgbClr val="002060"/>
                </a:solidFill>
              </a:rPr>
              <a:t> № 9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з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err="1" smtClean="0">
                <a:solidFill>
                  <a:srgbClr val="002060"/>
                </a:solidFill>
              </a:rPr>
              <a:t>початковою</a:t>
            </a:r>
            <a:r>
              <a:rPr lang="ru-RU" sz="2000" b="1" i="1" dirty="0" smtClean="0">
                <a:solidFill>
                  <a:srgbClr val="002060"/>
                </a:solidFill>
              </a:rPr>
              <a:t> школою 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95536" y="836712"/>
            <a:ext cx="813690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Перед однорідними членами або після них можуть бути</a:t>
            </a:r>
            <a:r>
              <a:rPr lang="uk-UA" sz="2800" b="1" i="1" dirty="0" smtClean="0"/>
              <a:t> </a:t>
            </a:r>
            <a:r>
              <a:rPr lang="uk-UA" sz="3200" b="1" i="1" dirty="0" err="1" smtClean="0">
                <a:solidFill>
                  <a:srgbClr val="C00000"/>
                </a:solidFill>
              </a:rPr>
              <a:t>узагальнювальні</a:t>
            </a:r>
            <a:r>
              <a:rPr lang="uk-UA" sz="3200" b="1" i="1" dirty="0" smtClean="0">
                <a:solidFill>
                  <a:srgbClr val="C00000"/>
                </a:solidFill>
              </a:rPr>
              <a:t> слова </a:t>
            </a:r>
          </a:p>
          <a:p>
            <a:r>
              <a:rPr lang="uk-UA" sz="2800" b="1" i="1" dirty="0" smtClean="0">
                <a:solidFill>
                  <a:srgbClr val="0070C0"/>
                </a:solidFill>
              </a:rPr>
              <a:t>(словосполучення). Ці слова виражають загальні поняття або є родовими щодо тих понять, які названі однорідними членами.</a:t>
            </a:r>
          </a:p>
          <a:p>
            <a:endParaRPr lang="uk-UA" dirty="0"/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Наприклад:</a:t>
            </a:r>
            <a:r>
              <a:rPr lang="uk-UA" sz="2800" dirty="0" smtClean="0"/>
              <a:t> </a:t>
            </a:r>
            <a:r>
              <a:rPr lang="uk-UA" sz="2800" b="1" i="1" dirty="0" smtClean="0"/>
              <a:t>У нашому саду ростуть </a:t>
            </a:r>
            <a:r>
              <a:rPr lang="uk-UA" sz="2800" b="1" i="1" dirty="0" smtClean="0">
                <a:solidFill>
                  <a:srgbClr val="C00000"/>
                </a:solidFill>
              </a:rPr>
              <a:t>плодові дерева</a:t>
            </a:r>
            <a:r>
              <a:rPr lang="uk-UA" sz="2800" b="1" i="1" dirty="0" smtClean="0">
                <a:solidFill>
                  <a:srgbClr val="0070C0"/>
                </a:solidFill>
              </a:rPr>
              <a:t>:</a:t>
            </a:r>
            <a:r>
              <a:rPr lang="uk-UA" sz="2800" b="1" i="1" dirty="0" smtClean="0">
                <a:solidFill>
                  <a:srgbClr val="FF0000"/>
                </a:solidFill>
              </a:rPr>
              <a:t> </a:t>
            </a:r>
            <a:r>
              <a:rPr lang="uk-UA" sz="2800" b="1" i="1" dirty="0" smtClean="0">
                <a:solidFill>
                  <a:srgbClr val="0070C0"/>
                </a:solidFill>
              </a:rPr>
              <a:t>яблуня, вишня, груша та слива.</a:t>
            </a:r>
          </a:p>
          <a:p>
            <a:endParaRPr lang="uk-UA" sz="2800" b="1" i="1" dirty="0" smtClean="0">
              <a:solidFill>
                <a:srgbClr val="0070C0"/>
              </a:solidFill>
            </a:endParaRPr>
          </a:p>
          <a:p>
            <a:r>
              <a:rPr lang="uk-UA" sz="2800" b="1" i="1" dirty="0" smtClean="0"/>
              <a:t>Групування однорідних членів і </a:t>
            </a:r>
            <a:r>
              <a:rPr lang="uk-UA" sz="2800" b="1" i="1" dirty="0" err="1" smtClean="0"/>
              <a:t>узагальнювального</a:t>
            </a:r>
            <a:r>
              <a:rPr lang="uk-UA" sz="2800" b="1" i="1" dirty="0" smtClean="0"/>
              <a:t> слова в цьому реченні можна показати за допомогою схеми:</a:t>
            </a:r>
          </a:p>
          <a:p>
            <a:endParaRPr lang="uk-UA" sz="2800" b="1" i="1" dirty="0" smtClean="0"/>
          </a:p>
          <a:p>
            <a:endParaRPr lang="ru-RU" sz="2800" b="1" i="1" dirty="0">
              <a:solidFill>
                <a:srgbClr val="0070C0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547664" y="6021288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979712" y="5949280"/>
            <a:ext cx="2705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0070C0"/>
                </a:solidFill>
              </a:rPr>
              <a:t>:</a:t>
            </a:r>
            <a:r>
              <a:rPr lang="uk-UA" sz="3200" dirty="0" smtClean="0"/>
              <a:t> </a:t>
            </a:r>
            <a:r>
              <a:rPr lang="uk-UA" sz="3200" dirty="0" smtClean="0">
                <a:solidFill>
                  <a:srgbClr val="0070C0"/>
                </a:solidFill>
              </a:rPr>
              <a:t>О</a:t>
            </a:r>
            <a:r>
              <a:rPr lang="uk-UA" sz="3200" dirty="0" smtClean="0"/>
              <a:t>, </a:t>
            </a:r>
            <a:r>
              <a:rPr lang="uk-UA" sz="3200" dirty="0" err="1" smtClean="0">
                <a:solidFill>
                  <a:srgbClr val="0070C0"/>
                </a:solidFill>
              </a:rPr>
              <a:t>О</a:t>
            </a:r>
            <a:r>
              <a:rPr lang="uk-UA" sz="3200" dirty="0" smtClean="0"/>
              <a:t>, </a:t>
            </a:r>
            <a:r>
              <a:rPr lang="uk-UA" sz="3200" dirty="0" err="1">
                <a:solidFill>
                  <a:srgbClr val="0070C0"/>
                </a:solidFill>
              </a:rPr>
              <a:t>О</a:t>
            </a:r>
            <a:r>
              <a:rPr lang="uk-UA" sz="3200" dirty="0" smtClean="0"/>
              <a:t> та </a:t>
            </a:r>
            <a:r>
              <a:rPr lang="uk-UA" sz="3200" dirty="0" smtClean="0">
                <a:solidFill>
                  <a:srgbClr val="0070C0"/>
                </a:solidFill>
              </a:rPr>
              <a:t>О  </a:t>
            </a:r>
            <a:r>
              <a:rPr lang="uk-UA" sz="3200" dirty="0" smtClean="0"/>
              <a:t>(</a:t>
            </a:r>
            <a:endParaRPr lang="ru-RU" sz="3200" dirty="0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4572000" y="6021288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04048" y="5949280"/>
            <a:ext cx="104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- УС )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1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827584" y="1052736"/>
            <a:ext cx="7056784" cy="113042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ЗВЕРНІТЬ УВАГУ!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2780928"/>
            <a:ext cx="6984776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uk-UA" sz="2800" b="1" i="1" dirty="0" smtClean="0">
                <a:solidFill>
                  <a:srgbClr val="0070C0"/>
                </a:solidFill>
              </a:rPr>
              <a:t>1.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Узагальнювальне</a:t>
            </a:r>
            <a:r>
              <a:rPr lang="uk-UA" sz="2800" b="1" i="1" dirty="0" smtClean="0">
                <a:solidFill>
                  <a:srgbClr val="0070C0"/>
                </a:solidFill>
              </a:rPr>
              <a:t> слово є тим самим членом речення, що й однорідні члени,яких воно стосується.</a:t>
            </a:r>
          </a:p>
          <a:p>
            <a:pPr marL="342900" indent="-342900"/>
            <a:r>
              <a:rPr lang="uk-UA" sz="2800" b="1" i="1" dirty="0" smtClean="0">
                <a:solidFill>
                  <a:srgbClr val="0070C0"/>
                </a:solidFill>
              </a:rPr>
              <a:t>2.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Узагальнювальне</a:t>
            </a:r>
            <a:r>
              <a:rPr lang="uk-UA" sz="2800" b="1" i="1" dirty="0" smtClean="0">
                <a:solidFill>
                  <a:srgbClr val="0070C0"/>
                </a:solidFill>
              </a:rPr>
              <a:t> слово може бути відділене від однорідних членів іншими словами.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graphicFrame>
        <p:nvGraphicFramePr>
          <p:cNvPr id="6" name="Схема 5"/>
          <p:cNvGraphicFramePr/>
          <p:nvPr/>
        </p:nvGraphicFramePr>
        <p:xfrm>
          <a:off x="899592" y="1052736"/>
          <a:ext cx="727280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1052736"/>
            <a:ext cx="76328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 </a:t>
            </a:r>
            <a:r>
              <a:rPr lang="uk-UA" sz="4000" b="1" i="1" dirty="0" smtClean="0">
                <a:solidFill>
                  <a:srgbClr val="FFFF00"/>
                </a:solidFill>
              </a:rPr>
              <a:t>ДВОКРАПКА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348880"/>
            <a:ext cx="7704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Якщо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узагальнювальне</a:t>
            </a:r>
            <a:r>
              <a:rPr lang="uk-UA" sz="2800" b="1" i="1" dirty="0" smtClean="0">
                <a:solidFill>
                  <a:srgbClr val="0070C0"/>
                </a:solidFill>
              </a:rPr>
              <a:t> слово стоїть перед однорідними членами, то перед першим однорідним членом ставимо </a:t>
            </a:r>
            <a:r>
              <a:rPr lang="uk-UA" sz="2800" b="1" i="1" dirty="0" smtClean="0">
                <a:solidFill>
                  <a:srgbClr val="C00000"/>
                </a:solidFill>
              </a:rPr>
              <a:t>ДВОКРАПКУ</a:t>
            </a:r>
            <a:r>
              <a:rPr lang="uk-UA" sz="2800" b="1" i="1" dirty="0" smtClean="0">
                <a:solidFill>
                  <a:srgbClr val="0070C0"/>
                </a:solidFill>
              </a:rPr>
              <a:t>.</a:t>
            </a:r>
          </a:p>
          <a:p>
            <a:endParaRPr lang="uk-UA" sz="2800" b="1" i="1" dirty="0">
              <a:solidFill>
                <a:srgbClr val="C00000"/>
              </a:solidFill>
            </a:endParaRPr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Наприклад:</a:t>
            </a:r>
            <a:r>
              <a:rPr lang="uk-UA" sz="2800" b="1" i="1" dirty="0" smtClean="0">
                <a:solidFill>
                  <a:srgbClr val="FF0000"/>
                </a:solidFill>
              </a:rPr>
              <a:t> </a:t>
            </a:r>
            <a:r>
              <a:rPr lang="uk-UA" sz="2800" b="1" i="1" dirty="0" smtClean="0">
                <a:solidFill>
                  <a:srgbClr val="C00000"/>
                </a:solidFill>
              </a:rPr>
              <a:t>Усе</a:t>
            </a:r>
            <a:r>
              <a:rPr lang="uk-UA" sz="2800" b="1" i="1" dirty="0" smtClean="0">
                <a:solidFill>
                  <a:srgbClr val="0070C0"/>
                </a:solidFill>
              </a:rPr>
              <a:t>:</a:t>
            </a:r>
            <a:r>
              <a:rPr lang="uk-UA" sz="2800" b="1" i="1" dirty="0" smtClean="0"/>
              <a:t> і </a:t>
            </a:r>
            <a:r>
              <a:rPr lang="uk-UA" sz="2800" b="1" i="1" dirty="0" smtClean="0">
                <a:solidFill>
                  <a:srgbClr val="0070C0"/>
                </a:solidFill>
              </a:rPr>
              <a:t>небо</a:t>
            </a:r>
            <a:r>
              <a:rPr lang="uk-UA" sz="2800" b="1" i="1" dirty="0" smtClean="0"/>
              <a:t>, і </a:t>
            </a:r>
            <a:r>
              <a:rPr lang="uk-UA" sz="2800" b="1" i="1" dirty="0" smtClean="0">
                <a:solidFill>
                  <a:srgbClr val="0070C0"/>
                </a:solidFill>
              </a:rPr>
              <a:t>сіно</a:t>
            </a:r>
            <a:r>
              <a:rPr lang="uk-UA" sz="2800" b="1" i="1" dirty="0" smtClean="0"/>
              <a:t>, і тривожний </a:t>
            </a:r>
            <a:r>
              <a:rPr lang="uk-UA" sz="2800" b="1" i="1" dirty="0" smtClean="0">
                <a:solidFill>
                  <a:srgbClr val="0070C0"/>
                </a:solidFill>
              </a:rPr>
              <a:t>крик</a:t>
            </a:r>
            <a:r>
              <a:rPr lang="uk-UA" sz="2800" b="1" i="1" dirty="0" smtClean="0"/>
              <a:t> птиці сповіщало, що літо вже здає ключі осені.</a:t>
            </a:r>
          </a:p>
          <a:p>
            <a:endParaRPr lang="ru-RU" sz="2800" b="1" i="1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1835696" y="5373216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67744" y="5229200"/>
            <a:ext cx="175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rgbClr val="0070C0"/>
                </a:solidFill>
              </a:rPr>
              <a:t>:</a:t>
            </a:r>
            <a:r>
              <a:rPr lang="uk-UA" sz="3600" dirty="0" smtClean="0"/>
              <a:t> </a:t>
            </a:r>
            <a:r>
              <a:rPr lang="uk-UA" sz="3600" dirty="0" smtClean="0">
                <a:solidFill>
                  <a:srgbClr val="0070C0"/>
                </a:solidFill>
              </a:rPr>
              <a:t>О</a:t>
            </a:r>
            <a:r>
              <a:rPr lang="uk-UA" sz="3600" dirty="0" smtClean="0"/>
              <a:t>,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r>
              <a:rPr lang="uk-UA" sz="3600" dirty="0" smtClean="0"/>
              <a:t>,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Скругленный прямоугольник 5"/>
          <p:cNvSpPr/>
          <p:nvPr/>
        </p:nvSpPr>
        <p:spPr>
          <a:xfrm>
            <a:off x="611560" y="1052736"/>
            <a:ext cx="76328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ТИРЕ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9" y="2420888"/>
            <a:ext cx="75608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Якщо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узагальнювальне</a:t>
            </a:r>
            <a:r>
              <a:rPr lang="uk-UA" sz="2800" b="1" i="1" dirty="0" smtClean="0">
                <a:solidFill>
                  <a:srgbClr val="0070C0"/>
                </a:solidFill>
              </a:rPr>
              <a:t> слово стоїть після однорідних членів, то після них ставимо </a:t>
            </a:r>
            <a:r>
              <a:rPr lang="uk-UA" sz="2800" b="1" i="1" dirty="0" smtClean="0">
                <a:solidFill>
                  <a:srgbClr val="C00000"/>
                </a:solidFill>
              </a:rPr>
              <a:t>ТИРЕ</a:t>
            </a:r>
            <a:r>
              <a:rPr lang="uk-UA" sz="2800" b="1" i="1" dirty="0" smtClean="0">
                <a:solidFill>
                  <a:srgbClr val="0070C0"/>
                </a:solidFill>
              </a:rPr>
              <a:t>.</a:t>
            </a:r>
          </a:p>
          <a:p>
            <a:endParaRPr lang="uk-UA" sz="2800" b="1" i="1" dirty="0">
              <a:solidFill>
                <a:srgbClr val="0070C0"/>
              </a:solidFill>
            </a:endParaRPr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Наприклад: </a:t>
            </a:r>
            <a:r>
              <a:rPr lang="uk-UA" sz="2800" b="1" i="1" dirty="0" smtClean="0">
                <a:solidFill>
                  <a:srgbClr val="0070C0"/>
                </a:solidFill>
              </a:rPr>
              <a:t>Луки</a:t>
            </a:r>
            <a:r>
              <a:rPr lang="uk-UA" sz="2800" b="1" i="1" dirty="0" smtClean="0"/>
              <a:t>, </a:t>
            </a:r>
            <a:r>
              <a:rPr lang="uk-UA" sz="2800" b="1" i="1" dirty="0" smtClean="0">
                <a:solidFill>
                  <a:srgbClr val="0070C0"/>
                </a:solidFill>
              </a:rPr>
              <a:t>гори</a:t>
            </a:r>
            <a:r>
              <a:rPr lang="uk-UA" sz="2800" b="1" i="1" dirty="0" smtClean="0"/>
              <a:t>, пишні </a:t>
            </a:r>
            <a:r>
              <a:rPr lang="uk-UA" sz="2800" b="1" i="1" dirty="0" smtClean="0">
                <a:solidFill>
                  <a:srgbClr val="0070C0"/>
                </a:solidFill>
              </a:rPr>
              <a:t>сади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0070C0"/>
                </a:solidFill>
              </a:rPr>
              <a:t>–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C00000"/>
                </a:solidFill>
              </a:rPr>
              <a:t>все </a:t>
            </a:r>
            <a:r>
              <a:rPr lang="uk-UA" sz="2800" b="1" i="1" dirty="0" smtClean="0"/>
              <a:t>зелене й принишкле.</a:t>
            </a:r>
          </a:p>
          <a:p>
            <a:r>
              <a:rPr lang="uk-UA" sz="2800" b="1" i="1" dirty="0"/>
              <a:t> </a:t>
            </a:r>
            <a:r>
              <a:rPr lang="uk-UA" sz="2800" b="1" i="1" dirty="0" smtClean="0"/>
              <a:t>                  </a:t>
            </a:r>
            <a:r>
              <a:rPr lang="uk-UA" sz="3600" dirty="0" smtClean="0">
                <a:solidFill>
                  <a:srgbClr val="0070C0"/>
                </a:solidFill>
              </a:rPr>
              <a:t>О</a:t>
            </a:r>
            <a:r>
              <a:rPr lang="uk-UA" sz="3600" b="1" i="1" dirty="0" smtClean="0"/>
              <a:t>,</a:t>
            </a:r>
            <a:r>
              <a:rPr lang="uk-UA" sz="3600" b="1" i="1" dirty="0"/>
              <a:t>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r>
              <a:rPr lang="uk-UA" sz="3600" b="1" i="1" dirty="0" smtClean="0"/>
              <a:t>,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r>
              <a:rPr lang="uk-UA" sz="3600" b="1" i="1" dirty="0" smtClean="0"/>
              <a:t>, </a:t>
            </a:r>
            <a:r>
              <a:rPr lang="uk-UA" sz="3600" b="1" i="1" dirty="0" smtClean="0">
                <a:solidFill>
                  <a:srgbClr val="0070C0"/>
                </a:solidFill>
              </a:rPr>
              <a:t>-</a:t>
            </a:r>
            <a:r>
              <a:rPr lang="uk-UA" sz="3600" b="1" i="1" dirty="0" smtClean="0"/>
              <a:t>  </a:t>
            </a:r>
          </a:p>
          <a:p>
            <a:endParaRPr lang="ru-RU" sz="2800" b="1" i="1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3995936" y="5085184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611560" y="1052736"/>
            <a:ext cx="76328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ДВОКРАПКА Й ТИРЕ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348880"/>
            <a:ext cx="7632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Якщо </a:t>
            </a:r>
            <a:r>
              <a:rPr lang="uk-UA" sz="2800" b="1" i="1" dirty="0" err="1" smtClean="0">
                <a:solidFill>
                  <a:srgbClr val="0070C0"/>
                </a:solidFill>
              </a:rPr>
              <a:t>узагальнювальне</a:t>
            </a:r>
            <a:r>
              <a:rPr lang="uk-UA" sz="2800" b="1" i="1" dirty="0" smtClean="0">
                <a:solidFill>
                  <a:srgbClr val="0070C0"/>
                </a:solidFill>
              </a:rPr>
              <a:t> слово стоїть перед однорідними членами, а після них речення продовжується, то перед однорідними членами ставимо </a:t>
            </a:r>
            <a:r>
              <a:rPr lang="uk-UA" sz="2800" b="1" i="1" dirty="0" smtClean="0">
                <a:solidFill>
                  <a:srgbClr val="C00000"/>
                </a:solidFill>
              </a:rPr>
              <a:t>ДВОКРАПКУ</a:t>
            </a:r>
            <a:r>
              <a:rPr lang="uk-UA" sz="2800" b="1" i="1" dirty="0" smtClean="0">
                <a:solidFill>
                  <a:srgbClr val="0070C0"/>
                </a:solidFill>
              </a:rPr>
              <a:t>, а після них – </a:t>
            </a:r>
            <a:r>
              <a:rPr lang="uk-UA" sz="2800" b="1" i="1" dirty="0" smtClean="0">
                <a:solidFill>
                  <a:srgbClr val="C00000"/>
                </a:solidFill>
              </a:rPr>
              <a:t>ТИРЕ</a:t>
            </a:r>
            <a:r>
              <a:rPr lang="uk-UA" sz="2800" b="1" i="1" dirty="0" smtClean="0">
                <a:solidFill>
                  <a:srgbClr val="0070C0"/>
                </a:solidFill>
              </a:rPr>
              <a:t>.</a:t>
            </a:r>
          </a:p>
          <a:p>
            <a:endParaRPr lang="uk-UA" sz="2800" dirty="0" smtClean="0">
              <a:solidFill>
                <a:srgbClr val="0070C0"/>
              </a:solidFill>
            </a:endParaRPr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Наприклад: Усе</a:t>
            </a:r>
            <a:r>
              <a:rPr lang="uk-UA" sz="2800" b="1" i="1" dirty="0" smtClean="0">
                <a:solidFill>
                  <a:srgbClr val="0070C0"/>
                </a:solidFill>
              </a:rPr>
              <a:t>: земля, вода, дерева –</a:t>
            </a:r>
            <a:r>
              <a:rPr lang="uk-UA" sz="2800" b="1" i="1" dirty="0" smtClean="0"/>
              <a:t> поснуло.</a:t>
            </a:r>
          </a:p>
          <a:p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2339752" y="5445224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699792" y="5373216"/>
            <a:ext cx="252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rgbClr val="0070C0"/>
                </a:solidFill>
              </a:rPr>
              <a:t>: О</a:t>
            </a:r>
            <a:r>
              <a:rPr lang="uk-UA" sz="3600" dirty="0" smtClean="0"/>
              <a:t>,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r>
              <a:rPr lang="uk-UA" sz="3600" dirty="0" smtClean="0"/>
              <a:t>, </a:t>
            </a:r>
            <a:r>
              <a:rPr lang="uk-UA" sz="3600" dirty="0" err="1" smtClean="0">
                <a:solidFill>
                  <a:srgbClr val="0070C0"/>
                </a:solidFill>
              </a:rPr>
              <a:t>О</a:t>
            </a:r>
            <a:r>
              <a:rPr lang="uk-UA" sz="3600" dirty="0" smtClean="0"/>
              <a:t>, </a:t>
            </a:r>
            <a:r>
              <a:rPr lang="uk-UA" sz="3600" dirty="0" smtClean="0">
                <a:solidFill>
                  <a:srgbClr val="0070C0"/>
                </a:solidFill>
              </a:rPr>
              <a:t>- 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827584" y="1052736"/>
            <a:ext cx="7056784" cy="113042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i="1" dirty="0" smtClean="0">
                <a:solidFill>
                  <a:srgbClr val="FFFF00"/>
                </a:solidFill>
              </a:rPr>
              <a:t>ЗВЕРНІТЬ УВАГУ!</a:t>
            </a:r>
            <a:endParaRPr lang="ru-RU" sz="40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708920"/>
            <a:ext cx="71287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i="1" dirty="0" smtClean="0">
                <a:solidFill>
                  <a:srgbClr val="0070C0"/>
                </a:solidFill>
              </a:rPr>
              <a:t>Якщо перед однорідними членами речення стоять слова </a:t>
            </a:r>
            <a:r>
              <a:rPr lang="uk-UA" sz="2800" b="1" i="1" dirty="0" smtClean="0">
                <a:solidFill>
                  <a:srgbClr val="C00000"/>
                </a:solidFill>
              </a:rPr>
              <a:t>як-то</a:t>
            </a:r>
            <a:r>
              <a:rPr lang="uk-UA" sz="2800" b="1" i="1" dirty="0" smtClean="0">
                <a:solidFill>
                  <a:srgbClr val="0070C0"/>
                </a:solidFill>
              </a:rPr>
              <a:t>,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C00000"/>
                </a:solidFill>
              </a:rPr>
              <a:t>а саме</a:t>
            </a:r>
            <a:r>
              <a:rPr lang="uk-UA" sz="2800" b="1" i="1" dirty="0" smtClean="0">
                <a:solidFill>
                  <a:srgbClr val="0070C0"/>
                </a:solidFill>
              </a:rPr>
              <a:t>,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C00000"/>
                </a:solidFill>
              </a:rPr>
              <a:t>наприклад</a:t>
            </a:r>
            <a:r>
              <a:rPr lang="uk-UA" sz="2800" b="1" i="1" dirty="0" smtClean="0">
                <a:solidFill>
                  <a:srgbClr val="0070C0"/>
                </a:solidFill>
              </a:rPr>
              <a:t>,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0070C0"/>
                </a:solidFill>
              </a:rPr>
              <a:t>то перед цими словами ставимо </a:t>
            </a:r>
            <a:r>
              <a:rPr lang="uk-UA" sz="2800" b="1" i="1" dirty="0" smtClean="0">
                <a:solidFill>
                  <a:srgbClr val="C00000"/>
                </a:solidFill>
              </a:rPr>
              <a:t>КОМУ</a:t>
            </a:r>
            <a:r>
              <a:rPr lang="uk-UA" sz="2800" b="1" i="1" dirty="0" smtClean="0">
                <a:solidFill>
                  <a:srgbClr val="0070C0"/>
                </a:solidFill>
              </a:rPr>
              <a:t>, а після них –</a:t>
            </a:r>
            <a:r>
              <a:rPr lang="uk-UA" sz="2800" b="1" i="1" dirty="0" smtClean="0"/>
              <a:t> </a:t>
            </a:r>
            <a:r>
              <a:rPr lang="uk-UA" sz="2800" b="1" i="1" dirty="0" smtClean="0">
                <a:solidFill>
                  <a:srgbClr val="C00000"/>
                </a:solidFill>
              </a:rPr>
              <a:t>ДВОКРАПКУ</a:t>
            </a:r>
            <a:r>
              <a:rPr lang="uk-UA" sz="2800" b="1" i="1" dirty="0" smtClean="0"/>
              <a:t>. </a:t>
            </a:r>
          </a:p>
          <a:p>
            <a:r>
              <a:rPr lang="uk-UA" sz="2400" b="1" i="1" dirty="0" smtClean="0">
                <a:solidFill>
                  <a:srgbClr val="C00000"/>
                </a:solidFill>
              </a:rPr>
              <a:t>Наприклад:</a:t>
            </a:r>
            <a:r>
              <a:rPr lang="uk-UA" sz="2400" b="1" i="1" dirty="0" smtClean="0"/>
              <a:t> Весільний обряд складається з </a:t>
            </a:r>
            <a:r>
              <a:rPr lang="uk-UA" sz="2400" b="1" i="1" dirty="0" smtClean="0">
                <a:solidFill>
                  <a:srgbClr val="C00000"/>
                </a:solidFill>
              </a:rPr>
              <a:t>трьох частин, а саме </a:t>
            </a:r>
            <a:r>
              <a:rPr lang="uk-UA" sz="2400" b="1" i="1" dirty="0" smtClean="0">
                <a:solidFill>
                  <a:srgbClr val="0070C0"/>
                </a:solidFill>
              </a:rPr>
              <a:t>: заручин</a:t>
            </a:r>
            <a:r>
              <a:rPr lang="uk-UA" sz="2400" b="1" i="1" dirty="0" smtClean="0"/>
              <a:t>, </a:t>
            </a:r>
            <a:r>
              <a:rPr lang="uk-UA" sz="2400" b="1" i="1" dirty="0" smtClean="0">
                <a:solidFill>
                  <a:srgbClr val="0070C0"/>
                </a:solidFill>
              </a:rPr>
              <a:t>сватання</a:t>
            </a:r>
            <a:r>
              <a:rPr lang="uk-UA" sz="2400" b="1" i="1" dirty="0" smtClean="0"/>
              <a:t> і </a:t>
            </a:r>
            <a:r>
              <a:rPr lang="uk-UA" sz="2400" b="1" i="1" dirty="0" smtClean="0">
                <a:solidFill>
                  <a:srgbClr val="0070C0"/>
                </a:solidFill>
              </a:rPr>
              <a:t>весілля</a:t>
            </a:r>
            <a:r>
              <a:rPr lang="uk-UA" sz="2400" b="1" i="1" dirty="0" smtClean="0"/>
              <a:t>.</a:t>
            </a:r>
          </a:p>
          <a:p>
            <a:endParaRPr lang="uk-UA" sz="2400" b="1" i="1" dirty="0" smtClean="0"/>
          </a:p>
          <a:p>
            <a:endParaRPr lang="ru-RU" sz="2400" b="1" i="1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2483768" y="5373216"/>
            <a:ext cx="360040" cy="432048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915816" y="5301208"/>
            <a:ext cx="3040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i="1" dirty="0" smtClean="0">
                <a:solidFill>
                  <a:srgbClr val="C00000"/>
                </a:solidFill>
              </a:rPr>
              <a:t>, а саме </a:t>
            </a:r>
            <a:r>
              <a:rPr lang="uk-UA" sz="3200" dirty="0" smtClean="0">
                <a:solidFill>
                  <a:srgbClr val="0070C0"/>
                </a:solidFill>
              </a:rPr>
              <a:t>: О</a:t>
            </a:r>
            <a:r>
              <a:rPr lang="uk-UA" sz="3200" dirty="0" smtClean="0"/>
              <a:t>,</a:t>
            </a:r>
            <a:r>
              <a:rPr lang="uk-UA" sz="3200" dirty="0" smtClean="0">
                <a:solidFill>
                  <a:srgbClr val="0070C0"/>
                </a:solidFill>
              </a:rPr>
              <a:t> </a:t>
            </a:r>
            <a:r>
              <a:rPr lang="uk-UA" sz="3200" dirty="0" err="1" smtClean="0">
                <a:solidFill>
                  <a:srgbClr val="0070C0"/>
                </a:solidFill>
              </a:rPr>
              <a:t>О</a:t>
            </a:r>
            <a:r>
              <a:rPr lang="uk-UA" sz="3200" dirty="0" smtClean="0"/>
              <a:t>,</a:t>
            </a:r>
            <a:r>
              <a:rPr lang="uk-UA" sz="3200" dirty="0" smtClean="0">
                <a:solidFill>
                  <a:srgbClr val="0070C0"/>
                </a:solidFill>
              </a:rPr>
              <a:t> </a:t>
            </a:r>
            <a:r>
              <a:rPr lang="uk-UA" sz="3200" dirty="0" err="1" smtClean="0">
                <a:solidFill>
                  <a:srgbClr val="0070C0"/>
                </a:solidFill>
              </a:rPr>
              <a:t>О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26c76b0c5a512a80bdb68a5f11dade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539552" y="980728"/>
            <a:ext cx="76328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rgbClr val="FFFF00"/>
                </a:solidFill>
              </a:rPr>
              <a:t>Лінгвістична гра “ Побудуй речення ”</a:t>
            </a:r>
            <a:endParaRPr lang="ru-RU" sz="32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88840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solidFill>
                  <a:srgbClr val="0070C0"/>
                </a:solidFill>
              </a:rPr>
              <a:t>Доповніть подані речення однорідними членами та запишіть.</a:t>
            </a:r>
          </a:p>
          <a:p>
            <a:pPr algn="ctr"/>
            <a:endParaRPr lang="uk-UA" sz="2400" b="1" i="1" dirty="0" smtClean="0">
              <a:solidFill>
                <a:srgbClr val="0070C0"/>
              </a:solidFill>
            </a:endParaRPr>
          </a:p>
          <a:p>
            <a:r>
              <a:rPr lang="uk-UA" sz="2400" b="1" i="1" dirty="0" smtClean="0">
                <a:solidFill>
                  <a:srgbClr val="002060"/>
                </a:solidFill>
              </a:rPr>
              <a:t>1. Увечері до хати посходилась уся сім’я : …</a:t>
            </a:r>
          </a:p>
          <a:p>
            <a:r>
              <a:rPr lang="uk-UA" sz="2400" b="1" i="1" dirty="0" smtClean="0">
                <a:solidFill>
                  <a:srgbClr val="002060"/>
                </a:solidFill>
              </a:rPr>
              <a:t>2. …Земля України,небо і люди - …</a:t>
            </a:r>
          </a:p>
          <a:p>
            <a:r>
              <a:rPr lang="uk-UA" sz="2400" b="1" i="1" dirty="0" smtClean="0">
                <a:solidFill>
                  <a:srgbClr val="002060"/>
                </a:solidFill>
              </a:rPr>
              <a:t>3. Пам’ятками історії й культури уславлені українські міста, як-от : …</a:t>
            </a:r>
          </a:p>
          <a:p>
            <a:r>
              <a:rPr lang="uk-UA" sz="2400" b="1" i="1" dirty="0" smtClean="0">
                <a:solidFill>
                  <a:srgbClr val="002060"/>
                </a:solidFill>
              </a:rPr>
              <a:t>4. Неспокій, рух і боротьбу я бачив скрізь : … 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543</Words>
  <Application>Microsoft Office PowerPoint</Application>
  <PresentationFormat>Экран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Пользователь</cp:lastModifiedBy>
  <cp:revision>19</cp:revision>
  <dcterms:created xsi:type="dcterms:W3CDTF">2022-10-25T12:27:25Z</dcterms:created>
  <dcterms:modified xsi:type="dcterms:W3CDTF">2025-02-02T13:52:48Z</dcterms:modified>
</cp:coreProperties>
</file>