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8" r:id="rId4"/>
    <p:sldId id="260" r:id="rId5"/>
    <p:sldId id="263" r:id="rId6"/>
    <p:sldId id="264" r:id="rId7"/>
    <p:sldId id="262" r:id="rId8"/>
    <p:sldId id="265" r:id="rId9"/>
    <p:sldId id="266" r:id="rId10"/>
    <p:sldId id="267" r:id="rId11"/>
    <p:sldId id="257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467" autoAdjust="0"/>
  </p:normalViewPr>
  <p:slideViewPr>
    <p:cSldViewPr>
      <p:cViewPr>
        <p:scale>
          <a:sx n="72" d="100"/>
          <a:sy n="72" d="100"/>
        </p:scale>
        <p:origin x="-124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0718" y="1052736"/>
            <a:ext cx="6017626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95325"/>
            <a:ext cx="8291264" cy="3949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79512" y="51940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536" y="1628800"/>
            <a:ext cx="4248472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628800"/>
            <a:ext cx="4248472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0619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2633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0619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2633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484784"/>
            <a:ext cx="5111750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1940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1999381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188640"/>
            <a:ext cx="7598078" cy="388330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7 клас</a:t>
            </a:r>
            <a:br>
              <a:rPr lang="uk-UA" b="1" dirty="0" smtClean="0">
                <a:solidFill>
                  <a:srgbClr val="FFFF00"/>
                </a:solidFill>
              </a:rPr>
            </a:br>
            <a:r>
              <a:rPr lang="uk-UA" b="1" dirty="0" smtClean="0">
                <a:solidFill>
                  <a:srgbClr val="FFFF00"/>
                </a:solidFill>
              </a:rPr>
              <a:t>Правопис сполучників. Розрізнення сполучників і однозвучних слів. Розбір сполучника як частини мови</a:t>
            </a:r>
            <a:br>
              <a:rPr lang="uk-UA" b="1" dirty="0" smtClean="0">
                <a:solidFill>
                  <a:srgbClr val="FFFF00"/>
                </a:solidFill>
              </a:rPr>
            </a:br>
            <a:r>
              <a:rPr lang="uk-UA" b="1" dirty="0" smtClean="0">
                <a:solidFill>
                  <a:srgbClr val="FFFF00"/>
                </a:solidFill>
              </a:rPr>
              <a:t/>
            </a:r>
            <a:br>
              <a:rPr lang="uk-UA" b="1" dirty="0" smtClean="0">
                <a:solidFill>
                  <a:srgbClr val="FFFF00"/>
                </a:solidFill>
              </a:rPr>
            </a:br>
            <a:r>
              <a:rPr lang="uk-UA" b="1" dirty="0" err="1" smtClean="0">
                <a:solidFill>
                  <a:srgbClr val="FFFF00"/>
                </a:solidFill>
              </a:rPr>
              <a:t>Стрембицька</a:t>
            </a:r>
            <a:r>
              <a:rPr lang="uk-UA" b="1" dirty="0" smtClean="0">
                <a:solidFill>
                  <a:srgbClr val="FFFF00"/>
                </a:solidFill>
              </a:rPr>
              <a:t> Л.А.</a:t>
            </a:r>
            <a:endParaRPr lang="ru-R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uk-UA" dirty="0" smtClean="0"/>
              <a:t>Якщо хочеш чути слова ввічливості, не забувай і сам їх уживати.</a:t>
            </a:r>
          </a:p>
          <a:p>
            <a:pPr marL="514350" indent="-514350">
              <a:buAutoNum type="arabicPeriod"/>
            </a:pPr>
            <a:r>
              <a:rPr lang="uk-UA" dirty="0" smtClean="0"/>
              <a:t>Погнав пасти телят, та пригнав гусят.</a:t>
            </a:r>
          </a:p>
          <a:p>
            <a:pPr marL="514350" indent="-514350">
              <a:buAutoNum type="arabicPeriod"/>
            </a:pPr>
            <a:r>
              <a:rPr lang="uk-UA" dirty="0" smtClean="0"/>
              <a:t>Над нічним  містом спалахнула блискавка, ніби в одну мить засвітилися сотні ліхтарів.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Зроби розбір сполучників як частини мови</a:t>
            </a:r>
            <a:endParaRPr lang="ru-RU" sz="36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17" y="6574234"/>
            <a:ext cx="177958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19600"/>
            <a:ext cx="29686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280439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11"/>
          <p:cNvSpPr>
            <a:spLocks noGrp="1"/>
          </p:cNvSpPr>
          <p:nvPr>
            <p:ph sz="half" idx="1"/>
          </p:nvPr>
        </p:nvSpPr>
        <p:spPr>
          <a:xfrm>
            <a:off x="107504" y="733970"/>
            <a:ext cx="5256584" cy="452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6600" b="1" dirty="0" err="1" smtClean="0">
                <a:solidFill>
                  <a:srgbClr val="FFFF00"/>
                </a:solidFill>
              </a:rPr>
              <a:t>Домашнє</a:t>
            </a:r>
            <a:r>
              <a:rPr lang="ru-RU" sz="6600" b="1" dirty="0" smtClean="0">
                <a:solidFill>
                  <a:srgbClr val="FFFF00"/>
                </a:solidFill>
              </a:rPr>
              <a:t> </a:t>
            </a:r>
            <a:r>
              <a:rPr lang="ru-RU" sz="6600" b="1" dirty="0" err="1" smtClean="0">
                <a:solidFill>
                  <a:srgbClr val="FFFF00"/>
                </a:solidFill>
              </a:rPr>
              <a:t>завдання</a:t>
            </a:r>
            <a:r>
              <a:rPr lang="ru-RU" sz="6600" b="1" dirty="0" smtClean="0">
                <a:solidFill>
                  <a:srgbClr val="FFFF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ru-RU" sz="6600" b="1" dirty="0" err="1" smtClean="0">
                <a:solidFill>
                  <a:srgbClr val="FFFF00"/>
                </a:solidFill>
              </a:rPr>
              <a:t>Виконати</a:t>
            </a:r>
            <a:r>
              <a:rPr lang="ru-RU" sz="6600" b="1" smtClean="0">
                <a:solidFill>
                  <a:srgbClr val="FFFF00"/>
                </a:solidFill>
              </a:rPr>
              <a:t> впр.341</a:t>
            </a:r>
          </a:p>
          <a:p>
            <a:pPr marL="0" indent="0" algn="ctr">
              <a:buNone/>
            </a:pPr>
            <a:r>
              <a:rPr lang="ru-RU" sz="6600" b="1" dirty="0" err="1" smtClean="0">
                <a:solidFill>
                  <a:srgbClr val="FFFF00"/>
                </a:solidFill>
              </a:rPr>
              <a:t>Дякую</a:t>
            </a:r>
            <a:r>
              <a:rPr lang="ru-RU" sz="6600" b="1" dirty="0" smtClean="0">
                <a:solidFill>
                  <a:srgbClr val="FFFF00"/>
                </a:solidFill>
              </a:rPr>
              <a:t> за роботу!</a:t>
            </a:r>
          </a:p>
          <a:p>
            <a:pPr marL="0" indent="0" algn="ctr">
              <a:buNone/>
            </a:pPr>
            <a:r>
              <a:rPr lang="uk-UA" sz="6600" b="1" dirty="0" smtClean="0">
                <a:solidFill>
                  <a:srgbClr val="FFFF00"/>
                </a:solidFill>
              </a:rPr>
              <a:t>До зустрічі!</a:t>
            </a:r>
            <a:endParaRPr lang="ru-RU" sz="6600" b="1" dirty="0">
              <a:solidFill>
                <a:srgbClr val="FFFF00"/>
              </a:solidFill>
            </a:endParaRPr>
          </a:p>
          <a:p>
            <a:pPr algn="ctr"/>
            <a:endParaRPr lang="ru-RU" sz="6600" b="1" dirty="0">
              <a:solidFill>
                <a:srgbClr val="FFFF00"/>
              </a:solidFill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435356"/>
            <a:ext cx="4541747" cy="32979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98" y="6546850"/>
            <a:ext cx="177958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C:\Users\Igor-pc\Documents\Мои документы\МО 2019-2020\для презентацій\кліпарти\009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54" y="1628800"/>
            <a:ext cx="1924688" cy="1368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29319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err="1" smtClean="0">
                <a:solidFill>
                  <a:srgbClr val="FFFF00"/>
                </a:solidFill>
              </a:rPr>
              <a:t>Сьогодні</a:t>
            </a:r>
            <a:r>
              <a:rPr lang="ru-RU" b="1" i="1" dirty="0" smtClean="0">
                <a:solidFill>
                  <a:srgbClr val="FFFF00"/>
                </a:solidFill>
              </a:rPr>
              <a:t> на </a:t>
            </a:r>
            <a:r>
              <a:rPr lang="ru-RU" b="1" i="1" dirty="0" err="1" smtClean="0">
                <a:solidFill>
                  <a:srgbClr val="FFFF00"/>
                </a:solidFill>
              </a:rPr>
              <a:t>уроці</a:t>
            </a:r>
            <a:r>
              <a:rPr lang="ru-RU" b="1" i="1" dirty="0" smtClean="0">
                <a:solidFill>
                  <a:srgbClr val="FFFF00"/>
                </a:solidFill>
              </a:rPr>
              <a:t> </a:t>
            </a:r>
            <a:r>
              <a:rPr lang="ru-RU" b="1" i="1" dirty="0" err="1" smtClean="0">
                <a:solidFill>
                  <a:srgbClr val="FFFF00"/>
                </a:solidFill>
              </a:rPr>
              <a:t>ти</a:t>
            </a:r>
            <a:r>
              <a:rPr lang="ru-RU" b="1" i="1" dirty="0" smtClean="0">
                <a:solidFill>
                  <a:srgbClr val="FFFF00"/>
                </a:solidFill>
              </a:rPr>
              <a:t>…</a:t>
            </a:r>
            <a:endParaRPr lang="ru-RU" b="1" i="1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49834" y="1706478"/>
            <a:ext cx="6248400" cy="990600"/>
            <a:chOff x="720" y="1392"/>
            <a:chExt cx="4058" cy="48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551384" y="1484784"/>
            <a:ext cx="611188" cy="608013"/>
            <a:chOff x="579" y="1386"/>
            <a:chExt cx="385" cy="38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1659334" y="155463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1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779984" y="2957983"/>
            <a:ext cx="6248400" cy="1152525"/>
            <a:chOff x="720" y="1392"/>
            <a:chExt cx="4058" cy="480"/>
          </a:xfrm>
        </p:grpSpPr>
        <p:sp>
          <p:nvSpPr>
            <p:cNvPr id="18" name="AutoShape 1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0" name="AutoShape 1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551384" y="2729384"/>
            <a:ext cx="611188" cy="608013"/>
            <a:chOff x="579" y="1386"/>
            <a:chExt cx="385" cy="383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sp>
        <p:nvSpPr>
          <p:cNvPr id="29" name="Text Box 28"/>
          <p:cNvSpPr txBox="1">
            <a:spLocks noChangeArrowheads="1"/>
          </p:cNvSpPr>
          <p:nvPr/>
        </p:nvSpPr>
        <p:spPr bwMode="gray">
          <a:xfrm>
            <a:off x="1659334" y="279923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2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779984" y="4334876"/>
            <a:ext cx="6248400" cy="990600"/>
            <a:chOff x="720" y="1392"/>
            <a:chExt cx="4058" cy="480"/>
          </a:xfrm>
        </p:grpSpPr>
        <p:sp>
          <p:nvSpPr>
            <p:cNvPr id="31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3" name="AutoShape 32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551384" y="4189139"/>
            <a:ext cx="611188" cy="608013"/>
            <a:chOff x="579" y="1386"/>
            <a:chExt cx="385" cy="383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38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sp>
        <p:nvSpPr>
          <p:cNvPr id="42" name="Text Box 41"/>
          <p:cNvSpPr txBox="1">
            <a:spLocks noChangeArrowheads="1"/>
          </p:cNvSpPr>
          <p:nvPr/>
        </p:nvSpPr>
        <p:spPr bwMode="gray">
          <a:xfrm>
            <a:off x="1659334" y="4267944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080808"/>
                </a:solidFill>
              </a:rPr>
              <a:t>3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white">
          <a:xfrm>
            <a:off x="2339751" y="1891184"/>
            <a:ext cx="552035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uk-UA" sz="2800" b="1" dirty="0">
                <a:solidFill>
                  <a:srgbClr val="FFFF00"/>
                </a:solidFill>
              </a:rPr>
              <a:t>п</a:t>
            </a:r>
            <a:r>
              <a:rPr lang="uk-UA" sz="2800" b="1" dirty="0" smtClean="0">
                <a:solidFill>
                  <a:srgbClr val="FFFF00"/>
                </a:solidFill>
              </a:rPr>
              <a:t>оглибиш знання про сполучник</a:t>
            </a:r>
            <a:r>
              <a:rPr lang="uk-UA" sz="2800" dirty="0" smtClean="0">
                <a:solidFill>
                  <a:srgbClr val="FEFFFF"/>
                </a:solidFill>
              </a:rPr>
              <a:t>;</a:t>
            </a:r>
            <a:endParaRPr lang="en-US" sz="2800" dirty="0">
              <a:solidFill>
                <a:srgbClr val="FEFFFF"/>
              </a:solidFill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white">
          <a:xfrm>
            <a:off x="2221309" y="3068960"/>
            <a:ext cx="56388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2800" b="1" dirty="0" err="1" smtClean="0">
                <a:solidFill>
                  <a:srgbClr val="FFFF00"/>
                </a:solidFill>
              </a:rPr>
              <a:t>навчишся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розрізняти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сполучники</a:t>
            </a:r>
            <a:r>
              <a:rPr lang="ru-RU" sz="2800" b="1" dirty="0" smtClean="0">
                <a:solidFill>
                  <a:srgbClr val="FFFF00"/>
                </a:solidFill>
              </a:rPr>
              <a:t> і </a:t>
            </a:r>
            <a:r>
              <a:rPr lang="ru-RU" sz="2800" b="1" dirty="0" err="1" smtClean="0">
                <a:solidFill>
                  <a:srgbClr val="FFFF00"/>
                </a:solidFill>
              </a:rPr>
              <a:t>однозвучні</a:t>
            </a:r>
            <a:r>
              <a:rPr lang="ru-RU" sz="2800" b="1" dirty="0" smtClean="0">
                <a:solidFill>
                  <a:srgbClr val="FFFF00"/>
                </a:solidFill>
              </a:rPr>
              <a:t> слова</a:t>
            </a:r>
            <a:r>
              <a:rPr lang="uk-UA" sz="2800" b="1" dirty="0">
                <a:solidFill>
                  <a:srgbClr val="FFFF00"/>
                </a:solidFill>
              </a:rPr>
              <a:t>;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white">
          <a:xfrm>
            <a:off x="2221309" y="4293096"/>
            <a:ext cx="56388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2800" b="1" dirty="0" err="1" smtClean="0">
                <a:solidFill>
                  <a:srgbClr val="FFFF00"/>
                </a:solidFill>
              </a:rPr>
              <a:t>навчишся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робити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розбір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сполучника</a:t>
            </a:r>
            <a:r>
              <a:rPr lang="ru-RU" sz="2800" b="1" dirty="0" smtClean="0">
                <a:solidFill>
                  <a:srgbClr val="FFFF00"/>
                </a:solidFill>
              </a:rPr>
              <a:t> як </a:t>
            </a:r>
            <a:r>
              <a:rPr lang="ru-RU" sz="2800" b="1" dirty="0" err="1" smtClean="0">
                <a:solidFill>
                  <a:srgbClr val="FFFF00"/>
                </a:solidFill>
              </a:rPr>
              <a:t>частини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мови</a:t>
            </a:r>
            <a:r>
              <a:rPr lang="en-US" sz="2800" b="1" dirty="0" smtClean="0">
                <a:solidFill>
                  <a:srgbClr val="FFFF00"/>
                </a:solidFill>
              </a:rPr>
              <a:t>.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308304" y="6567735"/>
            <a:ext cx="1754237" cy="2862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25766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1940"/>
            <a:ext cx="8784976" cy="784772"/>
          </a:xfrm>
        </p:spPr>
        <p:txBody>
          <a:bodyPr>
            <a:normAutofit fontScale="90000"/>
          </a:bodyPr>
          <a:lstStyle/>
          <a:p>
            <a:r>
              <a:rPr lang="uk-UA" sz="4800" b="1" dirty="0" smtClean="0">
                <a:solidFill>
                  <a:srgbClr val="FFFF00"/>
                </a:solidFill>
              </a:rPr>
              <a:t>Пригадай </a:t>
            </a:r>
            <a:endParaRPr lang="ru-RU" sz="48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17" y="6546850"/>
            <a:ext cx="177958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150874" y="762559"/>
            <a:ext cx="21931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</a:rPr>
              <a:t>Сполучник – це…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9694" y="1803522"/>
            <a:ext cx="2193102" cy="1444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</a:rPr>
              <a:t>Ознаки сполучника…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8516" y="3403848"/>
            <a:ext cx="21931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</a:rPr>
              <a:t>Сполучники за будовою…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2439390" y="9774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2439390" y="23555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2450344" y="36187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0874" y="4509119"/>
            <a:ext cx="2150743" cy="112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</a:rPr>
              <a:t>Сполучники за походженням та вживанням…</a:t>
            </a:r>
            <a:endParaRPr lang="ru-RU" sz="2000" b="1" dirty="0">
              <a:solidFill>
                <a:srgbClr val="FFFF00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50874" y="5710237"/>
            <a:ext cx="2150743" cy="106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</a:rPr>
              <a:t>Сполучники за синтаксичною роллю…</a:t>
            </a:r>
            <a:endParaRPr lang="ru-RU" sz="2000" b="1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46556" y="3403848"/>
            <a:ext cx="54899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</a:rPr>
              <a:t>Прості, складні та складені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17798" y="739552"/>
            <a:ext cx="56907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rgbClr val="FFFF00"/>
                </a:solidFill>
              </a:rPr>
              <a:t>службова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частина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мови</a:t>
            </a:r>
            <a:r>
              <a:rPr lang="ru-RU" sz="2000" b="1" dirty="0">
                <a:solidFill>
                  <a:srgbClr val="FFFF00"/>
                </a:solidFill>
              </a:rPr>
              <a:t>, </a:t>
            </a:r>
            <a:r>
              <a:rPr lang="ru-RU" sz="2000" b="1" dirty="0" err="1">
                <a:solidFill>
                  <a:srgbClr val="FFFF00"/>
                </a:solidFill>
              </a:rPr>
              <a:t>що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вживається</a:t>
            </a:r>
            <a:r>
              <a:rPr lang="ru-RU" sz="2000" b="1" dirty="0">
                <a:solidFill>
                  <a:srgbClr val="FFFF00"/>
                </a:solidFill>
              </a:rPr>
              <a:t> для </a:t>
            </a:r>
            <a:r>
              <a:rPr lang="ru-RU" sz="2000" b="1" dirty="0" err="1">
                <a:solidFill>
                  <a:srgbClr val="FFFF00"/>
                </a:solidFill>
              </a:rPr>
              <a:t>з`єднання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однорідних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членів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речення</a:t>
            </a:r>
            <a:r>
              <a:rPr lang="ru-RU" sz="2000" b="1" dirty="0">
                <a:solidFill>
                  <a:srgbClr val="FFFF00"/>
                </a:solidFill>
              </a:rPr>
              <a:t> і </a:t>
            </a:r>
            <a:r>
              <a:rPr lang="ru-RU" sz="2000" b="1" dirty="0" err="1">
                <a:solidFill>
                  <a:srgbClr val="FFFF00"/>
                </a:solidFill>
              </a:rPr>
              <a:t>частин</a:t>
            </a:r>
            <a:r>
              <a:rPr lang="ru-RU" sz="2000" b="1" dirty="0">
                <a:solidFill>
                  <a:srgbClr val="FFFF00"/>
                </a:solidFill>
              </a:rPr>
              <a:t> складного </a:t>
            </a:r>
            <a:r>
              <a:rPr lang="ru-RU" sz="2000" b="1" dirty="0" err="1" smtClean="0">
                <a:solidFill>
                  <a:srgbClr val="FFFF00"/>
                </a:solidFill>
              </a:rPr>
              <a:t>речення</a:t>
            </a:r>
            <a:endParaRPr lang="ru-RU" sz="2000" b="1" dirty="0">
              <a:solidFill>
                <a:srgbClr val="FFFF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02180" y="1803725"/>
            <a:ext cx="5606324" cy="1475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00"/>
                </a:solidFill>
              </a:rPr>
              <a:t>не </a:t>
            </a:r>
            <a:r>
              <a:rPr lang="ru-RU" sz="2000" b="1" dirty="0" err="1" smtClean="0">
                <a:solidFill>
                  <a:srgbClr val="FFFF00"/>
                </a:solidFill>
              </a:rPr>
              <a:t>має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</a:rPr>
              <a:t>лексичного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значення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smtClean="0">
                <a:solidFill>
                  <a:srgbClr val="FFFF00"/>
                </a:solidFill>
              </a:rPr>
              <a:t>;</a:t>
            </a:r>
            <a:endParaRPr lang="ru-RU" sz="2000" b="1" dirty="0">
              <a:solidFill>
                <a:srgbClr val="FFFF00"/>
              </a:solidFill>
            </a:endParaRPr>
          </a:p>
          <a:p>
            <a:pPr algn="ctr"/>
            <a:r>
              <a:rPr lang="ru-RU" sz="2000" b="1" dirty="0" err="1" smtClean="0">
                <a:solidFill>
                  <a:srgbClr val="FFFF00"/>
                </a:solidFill>
              </a:rPr>
              <a:t>незмінне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>
                <a:solidFill>
                  <a:srgbClr val="FFFF00"/>
                </a:solidFill>
              </a:rPr>
              <a:t>слово;</a:t>
            </a:r>
          </a:p>
          <a:p>
            <a:pPr algn="ctr"/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>
                <a:solidFill>
                  <a:srgbClr val="FFFF00"/>
                </a:solidFill>
              </a:rPr>
              <a:t>членом </a:t>
            </a:r>
            <a:r>
              <a:rPr lang="ru-RU" sz="2000" b="1" dirty="0" err="1">
                <a:solidFill>
                  <a:srgbClr val="FFFF00"/>
                </a:solidFill>
              </a:rPr>
              <a:t>речення</a:t>
            </a:r>
            <a:r>
              <a:rPr lang="ru-RU" sz="2000" b="1" dirty="0">
                <a:solidFill>
                  <a:srgbClr val="FFFF00"/>
                </a:solidFill>
              </a:rPr>
              <a:t> не </a:t>
            </a:r>
            <a:r>
              <a:rPr lang="ru-RU" sz="2000" b="1" dirty="0" err="1">
                <a:solidFill>
                  <a:srgbClr val="FFFF00"/>
                </a:solidFill>
              </a:rPr>
              <a:t>буває</a:t>
            </a:r>
            <a:r>
              <a:rPr lang="ru-RU" sz="2000" b="1" dirty="0">
                <a:solidFill>
                  <a:srgbClr val="FFFF00"/>
                </a:solidFill>
              </a:rPr>
              <a:t>;</a:t>
            </a:r>
          </a:p>
          <a:p>
            <a:pPr algn="ctr"/>
            <a:r>
              <a:rPr lang="ru-RU" sz="2000" b="1" dirty="0" err="1" smtClean="0">
                <a:solidFill>
                  <a:srgbClr val="FFFF00"/>
                </a:solidFill>
              </a:rPr>
              <a:t>поєднує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однорідні</a:t>
            </a:r>
            <a:r>
              <a:rPr lang="ru-RU" sz="2000" b="1" dirty="0">
                <a:solidFill>
                  <a:srgbClr val="FFFF00"/>
                </a:solidFill>
              </a:rPr>
              <a:t> члени </a:t>
            </a:r>
            <a:r>
              <a:rPr lang="ru-RU" sz="2000" b="1" dirty="0" err="1" smtClean="0">
                <a:solidFill>
                  <a:srgbClr val="FFFF00"/>
                </a:solidFill>
              </a:rPr>
              <a:t>речення</a:t>
            </a:r>
            <a:r>
              <a:rPr lang="ru-RU" sz="2000" b="1" dirty="0" smtClean="0">
                <a:solidFill>
                  <a:srgbClr val="FFFF00"/>
                </a:solidFill>
              </a:rPr>
              <a:t> та </a:t>
            </a:r>
            <a:r>
              <a:rPr lang="ru-RU" sz="2000" b="1" dirty="0" err="1" smtClean="0">
                <a:solidFill>
                  <a:srgbClr val="FFFF00"/>
                </a:solidFill>
              </a:rPr>
              <a:t>частини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>
                <a:solidFill>
                  <a:srgbClr val="FFFF00"/>
                </a:solidFill>
              </a:rPr>
              <a:t>складного </a:t>
            </a:r>
            <a:r>
              <a:rPr lang="ru-RU" sz="2000" b="1" dirty="0" err="1" smtClean="0">
                <a:solidFill>
                  <a:srgbClr val="FFFF00"/>
                </a:solidFill>
              </a:rPr>
              <a:t>речення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502180" y="4509119"/>
            <a:ext cx="5534316" cy="112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</a:rPr>
              <a:t>За походженням: непохідні та похідні; за вживанням: неповторювані, повторювані, парні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546556" y="5788025"/>
            <a:ext cx="54899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</a:rPr>
              <a:t>Сурядності та підрядності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2420188" y="48284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2414981" y="59492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38318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404664"/>
            <a:ext cx="8712968" cy="5112568"/>
          </a:xfrm>
        </p:spPr>
        <p:txBody>
          <a:bodyPr>
            <a:normAutofit/>
          </a:bodyPr>
          <a:lstStyle/>
          <a:p>
            <a:r>
              <a:rPr lang="uk-UA" sz="3600" dirty="0" smtClean="0"/>
              <a:t>Сполучники </a:t>
            </a:r>
            <a:r>
              <a:rPr lang="uk-UA" sz="3600" b="1" i="1" dirty="0" smtClean="0">
                <a:solidFill>
                  <a:srgbClr val="FFFF00"/>
                </a:solidFill>
              </a:rPr>
              <a:t>зате, проте, щоб, якби </a:t>
            </a:r>
            <a:r>
              <a:rPr lang="uk-UA" sz="3600" dirty="0" smtClean="0"/>
              <a:t>треба відрізняти від однозвучних із ними самостійних частин мови з прийменниками </a:t>
            </a:r>
            <a:r>
              <a:rPr lang="uk-UA" sz="3600" b="1" i="1" dirty="0" smtClean="0">
                <a:solidFill>
                  <a:srgbClr val="FFFF00"/>
                </a:solidFill>
              </a:rPr>
              <a:t>за, про </a:t>
            </a:r>
            <a:r>
              <a:rPr lang="uk-UA" sz="3600" dirty="0" smtClean="0"/>
              <a:t>і часткою </a:t>
            </a:r>
            <a:r>
              <a:rPr lang="uk-UA" sz="3600" b="1" i="1" dirty="0" smtClean="0">
                <a:solidFill>
                  <a:srgbClr val="FFFF00"/>
                </a:solidFill>
              </a:rPr>
              <a:t>би (б)</a:t>
            </a:r>
            <a:r>
              <a:rPr lang="uk-UA" sz="3600" dirty="0" smtClean="0"/>
              <a:t>.</a:t>
            </a:r>
          </a:p>
          <a:p>
            <a:r>
              <a:rPr lang="uk-UA" sz="3600" dirty="0" smtClean="0"/>
              <a:t>Самостійні частини мови з прийменниками </a:t>
            </a:r>
            <a:r>
              <a:rPr lang="uk-UA" sz="3600" b="1" i="1" dirty="0" smtClean="0">
                <a:solidFill>
                  <a:srgbClr val="FFFF00"/>
                </a:solidFill>
              </a:rPr>
              <a:t>за, про </a:t>
            </a:r>
            <a:r>
              <a:rPr lang="uk-UA" sz="3600" dirty="0" smtClean="0"/>
              <a:t>і часткою </a:t>
            </a:r>
            <a:r>
              <a:rPr lang="uk-UA" sz="3600" b="1" i="1" dirty="0" smtClean="0">
                <a:solidFill>
                  <a:srgbClr val="FFFF00"/>
                </a:solidFill>
              </a:rPr>
              <a:t>би(б)</a:t>
            </a:r>
            <a:r>
              <a:rPr lang="uk-UA" sz="3600" dirty="0" smtClean="0"/>
              <a:t> пишуться </a:t>
            </a:r>
            <a:r>
              <a:rPr lang="uk-UA" sz="5400" b="1" i="1" dirty="0" smtClean="0">
                <a:solidFill>
                  <a:srgbClr val="FFFF00"/>
                </a:solidFill>
              </a:rPr>
              <a:t>окремо.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17" y="6492806"/>
            <a:ext cx="177958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077072"/>
            <a:ext cx="18161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7259440"/>
              </p:ext>
            </p:extLst>
          </p:nvPr>
        </p:nvGraphicFramePr>
        <p:xfrm>
          <a:off x="251520" y="1877968"/>
          <a:ext cx="8640960" cy="48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chemeClr val="bg1"/>
                          </a:solidFill>
                        </a:rPr>
                        <a:t>Сполучники </a:t>
                      </a:r>
                    </a:p>
                    <a:p>
                      <a:pPr algn="ctr"/>
                      <a:r>
                        <a:rPr lang="uk-UA" sz="3200" b="1" i="1" dirty="0" smtClean="0">
                          <a:solidFill>
                            <a:srgbClr val="FFFF00"/>
                          </a:solidFill>
                        </a:rPr>
                        <a:t>проте, зате</a:t>
                      </a:r>
                      <a:endParaRPr lang="ru-RU" sz="3200" b="1" i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chemeClr val="bg1"/>
                          </a:solidFill>
                        </a:rPr>
                        <a:t>Займенники з прийменниками</a:t>
                      </a:r>
                      <a:r>
                        <a:rPr lang="uk-UA" sz="3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uk-UA" sz="3200" baseline="0" dirty="0" smtClean="0">
                          <a:solidFill>
                            <a:srgbClr val="FFFF00"/>
                          </a:solidFill>
                        </a:rPr>
                        <a:t>про те, за те</a:t>
                      </a:r>
                      <a:endParaRPr lang="ru-RU" sz="32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308920">
                <a:tc>
                  <a:txBody>
                    <a:bodyPr/>
                    <a:lstStyle/>
                    <a:p>
                      <a:r>
                        <a:rPr lang="uk-UA" sz="2800" dirty="0" smtClean="0"/>
                        <a:t>-не мають </a:t>
                      </a:r>
                      <a:r>
                        <a:rPr lang="uk-UA" sz="2800" smtClean="0"/>
                        <a:t>лексичного   значення</a:t>
                      </a:r>
                      <a:r>
                        <a:rPr lang="uk-UA" sz="2800" dirty="0" smtClean="0"/>
                        <a:t>;</a:t>
                      </a:r>
                    </a:p>
                    <a:p>
                      <a:r>
                        <a:rPr lang="uk-UA" sz="2800" dirty="0" smtClean="0"/>
                        <a:t>-не відповідають на питання;</a:t>
                      </a:r>
                    </a:p>
                    <a:p>
                      <a:r>
                        <a:rPr lang="uk-UA" sz="2800" dirty="0" smtClean="0"/>
                        <a:t>-не є </a:t>
                      </a:r>
                      <a:r>
                        <a:rPr lang="uk-UA" sz="2800" smtClean="0"/>
                        <a:t>членами речення;</a:t>
                      </a:r>
                      <a:endParaRPr lang="uk-UA" sz="2800" dirty="0" smtClean="0"/>
                    </a:p>
                    <a:p>
                      <a:r>
                        <a:rPr lang="uk-UA" sz="2800" dirty="0" smtClean="0"/>
                        <a:t>-можуть бути замінені </a:t>
                      </a:r>
                    </a:p>
                    <a:p>
                      <a:r>
                        <a:rPr lang="uk-UA" sz="2800" dirty="0" smtClean="0"/>
                        <a:t>сполучниками </a:t>
                      </a:r>
                      <a:r>
                        <a:rPr lang="uk-UA" sz="2800" b="1" i="1" dirty="0" smtClean="0"/>
                        <a:t>але, однак</a:t>
                      </a:r>
                      <a:endParaRPr lang="ru-RU" sz="2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 smtClean="0"/>
                        <a:t>-</a:t>
                      </a:r>
                      <a:r>
                        <a:rPr lang="ru-RU" sz="2800" err="1" smtClean="0"/>
                        <a:t>мають</a:t>
                      </a:r>
                      <a:r>
                        <a:rPr lang="ru-RU" sz="2800" smtClean="0"/>
                        <a:t> лексичне </a:t>
                      </a:r>
                      <a:r>
                        <a:rPr lang="ru-RU" sz="2800" err="1" smtClean="0"/>
                        <a:t>значення</a:t>
                      </a:r>
                      <a:r>
                        <a:rPr lang="ru-RU" sz="2800" smtClean="0"/>
                        <a:t>;</a:t>
                      </a:r>
                      <a:endParaRPr lang="ru-RU" sz="2800" dirty="0" smtClean="0"/>
                    </a:p>
                    <a:p>
                      <a:r>
                        <a:rPr lang="ru-RU" sz="2800" dirty="0" smtClean="0"/>
                        <a:t>-</a:t>
                      </a:r>
                      <a:r>
                        <a:rPr lang="ru-RU" sz="2800" dirty="0" err="1" smtClean="0"/>
                        <a:t>відповідають</a:t>
                      </a:r>
                      <a:r>
                        <a:rPr lang="ru-RU" sz="2800" dirty="0" smtClean="0"/>
                        <a:t> на </a:t>
                      </a:r>
                      <a:r>
                        <a:rPr lang="ru-RU" sz="2800" dirty="0" err="1" smtClean="0"/>
                        <a:t>питання</a:t>
                      </a:r>
                      <a:r>
                        <a:rPr lang="ru-RU" sz="2800" dirty="0" smtClean="0"/>
                        <a:t>;</a:t>
                      </a:r>
                    </a:p>
                    <a:p>
                      <a:r>
                        <a:rPr lang="ru-RU" sz="2800" dirty="0" smtClean="0"/>
                        <a:t>- є </a:t>
                      </a:r>
                      <a:r>
                        <a:rPr lang="ru-RU" sz="2800" smtClean="0"/>
                        <a:t>членами речення;</a:t>
                      </a:r>
                      <a:endParaRPr lang="ru-RU" sz="2800" dirty="0" smtClean="0"/>
                    </a:p>
                    <a:p>
                      <a:r>
                        <a:rPr lang="ru-RU" sz="2800" dirty="0" smtClean="0"/>
                        <a:t>-не </a:t>
                      </a:r>
                      <a:r>
                        <a:rPr lang="ru-RU" sz="2800" dirty="0" err="1" smtClean="0"/>
                        <a:t>можуть</a:t>
                      </a:r>
                      <a:r>
                        <a:rPr lang="ru-RU" sz="2800" dirty="0" smtClean="0"/>
                        <a:t> бути </a:t>
                      </a:r>
                      <a:r>
                        <a:rPr lang="ru-RU" sz="2800" dirty="0" err="1" smtClean="0"/>
                        <a:t>замінені</a:t>
                      </a:r>
                      <a:r>
                        <a:rPr lang="ru-RU" sz="2800" dirty="0" smtClean="0"/>
                        <a:t> </a:t>
                      </a:r>
                    </a:p>
                    <a:p>
                      <a:r>
                        <a:rPr lang="ru-RU" sz="2800" smtClean="0"/>
                        <a:t>сполучниками</a:t>
                      </a:r>
                      <a:endParaRPr lang="ru-RU" sz="2800" dirty="0" smtClean="0"/>
                    </a:p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2960778" y="498376"/>
            <a:ext cx="34114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i="1" dirty="0" smtClean="0">
                <a:solidFill>
                  <a:srgbClr val="FFFF00"/>
                </a:solidFill>
              </a:rPr>
              <a:t>Зверни увагу!</a:t>
            </a:r>
            <a:endParaRPr lang="ru-RU" sz="3600" b="1" i="1" dirty="0">
              <a:solidFill>
                <a:srgbClr val="FFFF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3534"/>
            <a:ext cx="1435357" cy="176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54135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04" y="404664"/>
            <a:ext cx="343217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907785"/>
              </p:ext>
            </p:extLst>
          </p:nvPr>
        </p:nvGraphicFramePr>
        <p:xfrm>
          <a:off x="251520" y="1864568"/>
          <a:ext cx="871296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112"/>
                <a:gridCol w="4656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bg1"/>
                          </a:solidFill>
                        </a:rPr>
                        <a:t>Сполучники </a:t>
                      </a:r>
                    </a:p>
                    <a:p>
                      <a:pPr algn="ctr"/>
                      <a:endParaRPr lang="uk-UA" sz="2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uk-UA" sz="2800" i="1" dirty="0" smtClean="0">
                          <a:solidFill>
                            <a:srgbClr val="FFFF00"/>
                          </a:solidFill>
                        </a:rPr>
                        <a:t>якби, якщо</a:t>
                      </a:r>
                      <a:endParaRPr lang="ru-RU" sz="2800" i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 smtClean="0">
                          <a:solidFill>
                            <a:schemeClr val="bg1"/>
                          </a:solidFill>
                        </a:rPr>
                        <a:t>Прислівник</a:t>
                      </a:r>
                      <a:r>
                        <a:rPr lang="uk-UA" sz="2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uk-UA" sz="2800" baseline="0" dirty="0" smtClean="0">
                          <a:solidFill>
                            <a:srgbClr val="FFFF00"/>
                          </a:solidFill>
                        </a:rPr>
                        <a:t>як </a:t>
                      </a:r>
                      <a:r>
                        <a:rPr lang="uk-UA" sz="2800" baseline="0" dirty="0" smtClean="0">
                          <a:solidFill>
                            <a:schemeClr val="bg1"/>
                          </a:solidFill>
                        </a:rPr>
                        <a:t>із часткою </a:t>
                      </a:r>
                      <a:r>
                        <a:rPr lang="uk-UA" sz="2800" baseline="0" dirty="0" smtClean="0">
                          <a:solidFill>
                            <a:srgbClr val="FFFF00"/>
                          </a:solidFill>
                        </a:rPr>
                        <a:t>би (б) </a:t>
                      </a:r>
                      <a:r>
                        <a:rPr lang="uk-UA" sz="2800" baseline="0" dirty="0" smtClean="0">
                          <a:solidFill>
                            <a:schemeClr val="bg1"/>
                          </a:solidFill>
                        </a:rPr>
                        <a:t>та</a:t>
                      </a:r>
                      <a:r>
                        <a:rPr lang="uk-UA" sz="28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uk-UA" sz="2800" baseline="0" dirty="0" smtClean="0">
                          <a:solidFill>
                            <a:schemeClr val="bg1"/>
                          </a:solidFill>
                        </a:rPr>
                        <a:t>займенником</a:t>
                      </a:r>
                      <a:r>
                        <a:rPr lang="uk-UA" sz="2800" baseline="0" dirty="0" smtClean="0">
                          <a:solidFill>
                            <a:srgbClr val="FFFF00"/>
                          </a:solidFill>
                        </a:rPr>
                        <a:t> що</a:t>
                      </a:r>
                      <a:endParaRPr lang="ru-RU" sz="2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-не </a:t>
                      </a:r>
                      <a:r>
                        <a:rPr lang="ru-RU" sz="2800" dirty="0" err="1" smtClean="0"/>
                        <a:t>мають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лексичного</a:t>
                      </a:r>
                      <a:r>
                        <a:rPr lang="ru-RU" sz="2800" dirty="0" smtClean="0"/>
                        <a:t>   </a:t>
                      </a:r>
                      <a:r>
                        <a:rPr lang="ru-RU" sz="2800" dirty="0" err="1" smtClean="0"/>
                        <a:t>значення</a:t>
                      </a:r>
                      <a:r>
                        <a:rPr lang="ru-RU" sz="2800" dirty="0" smtClean="0"/>
                        <a:t>;</a:t>
                      </a:r>
                    </a:p>
                    <a:p>
                      <a:r>
                        <a:rPr lang="ru-RU" sz="2800" dirty="0" smtClean="0"/>
                        <a:t>-не є членами </a:t>
                      </a:r>
                      <a:r>
                        <a:rPr lang="ru-RU" sz="2800" dirty="0" err="1" smtClean="0"/>
                        <a:t>речення</a:t>
                      </a:r>
                      <a:r>
                        <a:rPr lang="ru-RU" sz="2800" dirty="0" smtClean="0"/>
                        <a:t>;</a:t>
                      </a:r>
                    </a:p>
                    <a:p>
                      <a:r>
                        <a:rPr lang="uk-UA" sz="2800" dirty="0" smtClean="0"/>
                        <a:t>-мають наголос на другому</a:t>
                      </a:r>
                      <a:r>
                        <a:rPr lang="uk-UA" sz="2800" baseline="0" dirty="0" smtClean="0"/>
                        <a:t> складі;</a:t>
                      </a:r>
                      <a:endParaRPr lang="ru-RU" sz="2800" dirty="0" smtClean="0"/>
                    </a:p>
                    <a:p>
                      <a:r>
                        <a:rPr lang="ru-RU" sz="2800" dirty="0" smtClean="0"/>
                        <a:t>-</a:t>
                      </a:r>
                      <a:r>
                        <a:rPr lang="ru-RU" sz="2800" dirty="0" err="1" smtClean="0"/>
                        <a:t>можуть</a:t>
                      </a:r>
                      <a:r>
                        <a:rPr lang="ru-RU" sz="2800" dirty="0" smtClean="0"/>
                        <a:t> бути </a:t>
                      </a:r>
                      <a:r>
                        <a:rPr lang="ru-RU" sz="2800" dirty="0" err="1" smtClean="0"/>
                        <a:t>замінені</a:t>
                      </a:r>
                      <a:r>
                        <a:rPr lang="ru-RU" sz="2800" dirty="0" smtClean="0"/>
                        <a:t> </a:t>
                      </a:r>
                    </a:p>
                    <a:p>
                      <a:r>
                        <a:rPr lang="uk-UA" sz="2800" dirty="0" smtClean="0"/>
                        <a:t>на</a:t>
                      </a:r>
                      <a:r>
                        <a:rPr lang="uk-UA" sz="2800" baseline="0" dirty="0" smtClean="0"/>
                        <a:t> </a:t>
                      </a:r>
                      <a:r>
                        <a:rPr lang="uk-UA" sz="2800" b="1" i="1" baseline="0" dirty="0" smtClean="0"/>
                        <a:t>коли б</a:t>
                      </a:r>
                      <a:endParaRPr lang="ru-RU" sz="2800" b="1" i="1" dirty="0" smtClean="0"/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-</a:t>
                      </a:r>
                      <a:r>
                        <a:rPr lang="ru-RU" sz="2800" dirty="0" err="1" smtClean="0"/>
                        <a:t>мають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лексичне</a:t>
                      </a:r>
                      <a:r>
                        <a:rPr lang="ru-RU" sz="2800" dirty="0" smtClean="0"/>
                        <a:t>   </a:t>
                      </a:r>
                      <a:r>
                        <a:rPr lang="ru-RU" sz="2800" dirty="0" err="1" smtClean="0"/>
                        <a:t>значення</a:t>
                      </a:r>
                      <a:r>
                        <a:rPr lang="ru-RU" sz="2800" dirty="0" smtClean="0"/>
                        <a:t>;</a:t>
                      </a:r>
                    </a:p>
                    <a:p>
                      <a:r>
                        <a:rPr lang="ru-RU" sz="2800" dirty="0" smtClean="0"/>
                        <a:t>-є членами </a:t>
                      </a:r>
                      <a:r>
                        <a:rPr lang="ru-RU" sz="2800" dirty="0" err="1" smtClean="0"/>
                        <a:t>речення</a:t>
                      </a:r>
                      <a:r>
                        <a:rPr lang="ru-RU" sz="2800" dirty="0" smtClean="0"/>
                        <a:t>;</a:t>
                      </a:r>
                    </a:p>
                    <a:p>
                      <a:r>
                        <a:rPr lang="ru-RU" sz="2800" dirty="0" smtClean="0"/>
                        <a:t>-</a:t>
                      </a:r>
                      <a:r>
                        <a:rPr lang="ru-RU" sz="2800" dirty="0" err="1" smtClean="0"/>
                        <a:t>мають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наголос</a:t>
                      </a:r>
                      <a:r>
                        <a:rPr lang="ru-RU" sz="2800" dirty="0" smtClean="0"/>
                        <a:t> на </a:t>
                      </a:r>
                      <a:r>
                        <a:rPr lang="ru-RU" sz="2800" dirty="0" err="1" smtClean="0"/>
                        <a:t>слові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ru-RU" sz="2800" b="1" i="1" baseline="0" dirty="0" smtClean="0"/>
                        <a:t>як</a:t>
                      </a:r>
                      <a:r>
                        <a:rPr lang="ru-RU" sz="2800" dirty="0" smtClean="0"/>
                        <a:t>;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63383"/>
            <a:ext cx="3349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47255"/>
            <a:ext cx="3349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58" y="49472"/>
            <a:ext cx="1405972" cy="172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855272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84976" cy="1143000"/>
          </a:xfrm>
        </p:spPr>
        <p:txBody>
          <a:bodyPr>
            <a:noAutofit/>
          </a:bodyPr>
          <a:lstStyle/>
          <a:p>
            <a:r>
              <a:rPr lang="ru-RU" sz="2800" b="1" dirty="0" err="1">
                <a:solidFill>
                  <a:srgbClr val="FFFF00"/>
                </a:solidFill>
              </a:rPr>
              <a:t>Щоб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відрізнити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сполучник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від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однозвучних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слів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інших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частин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мови</a:t>
            </a:r>
            <a:r>
              <a:rPr lang="ru-RU" sz="2800" b="1" dirty="0">
                <a:solidFill>
                  <a:srgbClr val="FFFF00"/>
                </a:solidFill>
              </a:rPr>
              <a:t>, треба </a:t>
            </a:r>
            <a:r>
              <a:rPr lang="ru-RU" sz="2800" b="1" dirty="0" err="1">
                <a:solidFill>
                  <a:srgbClr val="FFFF00"/>
                </a:solidFill>
              </a:rPr>
              <a:t>замінити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його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синонімічним</a:t>
            </a:r>
            <a:r>
              <a:rPr lang="ru-RU" sz="2800" b="1" dirty="0">
                <a:solidFill>
                  <a:srgbClr val="FFFF00"/>
                </a:solidFill>
              </a:rPr>
              <a:t>.</a:t>
            </a:r>
            <a:br>
              <a:rPr lang="ru-RU" sz="2800" b="1" dirty="0">
                <a:solidFill>
                  <a:srgbClr val="FFFF00"/>
                </a:solidFill>
              </a:rPr>
            </a:br>
            <a:endParaRPr lang="ru-RU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4744664"/>
              </p:ext>
            </p:extLst>
          </p:nvPr>
        </p:nvGraphicFramePr>
        <p:xfrm>
          <a:off x="179513" y="1620728"/>
          <a:ext cx="878497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  <a:gridCol w="4896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/>
                        <a:t>Сполучники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/>
                        <a:t>Слова інших частин мови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i="1" dirty="0" smtClean="0"/>
                        <a:t>Проте, зате </a:t>
                      </a:r>
                    </a:p>
                    <a:p>
                      <a:r>
                        <a:rPr lang="uk-UA" dirty="0" smtClean="0"/>
                        <a:t>Було важко,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="1" i="1" baseline="0" dirty="0" smtClean="0"/>
                        <a:t>проте</a:t>
                      </a:r>
                      <a:r>
                        <a:rPr lang="uk-UA" baseline="0" dirty="0" smtClean="0"/>
                        <a:t> ніхто не </a:t>
                      </a:r>
                      <a:r>
                        <a:rPr lang="uk-UA" baseline="0" dirty="0" err="1" smtClean="0"/>
                        <a:t>не</a:t>
                      </a:r>
                      <a:r>
                        <a:rPr lang="uk-UA" baseline="0" dirty="0" smtClean="0"/>
                        <a:t> скаржився.</a:t>
                      </a:r>
                    </a:p>
                    <a:p>
                      <a:r>
                        <a:rPr lang="uk-UA" baseline="0" dirty="0" smtClean="0"/>
                        <a:t>(можна замінити сполучником</a:t>
                      </a:r>
                      <a:r>
                        <a:rPr lang="uk-UA" b="1" i="1" baseline="0" dirty="0" smtClean="0"/>
                        <a:t> але</a:t>
                      </a:r>
                      <a:r>
                        <a:rPr lang="uk-UA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1" dirty="0" smtClean="0"/>
                        <a:t>Про те,  за те</a:t>
                      </a:r>
                    </a:p>
                    <a:p>
                      <a:pPr algn="ctr"/>
                      <a:r>
                        <a:rPr lang="uk-UA" b="0" i="0" dirty="0" smtClean="0"/>
                        <a:t>(прийменник + займенник)</a:t>
                      </a:r>
                    </a:p>
                    <a:p>
                      <a:pPr algn="ctr"/>
                      <a:r>
                        <a:rPr lang="uk-UA" b="0" i="0" dirty="0" smtClean="0"/>
                        <a:t>Дідусь розповів </a:t>
                      </a:r>
                      <a:r>
                        <a:rPr lang="uk-UA" b="1" i="1" dirty="0" smtClean="0"/>
                        <a:t>про те</a:t>
                      </a:r>
                      <a:r>
                        <a:rPr lang="uk-UA" b="0" i="0" dirty="0" smtClean="0"/>
                        <a:t>, як збирати лікарські трави.</a:t>
                      </a:r>
                    </a:p>
                    <a:p>
                      <a:pPr algn="ctr"/>
                      <a:r>
                        <a:rPr lang="uk-UA" b="0" i="0" dirty="0" smtClean="0"/>
                        <a:t>(можна поставити</a:t>
                      </a:r>
                      <a:r>
                        <a:rPr lang="uk-UA" b="0" i="0" baseline="0" dirty="0" smtClean="0"/>
                        <a:t> питання: розповів про що?)</a:t>
                      </a:r>
                      <a:endParaRPr lang="ru-RU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i="1" dirty="0" smtClean="0"/>
                        <a:t>Щоб</a:t>
                      </a:r>
                      <a:r>
                        <a:rPr lang="uk-UA" dirty="0" smtClean="0"/>
                        <a:t> </a:t>
                      </a:r>
                    </a:p>
                    <a:p>
                      <a:pPr algn="l"/>
                      <a:r>
                        <a:rPr lang="uk-UA" dirty="0" smtClean="0"/>
                        <a:t>Попросив,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="1" i="1" baseline="0" dirty="0" smtClean="0"/>
                        <a:t>щоб</a:t>
                      </a:r>
                      <a:r>
                        <a:rPr lang="uk-UA" baseline="0" dirty="0" smtClean="0"/>
                        <a:t> розбудили о сьомій.</a:t>
                      </a:r>
                      <a:endParaRPr lang="uk-UA" dirty="0" smtClean="0"/>
                    </a:p>
                    <a:p>
                      <a:r>
                        <a:rPr lang="uk-UA" dirty="0" smtClean="0"/>
                        <a:t>(можна замінити сполучником </a:t>
                      </a:r>
                      <a:r>
                        <a:rPr lang="uk-UA" b="1" i="1" dirty="0" smtClean="0"/>
                        <a:t>аби</a:t>
                      </a:r>
                      <a:r>
                        <a:rPr lang="uk-UA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1" dirty="0" smtClean="0"/>
                        <a:t>Що б</a:t>
                      </a:r>
                    </a:p>
                    <a:p>
                      <a:pPr algn="ctr"/>
                      <a:r>
                        <a:rPr lang="uk-UA" b="0" i="0" dirty="0" smtClean="0"/>
                        <a:t>(займенник + частка)</a:t>
                      </a:r>
                    </a:p>
                    <a:p>
                      <a:pPr algn="l"/>
                      <a:r>
                        <a:rPr lang="uk-UA" b="0" i="0" dirty="0" smtClean="0"/>
                        <a:t>Довго думав, </a:t>
                      </a:r>
                      <a:r>
                        <a:rPr lang="uk-UA" b="1" i="1" dirty="0" smtClean="0"/>
                        <a:t>що б</a:t>
                      </a:r>
                      <a:r>
                        <a:rPr lang="uk-UA" b="0" i="0" dirty="0" smtClean="0"/>
                        <a:t> таке тобі подарувати.</a:t>
                      </a:r>
                    </a:p>
                    <a:p>
                      <a:pPr algn="l"/>
                      <a:r>
                        <a:rPr lang="uk-UA" b="0" i="0" dirty="0" smtClean="0"/>
                        <a:t>(частку </a:t>
                      </a:r>
                      <a:r>
                        <a:rPr lang="uk-UA" b="1" i="1" dirty="0" smtClean="0"/>
                        <a:t>б</a:t>
                      </a:r>
                      <a:r>
                        <a:rPr lang="uk-UA" b="0" i="0" dirty="0" smtClean="0"/>
                        <a:t> можна перенести в інше місце речення; на </a:t>
                      </a:r>
                      <a:r>
                        <a:rPr lang="uk-UA" b="1" i="1" dirty="0" smtClean="0"/>
                        <a:t>що</a:t>
                      </a:r>
                      <a:r>
                        <a:rPr lang="uk-UA" b="0" i="0" dirty="0" smtClean="0"/>
                        <a:t> виразно падає наголос)</a:t>
                      </a:r>
                      <a:endParaRPr lang="ru-RU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uk-UA" b="1" i="1" dirty="0" smtClean="0"/>
                    </a:p>
                    <a:p>
                      <a:pPr algn="ctr"/>
                      <a:r>
                        <a:rPr lang="uk-UA" b="1" i="1" dirty="0" smtClean="0"/>
                        <a:t>Якби, якщо</a:t>
                      </a:r>
                    </a:p>
                    <a:p>
                      <a:pPr algn="l"/>
                      <a:r>
                        <a:rPr lang="uk-UA" b="0" i="0" dirty="0" smtClean="0"/>
                        <a:t>Прийшли б вчасно, </a:t>
                      </a:r>
                      <a:r>
                        <a:rPr lang="uk-UA" b="1" i="1" dirty="0" smtClean="0"/>
                        <a:t>якби</a:t>
                      </a:r>
                      <a:r>
                        <a:rPr lang="uk-UA" b="0" i="0" dirty="0" smtClean="0"/>
                        <a:t> не дощ.</a:t>
                      </a:r>
                    </a:p>
                    <a:p>
                      <a:pPr algn="l"/>
                      <a:r>
                        <a:rPr lang="uk-UA" b="0" i="0" dirty="0" smtClean="0"/>
                        <a:t>(можна замінити на </a:t>
                      </a:r>
                      <a:r>
                        <a:rPr lang="uk-UA" b="1" i="1" dirty="0" smtClean="0"/>
                        <a:t>коли б</a:t>
                      </a:r>
                      <a:r>
                        <a:rPr lang="uk-UA" b="0" i="0" dirty="0" smtClean="0"/>
                        <a:t>)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b="1" i="1" dirty="0" smtClean="0"/>
                    </a:p>
                    <a:p>
                      <a:pPr algn="ctr"/>
                      <a:r>
                        <a:rPr lang="uk-UA" b="1" i="1" dirty="0" smtClean="0"/>
                        <a:t>Як би, як що</a:t>
                      </a:r>
                    </a:p>
                    <a:p>
                      <a:pPr algn="ctr"/>
                      <a:r>
                        <a:rPr lang="uk-UA" b="0" i="0" dirty="0" smtClean="0"/>
                        <a:t>(прислівник + частка)</a:t>
                      </a:r>
                    </a:p>
                    <a:p>
                      <a:pPr algn="l"/>
                      <a:r>
                        <a:rPr lang="uk-UA" b="1" i="1" dirty="0" smtClean="0"/>
                        <a:t>Як би</a:t>
                      </a:r>
                      <a:r>
                        <a:rPr lang="uk-UA" b="1" i="1" baseline="0" dirty="0" smtClean="0"/>
                        <a:t> </a:t>
                      </a:r>
                      <a:r>
                        <a:rPr lang="uk-UA" b="0" i="0" baseline="0" dirty="0" smtClean="0"/>
                        <a:t>зробити краще?</a:t>
                      </a:r>
                    </a:p>
                    <a:p>
                      <a:pPr algn="l"/>
                      <a:r>
                        <a:rPr lang="uk-UA" b="0" i="0" baseline="0" dirty="0" smtClean="0"/>
                        <a:t>(частку би можна перенести в інше місце речення; на </a:t>
                      </a:r>
                      <a:r>
                        <a:rPr lang="uk-UA" b="1" i="1" baseline="0" dirty="0" smtClean="0"/>
                        <a:t>як </a:t>
                      </a:r>
                      <a:r>
                        <a:rPr lang="uk-UA" b="0" i="0" baseline="0" dirty="0" smtClean="0"/>
                        <a:t>падає логічний наголос)</a:t>
                      </a:r>
                      <a:endParaRPr lang="ru-RU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332656" y="15660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′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67535"/>
            <a:ext cx="3349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156717"/>
            <a:ext cx="3349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156716"/>
            <a:ext cx="3349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85" y="5156715"/>
            <a:ext cx="3349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3" y="4653136"/>
            <a:ext cx="1308246" cy="161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17203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4536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smtClean="0"/>
              <a:t>1. Частина мови.</a:t>
            </a:r>
          </a:p>
          <a:p>
            <a:pPr marL="0" indent="0">
              <a:buNone/>
            </a:pPr>
            <a:r>
              <a:rPr lang="uk-UA" dirty="0" smtClean="0"/>
              <a:t>2.Який за будовою(простий, складний чи складений).</a:t>
            </a:r>
          </a:p>
          <a:p>
            <a:pPr marL="0" indent="0">
              <a:buNone/>
            </a:pPr>
            <a:r>
              <a:rPr lang="uk-UA" dirty="0" smtClean="0"/>
              <a:t>3. Який за значенням: сурядності чи підрядності.</a:t>
            </a:r>
          </a:p>
          <a:p>
            <a:pPr marL="0" indent="0">
              <a:buNone/>
            </a:pPr>
            <a:r>
              <a:rPr lang="uk-UA" dirty="0" smtClean="0"/>
              <a:t>4. Який за способом використання(одиничний, повторюваний, парний).</a:t>
            </a:r>
          </a:p>
          <a:p>
            <a:pPr marL="0" indent="0">
              <a:buNone/>
            </a:pPr>
            <a:r>
              <a:rPr lang="uk-UA" dirty="0" smtClean="0"/>
              <a:t>4.Особливості написання (якщо є).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 algn="ctr">
              <a:buNone/>
            </a:pPr>
            <a:r>
              <a:rPr lang="uk-UA" b="1" dirty="0" smtClean="0">
                <a:solidFill>
                  <a:srgbClr val="FFFF00"/>
                </a:solidFill>
              </a:rPr>
              <a:t>Зразок письмового розбору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Годі побудувати щось словом, коли те саме руйнувати ділом (</a:t>
            </a:r>
            <a:r>
              <a:rPr lang="uk-UA" dirty="0" err="1" smtClean="0">
                <a:solidFill>
                  <a:schemeClr val="tx2">
                    <a:lumMod val="50000"/>
                  </a:schemeClr>
                </a:solidFill>
              </a:rPr>
              <a:t>Г.Сковорода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FFFF00"/>
                </a:solidFill>
              </a:rPr>
              <a:t>Коли</a:t>
            </a:r>
            <a:r>
              <a:rPr lang="uk-UA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uk-UA" dirty="0" err="1" smtClean="0">
                <a:solidFill>
                  <a:schemeClr val="tx2">
                    <a:lumMod val="50000"/>
                  </a:schemeClr>
                </a:solidFill>
              </a:rPr>
              <a:t>сполучн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., </a:t>
            </a:r>
            <a:r>
              <a:rPr lang="uk-UA" dirty="0" err="1" smtClean="0">
                <a:solidFill>
                  <a:schemeClr val="tx2">
                    <a:lumMod val="50000"/>
                  </a:schemeClr>
                </a:solidFill>
              </a:rPr>
              <a:t>прост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., </a:t>
            </a:r>
            <a:r>
              <a:rPr lang="uk-UA" dirty="0" err="1" smtClean="0">
                <a:solidFill>
                  <a:schemeClr val="tx2">
                    <a:lumMod val="50000"/>
                  </a:schemeClr>
                </a:solidFill>
              </a:rPr>
              <a:t>підрядн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., умови, </a:t>
            </a:r>
            <a:r>
              <a:rPr lang="uk-UA" dirty="0" err="1" smtClean="0">
                <a:solidFill>
                  <a:schemeClr val="tx2">
                    <a:lumMod val="50000"/>
                  </a:schemeClr>
                </a:solidFill>
              </a:rPr>
              <a:t>одиничн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..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1940"/>
            <a:ext cx="8784976" cy="784772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solidFill>
                  <a:srgbClr val="FFFF00"/>
                </a:solidFill>
              </a:rPr>
              <a:t>Розбір сполучника як частини мови</a:t>
            </a:r>
            <a:endParaRPr lang="ru-RU" sz="4000" b="1" dirty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645" y="6546850"/>
            <a:ext cx="1779587" cy="31115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56" y="4812184"/>
            <a:ext cx="1401763" cy="173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05953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692697"/>
            <a:ext cx="9001000" cy="4752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 smtClean="0"/>
              <a:t>1. Вечеря коротка, за/те ніч довга.</a:t>
            </a:r>
          </a:p>
          <a:p>
            <a:pPr marL="0" indent="0">
              <a:buNone/>
            </a:pPr>
            <a:r>
              <a:rPr lang="uk-UA" dirty="0" smtClean="0"/>
              <a:t>2. Я люблю тебе, друже, за/те, що в очах твоїх море синіє.</a:t>
            </a:r>
          </a:p>
          <a:p>
            <a:pPr marL="0" indent="0">
              <a:buNone/>
            </a:pPr>
            <a:r>
              <a:rPr lang="uk-UA" dirty="0" smtClean="0"/>
              <a:t>3. Ніч колихала так ласкаво, про/те не </a:t>
            </a:r>
            <a:r>
              <a:rPr lang="uk-UA" dirty="0" err="1" smtClean="0"/>
              <a:t>спалося</a:t>
            </a:r>
            <a:r>
              <a:rPr lang="uk-UA" dirty="0" smtClean="0"/>
              <a:t> ніяк.</a:t>
            </a:r>
          </a:p>
          <a:p>
            <a:pPr marL="0" indent="0">
              <a:buNone/>
            </a:pPr>
            <a:r>
              <a:rPr lang="uk-UA" dirty="0" smtClean="0"/>
              <a:t>4. Що/б рибу впіймати, треба рано встати.</a:t>
            </a:r>
          </a:p>
          <a:p>
            <a:pPr marL="0" indent="0">
              <a:buNone/>
            </a:pPr>
            <a:r>
              <a:rPr lang="uk-UA" dirty="0" smtClean="0"/>
              <a:t>5.Що/б то був за швець, коли б усім на один копил чоботи шив?</a:t>
            </a:r>
          </a:p>
          <a:p>
            <a:pPr marL="0" indent="0">
              <a:buNone/>
            </a:pPr>
            <a:r>
              <a:rPr lang="uk-UA" dirty="0" smtClean="0"/>
              <a:t>6. Як/би я втратив очі, Україно, не зміг би </a:t>
            </a:r>
            <a:r>
              <a:rPr lang="uk-UA" dirty="0" err="1" smtClean="0"/>
              <a:t>жить</a:t>
            </a:r>
            <a:r>
              <a:rPr lang="uk-UA" dirty="0" smtClean="0"/>
              <a:t>, не </a:t>
            </a:r>
            <a:r>
              <a:rPr lang="uk-UA" dirty="0" err="1" smtClean="0"/>
              <a:t>бачачи</a:t>
            </a:r>
            <a:r>
              <a:rPr lang="uk-UA" dirty="0" smtClean="0"/>
              <a:t> лугів.</a:t>
            </a:r>
          </a:p>
          <a:p>
            <a:pPr marL="0" indent="0">
              <a:buNone/>
            </a:pPr>
            <a:r>
              <a:rPr lang="uk-UA" dirty="0" smtClean="0"/>
              <a:t>7. Як/би тобі не поталанило, не </a:t>
            </a:r>
            <a:r>
              <a:rPr lang="uk-UA" dirty="0" err="1" smtClean="0"/>
              <a:t>жди</a:t>
            </a:r>
            <a:r>
              <a:rPr lang="uk-UA" dirty="0" smtClean="0"/>
              <a:t> добра і відповідь на зло.</a:t>
            </a:r>
          </a:p>
          <a:p>
            <a:pPr marL="0" indent="0">
              <a:buNone/>
            </a:pPr>
            <a:r>
              <a:rPr lang="uk-UA" dirty="0" smtClean="0"/>
              <a:t>8. Як/що сухий грудень, то й суха весна.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1940"/>
            <a:ext cx="8784976" cy="712764"/>
          </a:xfrm>
        </p:spPr>
        <p:txBody>
          <a:bodyPr>
            <a:normAutofit/>
          </a:bodyPr>
          <a:lstStyle/>
          <a:p>
            <a:r>
              <a:rPr lang="uk-UA" sz="2800" b="1" dirty="0" err="1" smtClean="0">
                <a:solidFill>
                  <a:srgbClr val="FFFF00"/>
                </a:solidFill>
              </a:rPr>
              <a:t>Спиши</a:t>
            </a:r>
            <a:r>
              <a:rPr lang="uk-UA" sz="2800" b="1" dirty="0" smtClean="0">
                <a:solidFill>
                  <a:srgbClr val="FFFF00"/>
                </a:solidFill>
              </a:rPr>
              <a:t> речення, знімаючи риску. </a:t>
            </a:r>
            <a:endParaRPr lang="ru-RU" sz="2800" b="1" dirty="0">
              <a:solidFill>
                <a:srgbClr val="FFFF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17" y="6532563"/>
            <a:ext cx="177958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C:\Users\Igor-pc\Documents\Мои документы\МО 2019-2020\для презентацій\кліпарти\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704" y="4945790"/>
            <a:ext cx="1828800" cy="187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625140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185873c2f9bd6e54bdd9b968742bc5f73a5a91"/>
</p:tagLst>
</file>

<file path=ppt/theme/theme1.xml><?xml version="1.0" encoding="utf-8"?>
<a:theme xmlns:a="http://schemas.openxmlformats.org/drawingml/2006/main" name="Тема Office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692</Words>
  <Application>Microsoft Office PowerPoint</Application>
  <PresentationFormat>Экран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7 клас Правопис сполучників. Розрізнення сполучників і однозвучних слів. Розбір сполучника як частини мови  Стрембицька Л.А.</vt:lpstr>
      <vt:lpstr>Сьогодні на уроці ти…</vt:lpstr>
      <vt:lpstr>Пригадай </vt:lpstr>
      <vt:lpstr>Слайд 4</vt:lpstr>
      <vt:lpstr>Слайд 5</vt:lpstr>
      <vt:lpstr>Слайд 6</vt:lpstr>
      <vt:lpstr>Щоб відрізнити сполучник від однозвучних слів інших частин мови, треба замінити його синонімічним. </vt:lpstr>
      <vt:lpstr>Розбір сполучника як частини мови</vt:lpstr>
      <vt:lpstr>Спиши речення, знімаючи риску. </vt:lpstr>
      <vt:lpstr>Зроби розбір сполучників як частини мови</vt:lpstr>
      <vt:lpstr>Слайд 11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Цветы на воде</dc:title>
  <dc:creator>obstinate</dc:creator>
  <dc:description>Шаблон презентации с сайта https://presentation-creation.ru/</dc:description>
  <cp:lastModifiedBy>Пользователь</cp:lastModifiedBy>
  <cp:revision>278</cp:revision>
  <dcterms:created xsi:type="dcterms:W3CDTF">2018-02-25T09:09:03Z</dcterms:created>
  <dcterms:modified xsi:type="dcterms:W3CDTF">2025-03-17T17:09:45Z</dcterms:modified>
</cp:coreProperties>
</file>