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4" r:id="rId7"/>
    <p:sldId id="263" r:id="rId8"/>
    <p:sldId id="262" r:id="rId9"/>
    <p:sldId id="265" r:id="rId10"/>
    <p:sldId id="266" r:id="rId11"/>
    <p:sldId id="267" r:id="rId12"/>
    <p:sldId id="270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8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591098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15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78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0736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272350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39888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873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1044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7797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9854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0914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9BF9B-D8D0-4BEF-B69B-340C7FBD6FB6}" type="datetimeFigureOut">
              <a:rPr lang="ru-RU" smtClean="0"/>
              <a:pPr/>
              <a:t>19.01.2025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C68D9-1A1C-4956-828C-C2C518759A6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153134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02016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436914" y="746449"/>
            <a:ext cx="1002107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6600" dirty="0" smtClean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pPr algn="ctr"/>
            <a:r>
              <a:rPr lang="ru-RU" sz="66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9 </a:t>
            </a:r>
            <a:r>
              <a:rPr lang="ru-RU" sz="66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клас</a:t>
            </a:r>
            <a:endParaRPr lang="ru-RU" sz="6600" dirty="0" smtClean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pPr algn="ctr"/>
            <a:r>
              <a:rPr lang="ru-RU" sz="66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Розділові</a:t>
            </a:r>
            <a:r>
              <a:rPr lang="ru-RU" sz="66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 </a:t>
            </a:r>
            <a:r>
              <a:rPr lang="ru-RU" sz="66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знаки в </a:t>
            </a:r>
            <a:r>
              <a:rPr lang="ru-RU" sz="66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складнопідрядному</a:t>
            </a:r>
            <a:r>
              <a:rPr lang="ru-RU" sz="66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 </a:t>
            </a:r>
            <a:r>
              <a:rPr lang="ru-RU" sz="66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реченні</a:t>
            </a:r>
            <a:r>
              <a:rPr lang="ru-RU" sz="66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 з </a:t>
            </a:r>
            <a:r>
              <a:rPr lang="ru-RU" sz="66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кількома</a:t>
            </a:r>
            <a:r>
              <a:rPr lang="ru-RU" sz="66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 </a:t>
            </a:r>
            <a:r>
              <a:rPr lang="ru-RU" sz="66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підрядними</a:t>
            </a:r>
            <a:endParaRPr lang="ru-RU" sz="6600" dirty="0" smtClean="0">
              <a:solidFill>
                <a:schemeClr val="bg1"/>
              </a:solidFill>
              <a:latin typeface="Monotype Corsiva" panose="03010101010201010101" pitchFamily="66" charset="0"/>
            </a:endParaRPr>
          </a:p>
          <a:p>
            <a:pPr algn="r"/>
            <a:r>
              <a:rPr lang="uk-UA" sz="6600" b="1" dirty="0" err="1" smtClean="0">
                <a:latin typeface="Monotype Corsiva" panose="03010101010201010101" pitchFamily="66" charset="0"/>
              </a:rPr>
              <a:t>Стрембицька</a:t>
            </a:r>
            <a:r>
              <a:rPr lang="uk-UA" sz="6600" b="1" dirty="0" smtClean="0">
                <a:latin typeface="Monotype Corsiva" panose="03010101010201010101" pitchFamily="66" charset="0"/>
              </a:rPr>
              <a:t> Л.А.</a:t>
            </a:r>
            <a:endParaRPr lang="ru-RU" sz="6600" b="1" dirty="0"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428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0201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063690" y="839756"/>
            <a:ext cx="9965094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2. </a:t>
            </a:r>
            <a:r>
              <a:rPr lang="ru-RU" sz="4000" dirty="0" err="1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Вибірково-розподільна</a:t>
            </a:r>
            <a:r>
              <a:rPr lang="ru-RU" sz="4000" dirty="0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 робота.</a:t>
            </a:r>
          </a:p>
          <a:p>
            <a:pPr algn="just"/>
            <a:endParaRPr lang="ru-RU" sz="3200" dirty="0" smtClean="0">
              <a:solidFill>
                <a:schemeClr val="bg1">
                  <a:lumMod val="95000"/>
                </a:schemeClr>
              </a:solidFill>
            </a:endParaRPr>
          </a:p>
          <a:p>
            <a:pPr algn="just"/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І. Прочитайте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речення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і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спишіть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групуючи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їх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за видами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підрядності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: 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варіант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1 –  з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однорідною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підрядністю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;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варіант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2 –  з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послідовною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підрядністю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; 3 – з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неоднорідною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підрядністю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; 4 –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зі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змішаною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підрядністю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Поясніть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розділові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знаки.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Доберіть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з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кожної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групи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по одному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реченню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і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накресліть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їхні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схеми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8509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0201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75656" y="751344"/>
            <a:ext cx="1101634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1. Я люблю,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щоб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сонце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гріло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щоб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гукали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скрізь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громи,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щоб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нове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життя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будило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рух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і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гомін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між</a:t>
            </a:r>
            <a:r>
              <a:rPr lang="ru-RU" sz="3200" smtClean="0">
                <a:solidFill>
                  <a:schemeClr val="bg1">
                    <a:lumMod val="95000"/>
                  </a:schemeClr>
                </a:solidFill>
              </a:rPr>
              <a:t> людьми 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(П.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Грабовський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).  2.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Вже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було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за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південь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, коли минули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ліс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і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виїхали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чистий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степ,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легенько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піднімався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вгору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  (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О.Маковей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). 3. 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Якби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жовте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листя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в садках, то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можна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було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б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подумати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на¬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дворі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бабине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літо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, а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справжнє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літо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(І.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Нечуй-Левицький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). 4.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Серед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тієї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краси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світової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, де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закльовується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радість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 і 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щастя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,   де 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прокидається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любов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 до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всього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,   лиха   смерть   та 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розбій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 появились   (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Панас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200" dirty="0" err="1" smtClean="0">
                <a:solidFill>
                  <a:schemeClr val="bg1">
                    <a:lumMod val="95000"/>
                  </a:schemeClr>
                </a:solidFill>
              </a:rPr>
              <a:t>Мирний</a:t>
            </a:r>
            <a:r>
              <a:rPr lang="ru-RU" sz="3200" dirty="0" smtClean="0">
                <a:solidFill>
                  <a:schemeClr val="bg1">
                    <a:lumMod val="95000"/>
                  </a:schemeClr>
                </a:solidFill>
              </a:rPr>
              <a:t>). </a:t>
            </a:r>
            <a:endParaRPr lang="ru-RU" sz="32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3008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0201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95739" y="751344"/>
            <a:ext cx="1056225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5. Як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тільки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човен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вийшов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з-за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кручі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, де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річка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була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дуже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вузька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несподівано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пролунав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різкий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крик пугача (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О.Бойченко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). 6. При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світлі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воскової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свічки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, 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вони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роздобули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у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млині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,  вони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взялися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до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роботи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і так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захопилися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забули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про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втому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та сон (М.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Коцюбинський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). 7.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Емма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Андієвська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розповідає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до шести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років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узагалі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не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володіла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українською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мовою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і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для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неї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навіть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вибирали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няньок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зі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справжнім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російським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акцентом,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аби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виховати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панську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дитину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36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70971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0201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77078" y="839755"/>
            <a:ext cx="113149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Домашнє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  <a:latin typeface="Monotype Corsiva" panose="03010101010201010101" pitchFamily="66" charset="0"/>
              </a:rPr>
              <a:t>завдання</a:t>
            </a:r>
            <a:endParaRPr lang="ru-RU" sz="2800" dirty="0" smtClean="0">
              <a:solidFill>
                <a:schemeClr val="bg1">
                  <a:lumMod val="95000"/>
                </a:schemeClr>
              </a:solidFill>
              <a:latin typeface="Monotype Corsiva" panose="03010101010201010101" pitchFamily="66" charset="0"/>
            </a:endParaRPr>
          </a:p>
          <a:p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Відновити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схеми-моделі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складнопідрядних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речень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з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кількома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підрядними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, уставивши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потрібні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розділові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знаки.</a:t>
            </a:r>
          </a:p>
          <a:p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1. [ ... ] (так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поки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...) ...).</a:t>
            </a:r>
          </a:p>
          <a:p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2. [ ... земля (яка ...) (яка ...) і (яка ...) ... ] .</a:t>
            </a:r>
          </a:p>
          <a:p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3. [ ... ] (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бо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(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якщо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...) ... то ...) .</a:t>
            </a:r>
          </a:p>
          <a:p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4. [ ... ] (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якщо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...) і (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якщо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...) .</a:t>
            </a:r>
          </a:p>
          <a:p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5. (Коли ...) (коли ...) (коли ...) [ ... ] .</a:t>
            </a:r>
          </a:p>
          <a:p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За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поданими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2–3 схемами-моделями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скласти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складнопідрядні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речення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з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кількома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підрядними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Розставити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потрібні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розділові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знаки,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обґрунтовуючи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уживання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2800" dirty="0" err="1" smtClean="0">
                <a:solidFill>
                  <a:schemeClr val="bg1">
                    <a:lumMod val="95000"/>
                  </a:schemeClr>
                </a:solidFill>
              </a:rPr>
              <a:t>їх</a:t>
            </a:r>
            <a:r>
              <a:rPr lang="ru-RU" sz="28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28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97221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0201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83771" y="1268963"/>
            <a:ext cx="1034904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err="1" smtClean="0">
                <a:solidFill>
                  <a:schemeClr val="bg1"/>
                </a:solidFill>
              </a:rPr>
              <a:t>Пунктуаційний</a:t>
            </a:r>
            <a:r>
              <a:rPr lang="ru-RU" sz="3200" dirty="0" smtClean="0">
                <a:solidFill>
                  <a:schemeClr val="bg1"/>
                </a:solidFill>
              </a:rPr>
              <a:t> практикум.</a:t>
            </a:r>
          </a:p>
          <a:p>
            <a:r>
              <a:rPr lang="ru-RU" sz="3200" dirty="0" err="1" smtClean="0">
                <a:solidFill>
                  <a:schemeClr val="bg1"/>
                </a:solidFill>
              </a:rPr>
              <a:t>Спишіть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речення</a:t>
            </a:r>
            <a:r>
              <a:rPr lang="ru-RU" sz="3200" dirty="0" smtClean="0">
                <a:solidFill>
                  <a:schemeClr val="bg1"/>
                </a:solidFill>
              </a:rPr>
              <a:t>. </a:t>
            </a:r>
            <a:r>
              <a:rPr lang="ru-RU" sz="3200" dirty="0" err="1" smtClean="0">
                <a:solidFill>
                  <a:schemeClr val="bg1"/>
                </a:solidFill>
              </a:rPr>
              <a:t>Поставте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розділові</a:t>
            </a:r>
            <a:r>
              <a:rPr lang="ru-RU" sz="3200" dirty="0" smtClean="0">
                <a:solidFill>
                  <a:schemeClr val="bg1"/>
                </a:solidFill>
              </a:rPr>
              <a:t> знаки і </a:t>
            </a:r>
            <a:r>
              <a:rPr lang="ru-RU" sz="3200" dirty="0" err="1" smtClean="0">
                <a:solidFill>
                  <a:schemeClr val="bg1"/>
                </a:solidFill>
              </a:rPr>
              <a:t>поясніть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їх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І </a:t>
            </a:r>
            <a:r>
              <a:rPr lang="ru-RU" sz="3200" dirty="0" err="1" smtClean="0">
                <a:solidFill>
                  <a:schemeClr val="bg1"/>
                </a:solidFill>
              </a:rPr>
              <a:t>скрізь</a:t>
            </a:r>
            <a:r>
              <a:rPr lang="ru-RU" sz="3200" dirty="0" smtClean="0">
                <a:solidFill>
                  <a:schemeClr val="bg1"/>
                </a:solidFill>
              </a:rPr>
              <a:t> де </a:t>
            </a:r>
            <a:r>
              <a:rPr lang="ru-RU" sz="3200" dirty="0" err="1" smtClean="0">
                <a:solidFill>
                  <a:schemeClr val="bg1"/>
                </a:solidFill>
              </a:rPr>
              <a:t>генія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сіяє</a:t>
            </a:r>
            <a:r>
              <a:rPr lang="ru-RU" sz="3200" dirty="0" smtClean="0">
                <a:solidFill>
                  <a:schemeClr val="bg1"/>
                </a:solidFill>
              </a:rPr>
              <a:t> слава де </a:t>
            </a:r>
            <a:r>
              <a:rPr lang="ru-RU" sz="3200" dirty="0" err="1" smtClean="0">
                <a:solidFill>
                  <a:schemeClr val="bg1"/>
                </a:solidFill>
              </a:rPr>
              <a:t>світ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новий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підвівся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із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руїн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Франкові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нашому</a:t>
            </a:r>
            <a:r>
              <a:rPr lang="ru-RU" sz="3200" dirty="0" smtClean="0">
                <a:solidFill>
                  <a:schemeClr val="bg1"/>
                </a:solidFill>
              </a:rPr>
              <a:t> — </a:t>
            </a:r>
            <a:r>
              <a:rPr lang="ru-RU" sz="3200" dirty="0" err="1" smtClean="0">
                <a:solidFill>
                  <a:schemeClr val="bg1"/>
                </a:solidFill>
              </a:rPr>
              <a:t>земний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уклін</a:t>
            </a:r>
            <a:r>
              <a:rPr lang="ru-RU" sz="3200" dirty="0" smtClean="0">
                <a:solidFill>
                  <a:schemeClr val="bg1"/>
                </a:solidFill>
              </a:rPr>
              <a:t>! (М. </a:t>
            </a:r>
            <a:r>
              <a:rPr lang="ru-RU" sz="3200" dirty="0" err="1" smtClean="0">
                <a:solidFill>
                  <a:schemeClr val="bg1"/>
                </a:solidFill>
              </a:rPr>
              <a:t>Рильський</a:t>
            </a:r>
            <a:r>
              <a:rPr lang="ru-RU" sz="3200" dirty="0" smtClean="0">
                <a:solidFill>
                  <a:schemeClr val="bg1"/>
                </a:solidFill>
              </a:rPr>
              <a:t>). 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2. </a:t>
            </a:r>
            <a:r>
              <a:rPr lang="ru-RU" sz="3200" dirty="0" err="1" smtClean="0">
                <a:solidFill>
                  <a:schemeClr val="bg1"/>
                </a:solidFill>
              </a:rPr>
              <a:t>Хто</a:t>
            </a:r>
            <a:r>
              <a:rPr lang="ru-RU" sz="3200" dirty="0" smtClean="0">
                <a:solidFill>
                  <a:schemeClr val="bg1"/>
                </a:solidFill>
              </a:rPr>
              <a:t> тебе </a:t>
            </a:r>
            <a:r>
              <a:rPr lang="ru-RU" sz="3200" dirty="0" err="1" smtClean="0">
                <a:solidFill>
                  <a:schemeClr val="bg1"/>
                </a:solidFill>
              </a:rPr>
              <a:t>любов'ю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обікраде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хто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твої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турботи</a:t>
            </a:r>
            <a:r>
              <a:rPr lang="ru-RU" sz="3200" dirty="0" smtClean="0">
                <a:solidFill>
                  <a:schemeClr val="bg1"/>
                </a:solidFill>
              </a:rPr>
              <a:t> обмине хай того </a:t>
            </a:r>
            <a:r>
              <a:rPr lang="ru-RU" sz="3200" dirty="0" err="1" smtClean="0">
                <a:solidFill>
                  <a:schemeClr val="bg1"/>
                </a:solidFill>
              </a:rPr>
              <a:t>земне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тяжіння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зрадить</a:t>
            </a:r>
            <a:r>
              <a:rPr lang="ru-RU" sz="3200" dirty="0" smtClean="0">
                <a:solidFill>
                  <a:schemeClr val="bg1"/>
                </a:solidFill>
              </a:rPr>
              <a:t> (В. Симоненко).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 3. О </a:t>
            </a:r>
            <a:r>
              <a:rPr lang="ru-RU" sz="3200" dirty="0" err="1" smtClean="0">
                <a:solidFill>
                  <a:schemeClr val="bg1"/>
                </a:solidFill>
              </a:rPr>
              <a:t>ціна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що</a:t>
            </a:r>
            <a:r>
              <a:rPr lang="ru-RU" sz="3200" dirty="0" smtClean="0">
                <a:solidFill>
                  <a:schemeClr val="bg1"/>
                </a:solidFill>
              </a:rPr>
              <a:t> платить </a:t>
            </a:r>
            <a:r>
              <a:rPr lang="ru-RU" sz="3200" dirty="0" err="1" smtClean="0">
                <a:solidFill>
                  <a:schemeClr val="bg1"/>
                </a:solidFill>
              </a:rPr>
              <a:t>довелося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щоб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всміхалася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нині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дитина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щоб</a:t>
            </a:r>
            <a:r>
              <a:rPr lang="ru-RU" sz="3200" dirty="0" smtClean="0">
                <a:solidFill>
                  <a:schemeClr val="bg1"/>
                </a:solidFill>
              </a:rPr>
              <a:t> на </a:t>
            </a:r>
            <a:r>
              <a:rPr lang="ru-RU" sz="3200" dirty="0" err="1" smtClean="0">
                <a:solidFill>
                  <a:schemeClr val="bg1"/>
                </a:solidFill>
              </a:rPr>
              <a:t>сонці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іскрилось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колосся</a:t>
            </a:r>
            <a:r>
              <a:rPr lang="ru-RU" sz="3200" dirty="0" smtClean="0">
                <a:solidFill>
                  <a:schemeClr val="bg1"/>
                </a:solidFill>
              </a:rPr>
              <a:t> не </a:t>
            </a:r>
            <a:r>
              <a:rPr lang="ru-RU" sz="3200" dirty="0" err="1" smtClean="0">
                <a:solidFill>
                  <a:schemeClr val="bg1"/>
                </a:solidFill>
              </a:rPr>
              <a:t>жу­рилася</a:t>
            </a:r>
            <a:r>
              <a:rPr lang="ru-RU" sz="3200" dirty="0" smtClean="0">
                <a:solidFill>
                  <a:schemeClr val="bg1"/>
                </a:solidFill>
              </a:rPr>
              <a:t> в </a:t>
            </a:r>
            <a:r>
              <a:rPr lang="ru-RU" sz="3200" dirty="0" err="1" smtClean="0">
                <a:solidFill>
                  <a:schemeClr val="bg1"/>
                </a:solidFill>
              </a:rPr>
              <a:t>лузі</a:t>
            </a:r>
            <a:r>
              <a:rPr lang="ru-RU" sz="3200" dirty="0" smtClean="0">
                <a:solidFill>
                  <a:schemeClr val="bg1"/>
                </a:solidFill>
              </a:rPr>
              <a:t> калина (Р. </a:t>
            </a:r>
            <a:r>
              <a:rPr lang="ru-RU" sz="3200" dirty="0" err="1" smtClean="0">
                <a:solidFill>
                  <a:schemeClr val="bg1"/>
                </a:solidFill>
              </a:rPr>
              <a:t>Братунь</a:t>
            </a:r>
            <a:r>
              <a:rPr lang="ru-RU" sz="3200" dirty="0" smtClean="0">
                <a:solidFill>
                  <a:schemeClr val="bg1"/>
                </a:solidFill>
              </a:rPr>
              <a:t>).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023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1" cy="680201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83771" y="1268963"/>
            <a:ext cx="1140822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err="1" smtClean="0">
                <a:solidFill>
                  <a:schemeClr val="bg1"/>
                </a:solidFill>
              </a:rPr>
              <a:t>Пунктуаційний</a:t>
            </a:r>
            <a:r>
              <a:rPr lang="ru-RU" sz="3200" dirty="0" smtClean="0">
                <a:solidFill>
                  <a:schemeClr val="bg1"/>
                </a:solidFill>
              </a:rPr>
              <a:t> практикум.</a:t>
            </a:r>
          </a:p>
          <a:p>
            <a:r>
              <a:rPr lang="ru-RU" sz="3200" dirty="0" err="1" smtClean="0">
                <a:solidFill>
                  <a:schemeClr val="bg1"/>
                </a:solidFill>
              </a:rPr>
              <a:t>Спишіть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речення</a:t>
            </a:r>
            <a:r>
              <a:rPr lang="ru-RU" sz="3200" dirty="0" smtClean="0">
                <a:solidFill>
                  <a:schemeClr val="bg1"/>
                </a:solidFill>
              </a:rPr>
              <a:t>. </a:t>
            </a:r>
            <a:r>
              <a:rPr lang="ru-RU" sz="3200" dirty="0" err="1" smtClean="0">
                <a:solidFill>
                  <a:schemeClr val="bg1"/>
                </a:solidFill>
              </a:rPr>
              <a:t>Поставте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розділові</a:t>
            </a:r>
            <a:r>
              <a:rPr lang="ru-RU" sz="3200" dirty="0" smtClean="0">
                <a:solidFill>
                  <a:schemeClr val="bg1"/>
                </a:solidFill>
              </a:rPr>
              <a:t> знаки і </a:t>
            </a:r>
            <a:r>
              <a:rPr lang="ru-RU" sz="3200" dirty="0" err="1" smtClean="0">
                <a:solidFill>
                  <a:schemeClr val="bg1"/>
                </a:solidFill>
              </a:rPr>
              <a:t>поясніть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їх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</a:p>
          <a:p>
            <a:endParaRPr lang="ru-RU" sz="3200" dirty="0" smtClean="0">
              <a:solidFill>
                <a:schemeClr val="bg1"/>
              </a:solidFill>
            </a:endParaRPr>
          </a:p>
          <a:p>
            <a:pPr marL="514350" indent="-514350">
              <a:buAutoNum type="arabicPeriod"/>
            </a:pPr>
            <a:r>
              <a:rPr lang="ru-RU" sz="3200" dirty="0" smtClean="0">
                <a:solidFill>
                  <a:schemeClr val="bg1"/>
                </a:solidFill>
              </a:rPr>
              <a:t>І </a:t>
            </a:r>
            <a:r>
              <a:rPr lang="ru-RU" sz="3200" dirty="0" err="1" smtClean="0">
                <a:solidFill>
                  <a:schemeClr val="bg1"/>
                </a:solidFill>
              </a:rPr>
              <a:t>скрізь</a:t>
            </a:r>
            <a:r>
              <a:rPr lang="ru-RU" sz="3200" dirty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де </a:t>
            </a:r>
            <a:r>
              <a:rPr lang="ru-RU" sz="3200" dirty="0" err="1" smtClean="0">
                <a:solidFill>
                  <a:schemeClr val="bg1"/>
                </a:solidFill>
              </a:rPr>
              <a:t>генія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сіяє</a:t>
            </a:r>
            <a:r>
              <a:rPr lang="ru-RU" sz="3200" dirty="0" smtClean="0">
                <a:solidFill>
                  <a:schemeClr val="bg1"/>
                </a:solidFill>
              </a:rPr>
              <a:t> слава, де </a:t>
            </a:r>
            <a:r>
              <a:rPr lang="ru-RU" sz="3200" dirty="0" err="1" smtClean="0">
                <a:solidFill>
                  <a:schemeClr val="bg1"/>
                </a:solidFill>
              </a:rPr>
              <a:t>світ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новий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підвівся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із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руїн</a:t>
            </a:r>
            <a:r>
              <a:rPr lang="ru-RU" sz="3200" dirty="0" smtClean="0">
                <a:solidFill>
                  <a:schemeClr val="bg1"/>
                </a:solidFill>
              </a:rPr>
              <a:t>,  </a:t>
            </a:r>
            <a:r>
              <a:rPr lang="ru-RU" sz="3200" dirty="0" err="1" smtClean="0">
                <a:solidFill>
                  <a:schemeClr val="bg1"/>
                </a:solidFill>
              </a:rPr>
              <a:t>Франкові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нашому</a:t>
            </a:r>
            <a:r>
              <a:rPr lang="ru-RU" sz="3200" dirty="0" smtClean="0">
                <a:solidFill>
                  <a:schemeClr val="bg1"/>
                </a:solidFill>
              </a:rPr>
              <a:t> — </a:t>
            </a:r>
            <a:r>
              <a:rPr lang="ru-RU" sz="3200" dirty="0" err="1" smtClean="0">
                <a:solidFill>
                  <a:schemeClr val="bg1"/>
                </a:solidFill>
              </a:rPr>
              <a:t>земний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уклін</a:t>
            </a:r>
            <a:r>
              <a:rPr lang="ru-RU" sz="3200" dirty="0" smtClean="0">
                <a:solidFill>
                  <a:schemeClr val="bg1"/>
                </a:solidFill>
              </a:rPr>
              <a:t>! (М. </a:t>
            </a:r>
            <a:r>
              <a:rPr lang="ru-RU" sz="3200" dirty="0" err="1" smtClean="0">
                <a:solidFill>
                  <a:schemeClr val="bg1"/>
                </a:solidFill>
              </a:rPr>
              <a:t>Рильський</a:t>
            </a:r>
            <a:r>
              <a:rPr lang="ru-RU" sz="3200" dirty="0" smtClean="0">
                <a:solidFill>
                  <a:schemeClr val="bg1"/>
                </a:solidFill>
              </a:rPr>
              <a:t>). 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2. </a:t>
            </a:r>
            <a:r>
              <a:rPr lang="ru-RU" sz="3200" dirty="0" err="1" smtClean="0">
                <a:solidFill>
                  <a:schemeClr val="bg1"/>
                </a:solidFill>
              </a:rPr>
              <a:t>Хто</a:t>
            </a:r>
            <a:r>
              <a:rPr lang="ru-RU" sz="3200" dirty="0" smtClean="0">
                <a:solidFill>
                  <a:schemeClr val="bg1"/>
                </a:solidFill>
              </a:rPr>
              <a:t> тебе </a:t>
            </a:r>
            <a:r>
              <a:rPr lang="ru-RU" sz="3200" dirty="0" err="1" smtClean="0">
                <a:solidFill>
                  <a:schemeClr val="bg1"/>
                </a:solidFill>
              </a:rPr>
              <a:t>любов'ю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обікраде</a:t>
            </a:r>
            <a:r>
              <a:rPr lang="ru-RU" sz="3200" dirty="0">
                <a:solidFill>
                  <a:schemeClr val="bg1"/>
                </a:solidFill>
              </a:rPr>
              <a:t>,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хто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твої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турботи</a:t>
            </a:r>
            <a:r>
              <a:rPr lang="ru-RU" sz="3200" dirty="0" smtClean="0">
                <a:solidFill>
                  <a:schemeClr val="bg1"/>
                </a:solidFill>
              </a:rPr>
              <a:t> обмине, хай того </a:t>
            </a:r>
            <a:r>
              <a:rPr lang="ru-RU" sz="3200" dirty="0" err="1" smtClean="0">
                <a:solidFill>
                  <a:schemeClr val="bg1"/>
                </a:solidFill>
              </a:rPr>
              <a:t>земне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тяжіння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зрадить</a:t>
            </a:r>
            <a:r>
              <a:rPr lang="ru-RU" sz="3200" dirty="0" smtClean="0">
                <a:solidFill>
                  <a:schemeClr val="bg1"/>
                </a:solidFill>
              </a:rPr>
              <a:t> (В. Симоненко).</a:t>
            </a:r>
          </a:p>
          <a:p>
            <a:r>
              <a:rPr lang="ru-RU" sz="3200" dirty="0" smtClean="0">
                <a:solidFill>
                  <a:schemeClr val="bg1"/>
                </a:solidFill>
              </a:rPr>
              <a:t> 3. О </a:t>
            </a:r>
            <a:r>
              <a:rPr lang="ru-RU" sz="3200" dirty="0" err="1" smtClean="0">
                <a:solidFill>
                  <a:schemeClr val="bg1"/>
                </a:solidFill>
              </a:rPr>
              <a:t>ціна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</a:rPr>
              <a:t>що</a:t>
            </a:r>
            <a:r>
              <a:rPr lang="ru-RU" sz="3200" dirty="0" smtClean="0">
                <a:solidFill>
                  <a:schemeClr val="bg1"/>
                </a:solidFill>
              </a:rPr>
              <a:t> платить </a:t>
            </a:r>
            <a:r>
              <a:rPr lang="ru-RU" sz="3200" dirty="0" err="1" smtClean="0">
                <a:solidFill>
                  <a:schemeClr val="bg1"/>
                </a:solidFill>
              </a:rPr>
              <a:t>довелося</a:t>
            </a:r>
            <a:r>
              <a:rPr lang="ru-RU" sz="3200" dirty="0" smtClean="0">
                <a:solidFill>
                  <a:schemeClr val="bg1"/>
                </a:solidFill>
              </a:rPr>
              <a:t>,  </a:t>
            </a:r>
            <a:r>
              <a:rPr lang="ru-RU" sz="3200" dirty="0" err="1" smtClean="0">
                <a:solidFill>
                  <a:schemeClr val="bg1"/>
                </a:solidFill>
              </a:rPr>
              <a:t>щоб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всміхалася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нині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дитина</a:t>
            </a:r>
            <a:r>
              <a:rPr lang="ru-RU" sz="3200" dirty="0" smtClean="0">
                <a:solidFill>
                  <a:schemeClr val="bg1"/>
                </a:solidFill>
              </a:rPr>
              <a:t>,  </a:t>
            </a:r>
            <a:r>
              <a:rPr lang="ru-RU" sz="3200" dirty="0" err="1" smtClean="0">
                <a:solidFill>
                  <a:schemeClr val="bg1"/>
                </a:solidFill>
              </a:rPr>
              <a:t>щоб</a:t>
            </a:r>
            <a:r>
              <a:rPr lang="ru-RU" sz="3200" dirty="0" smtClean="0">
                <a:solidFill>
                  <a:schemeClr val="bg1"/>
                </a:solidFill>
              </a:rPr>
              <a:t> на </a:t>
            </a:r>
            <a:r>
              <a:rPr lang="ru-RU" sz="3200" dirty="0" err="1" smtClean="0">
                <a:solidFill>
                  <a:schemeClr val="bg1"/>
                </a:solidFill>
              </a:rPr>
              <a:t>сонці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іскрилось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колосся</a:t>
            </a:r>
            <a:r>
              <a:rPr lang="ru-RU" sz="3200" dirty="0" smtClean="0">
                <a:solidFill>
                  <a:schemeClr val="bg1"/>
                </a:solidFill>
              </a:rPr>
              <a:t> , не </a:t>
            </a:r>
            <a:r>
              <a:rPr lang="ru-RU" sz="3200" dirty="0" err="1" smtClean="0">
                <a:solidFill>
                  <a:schemeClr val="bg1"/>
                </a:solidFill>
              </a:rPr>
              <a:t>жу­рилася</a:t>
            </a:r>
            <a:r>
              <a:rPr lang="ru-RU" sz="3200" dirty="0" smtClean="0">
                <a:solidFill>
                  <a:schemeClr val="bg1"/>
                </a:solidFill>
              </a:rPr>
              <a:t> в </a:t>
            </a:r>
            <a:r>
              <a:rPr lang="ru-RU" sz="3200" dirty="0" err="1" smtClean="0">
                <a:solidFill>
                  <a:schemeClr val="bg1"/>
                </a:solidFill>
              </a:rPr>
              <a:t>лузі</a:t>
            </a:r>
            <a:r>
              <a:rPr lang="ru-RU" sz="3200" dirty="0" smtClean="0">
                <a:solidFill>
                  <a:schemeClr val="bg1"/>
                </a:solidFill>
              </a:rPr>
              <a:t> калина (Р. </a:t>
            </a:r>
            <a:r>
              <a:rPr lang="ru-RU" sz="3200" dirty="0" err="1" smtClean="0">
                <a:solidFill>
                  <a:schemeClr val="bg1"/>
                </a:solidFill>
              </a:rPr>
              <a:t>Братунь</a:t>
            </a:r>
            <a:r>
              <a:rPr lang="ru-RU" sz="3200" dirty="0" smtClean="0">
                <a:solidFill>
                  <a:schemeClr val="bg1"/>
                </a:solidFill>
              </a:rPr>
              <a:t>).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9932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" y="0"/>
            <a:ext cx="12192001" cy="680201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492899" y="1810138"/>
            <a:ext cx="5771050" cy="781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0"/>
              </a:spcAft>
              <a:buClr>
                <a:srgbClr val="333333"/>
              </a:buClr>
              <a:buSzPts val="1100"/>
              <a:buFont typeface="Arial" panose="020B0604020202020204" pitchFamily="34" charset="0"/>
              <a:buAutoNum type="arabicPeriod"/>
            </a:pPr>
            <a:r>
              <a:rPr lang="uk-UA" sz="4400" dirty="0">
                <a:solidFill>
                  <a:srgbClr val="16161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І , (де), (де)  - ... ]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Выгнутая вверх стрелка 5"/>
          <p:cNvSpPr/>
          <p:nvPr/>
        </p:nvSpPr>
        <p:spPr>
          <a:xfrm flipH="1">
            <a:off x="3569721" y="2784147"/>
            <a:ext cx="1761899" cy="6810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Выгнутая вверх стрелка 6"/>
          <p:cNvSpPr/>
          <p:nvPr/>
        </p:nvSpPr>
        <p:spPr>
          <a:xfrm>
            <a:off x="2156895" y="1287623"/>
            <a:ext cx="2825652" cy="7206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716834" y="3244334"/>
            <a:ext cx="494913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4400" dirty="0" smtClean="0"/>
              <a:t>(</a:t>
            </a:r>
            <a:r>
              <a:rPr lang="ru-RU" sz="4400" dirty="0" err="1" smtClean="0"/>
              <a:t>Хто</a:t>
            </a:r>
            <a:r>
              <a:rPr lang="ru-RU" sz="4400" dirty="0" smtClean="0"/>
              <a:t>), (</a:t>
            </a:r>
            <a:r>
              <a:rPr lang="ru-RU" sz="4400" dirty="0" err="1" smtClean="0"/>
              <a:t>хто</a:t>
            </a:r>
            <a:r>
              <a:rPr lang="ru-RU" sz="4400" dirty="0" smtClean="0"/>
              <a:t>),  [хай…] </a:t>
            </a:r>
            <a:endParaRPr lang="ru-RU" sz="4400" dirty="0"/>
          </a:p>
        </p:txBody>
      </p:sp>
      <p:sp>
        <p:nvSpPr>
          <p:cNvPr id="9" name="Выгнутая вверх стрелка 8"/>
          <p:cNvSpPr/>
          <p:nvPr/>
        </p:nvSpPr>
        <p:spPr>
          <a:xfrm>
            <a:off x="2156895" y="1276737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Выгнутая вверх стрелка 9"/>
          <p:cNvSpPr/>
          <p:nvPr/>
        </p:nvSpPr>
        <p:spPr>
          <a:xfrm flipH="1">
            <a:off x="2156894" y="2936547"/>
            <a:ext cx="3327125" cy="68100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82351" y="4721661"/>
            <a:ext cx="789369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4400" dirty="0" smtClean="0"/>
          </a:p>
          <a:p>
            <a:r>
              <a:rPr lang="ru-RU" sz="4400" dirty="0" smtClean="0"/>
              <a:t>[ ... ],  ( </a:t>
            </a:r>
            <a:r>
              <a:rPr lang="ru-RU" sz="4400" dirty="0" err="1" smtClean="0"/>
              <a:t>що</a:t>
            </a:r>
            <a:r>
              <a:rPr lang="ru-RU" sz="4400" dirty="0" smtClean="0"/>
              <a:t>…), (</a:t>
            </a:r>
            <a:r>
              <a:rPr lang="ru-RU" sz="4400" dirty="0" err="1" smtClean="0"/>
              <a:t>щоб</a:t>
            </a:r>
            <a:r>
              <a:rPr lang="ru-RU" sz="4400" dirty="0" smtClean="0"/>
              <a:t>…), (</a:t>
            </a:r>
            <a:r>
              <a:rPr lang="ru-RU" sz="4400" dirty="0" err="1" smtClean="0"/>
              <a:t>щоб</a:t>
            </a:r>
            <a:r>
              <a:rPr lang="ru-RU" sz="4400" dirty="0" smtClean="0"/>
              <a:t>).</a:t>
            </a:r>
            <a:endParaRPr lang="ru-RU" sz="4400" dirty="0"/>
          </a:p>
        </p:txBody>
      </p:sp>
      <p:sp>
        <p:nvSpPr>
          <p:cNvPr id="12" name="Выгнутая вверх стрелка 11"/>
          <p:cNvSpPr/>
          <p:nvPr/>
        </p:nvSpPr>
        <p:spPr>
          <a:xfrm>
            <a:off x="1746349" y="4993913"/>
            <a:ext cx="1511559" cy="45102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5" name="Выгнутая вверх стрелка 14"/>
          <p:cNvSpPr/>
          <p:nvPr/>
        </p:nvSpPr>
        <p:spPr>
          <a:xfrm>
            <a:off x="3817145" y="4983148"/>
            <a:ext cx="1514475" cy="61241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  <p:sp>
        <p:nvSpPr>
          <p:cNvPr id="16" name="Выгнутая вверх стрелка 15"/>
          <p:cNvSpPr/>
          <p:nvPr/>
        </p:nvSpPr>
        <p:spPr>
          <a:xfrm>
            <a:off x="3921906" y="4721661"/>
            <a:ext cx="3342043" cy="7677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49383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0201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866121" y="1642188"/>
            <a:ext cx="864014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Розділові</a:t>
            </a:r>
            <a:r>
              <a:rPr lang="ru-RU" sz="40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 знаки у </a:t>
            </a:r>
            <a:r>
              <a:rPr lang="ru-RU" sz="40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складнопідрядному</a:t>
            </a:r>
            <a:r>
              <a:rPr lang="ru-RU" sz="40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реченні</a:t>
            </a:r>
            <a:r>
              <a:rPr lang="ru-RU" sz="40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 з </a:t>
            </a:r>
            <a:r>
              <a:rPr lang="ru-RU" sz="40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кількома</a:t>
            </a:r>
            <a:r>
              <a:rPr lang="ru-RU" sz="40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 </a:t>
            </a:r>
            <a:r>
              <a:rPr lang="ru-RU" sz="40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підрядними</a:t>
            </a:r>
            <a:r>
              <a:rPr lang="ru-RU" sz="40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.</a:t>
            </a:r>
            <a:endParaRPr lang="ru-RU" sz="4000" dirty="0">
              <a:solidFill>
                <a:schemeClr val="bg1"/>
              </a:solidFill>
              <a:latin typeface="Monotype Corsiva" panose="030101010102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869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408246416"/>
              </p:ext>
            </p:extLst>
          </p:nvPr>
        </p:nvGraphicFramePr>
        <p:xfrm>
          <a:off x="0" y="-1"/>
          <a:ext cx="12192000" cy="6858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17669">
                  <a:extLst>
                    <a:ext uri="{9D8B030D-6E8A-4147-A177-3AD203B41FA5}">
                      <a16:colId xmlns:a16="http://schemas.microsoft.com/office/drawing/2014/main" xmlns="" val="2352109036"/>
                    </a:ext>
                  </a:extLst>
                </a:gridCol>
                <a:gridCol w="5974331">
                  <a:extLst>
                    <a:ext uri="{9D8B030D-6E8A-4147-A177-3AD203B41FA5}">
                      <a16:colId xmlns:a16="http://schemas.microsoft.com/office/drawing/2014/main" xmlns="" val="21056150"/>
                    </a:ext>
                  </a:extLst>
                </a:gridCol>
              </a:tblGrid>
              <a:tr h="67558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3200" dirty="0">
                          <a:effectLst/>
                        </a:rPr>
                        <a:t>Правило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3200">
                          <a:effectLst/>
                        </a:rPr>
                        <a:t>Приклади</a:t>
                      </a:r>
                      <a:endParaRPr lang="ru-RU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 anchor="ctr"/>
                </a:tc>
                <a:extLst>
                  <a:ext uri="{0D108BD9-81ED-4DB2-BD59-A6C34878D82A}">
                    <a16:rowId xmlns:a16="http://schemas.microsoft.com/office/drawing/2014/main" xmlns="" val="2984615881"/>
                  </a:ext>
                </a:extLst>
              </a:tr>
              <a:tr h="2499580">
                <a:tc>
                  <a:txBody>
                    <a:bodyPr/>
                    <a:lstStyle/>
                    <a:p>
                      <a:pPr indent="203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3200" dirty="0">
                          <a:effectLst/>
                        </a:rPr>
                        <a:t>1. Між однорідними підрядними реченнями, що не з'єднані сполуч­ником сурядності, ставиться кома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3200" dirty="0">
                          <a:effectLst/>
                        </a:rPr>
                        <a:t>...Ми дивились довго, як хмаринка тане,... як синіє синь, як колише вітер струни павутинь (М. Риль­ський).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xmlns="" val="3992402338"/>
                  </a:ext>
                </a:extLst>
              </a:tr>
              <a:tr h="3682839">
                <a:tc>
                  <a:txBody>
                    <a:bodyPr/>
                    <a:lstStyle/>
                    <a:p>
                      <a:pPr indent="203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3200">
                          <a:effectLst/>
                        </a:rPr>
                        <a:t>2. Між однорідними підрядними реченнями, що з'єднані неповторю­ваними сполучниками і, й, та, або, чи, кома не ставиться</a:t>
                      </a:r>
                      <a:endParaRPr lang="ru-RU" sz="3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3200" dirty="0">
                          <a:effectLst/>
                        </a:rPr>
                        <a:t>Ми підійшли до наметового містечка, коли вже зовсім звечоріло і коли вівчар гнав з поля отару.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xmlns="" val="132925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60499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27216751"/>
              </p:ext>
            </p:extLst>
          </p:nvPr>
        </p:nvGraphicFramePr>
        <p:xfrm>
          <a:off x="2032000" y="719664"/>
          <a:ext cx="8128000" cy="3833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xmlns="" val="7991766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xmlns="" val="2746517229"/>
                    </a:ext>
                  </a:extLst>
                </a:gridCol>
              </a:tblGrid>
              <a:tr h="1916837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0071263"/>
                  </a:ext>
                </a:extLst>
              </a:tr>
              <a:tr h="1916837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09487992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30080409"/>
              </p:ext>
            </p:extLst>
          </p:nvPr>
        </p:nvGraphicFramePr>
        <p:xfrm>
          <a:off x="-149289" y="-3"/>
          <a:ext cx="12341290" cy="68580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293804">
                  <a:extLst>
                    <a:ext uri="{9D8B030D-6E8A-4147-A177-3AD203B41FA5}">
                      <a16:colId xmlns:a16="http://schemas.microsoft.com/office/drawing/2014/main" xmlns="" val="2521145968"/>
                    </a:ext>
                  </a:extLst>
                </a:gridCol>
                <a:gridCol w="6047486">
                  <a:extLst>
                    <a:ext uri="{9D8B030D-6E8A-4147-A177-3AD203B41FA5}">
                      <a16:colId xmlns:a16="http://schemas.microsoft.com/office/drawing/2014/main" xmlns="" val="3545848727"/>
                    </a:ext>
                  </a:extLst>
                </a:gridCol>
              </a:tblGrid>
              <a:tr h="3429001">
                <a:tc>
                  <a:txBody>
                    <a:bodyPr/>
                    <a:lstStyle/>
                    <a:p>
                      <a:pPr indent="203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3200" dirty="0">
                          <a:effectLst/>
                        </a:rPr>
                        <a:t>3. Між однорідними підрядними реченнями, якщо вони поширені й мають свої розділові знаки, ста­виться крапка з комою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3200" b="0" dirty="0">
                          <a:solidFill>
                            <a:schemeClr val="tx1"/>
                          </a:solidFill>
                          <a:effectLst/>
                        </a:rPr>
                        <a:t>Люблю дивитись, як повільно падає сніг, покриваючи землю білою, мов сукня нареченої, ковдрою; як потім цей сніг тане, даючи простір для </a:t>
                      </a:r>
                      <a:r>
                        <a:rPr lang="uk-UA" sz="3200" b="0" dirty="0" err="1">
                          <a:solidFill>
                            <a:schemeClr val="tx1"/>
                          </a:solidFill>
                          <a:effectLst/>
                        </a:rPr>
                        <a:t>буйноцвіття</a:t>
                      </a:r>
                      <a:r>
                        <a:rPr lang="uk-UA" sz="3200" b="0" dirty="0">
                          <a:solidFill>
                            <a:schemeClr val="tx1"/>
                          </a:solidFill>
                          <a:effectLst/>
                        </a:rPr>
                        <a:t>.</a:t>
                      </a:r>
                      <a:endParaRPr lang="ru-RU" sz="32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xmlns="" val="639827402"/>
                  </a:ext>
                </a:extLst>
              </a:tr>
              <a:tr h="3429001">
                <a:tc>
                  <a:txBody>
                    <a:bodyPr/>
                    <a:lstStyle/>
                    <a:p>
                      <a:pPr indent="203200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3200" dirty="0">
                          <a:effectLst/>
                        </a:rPr>
                        <a:t>4. Між однорідними підрядними реченнями, якщо вони з'єднані пов­торюваними сурядними сполучни­ками, ставиться кома перед другим і наступними сполучниками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tc>
                  <a:txBody>
                    <a:bodyPr/>
                    <a:lstStyle/>
                    <a:p>
                      <a:pPr indent="255905"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3200" dirty="0">
                          <a:effectLst/>
                        </a:rPr>
                        <a:t>Цим поглядом було сказано і яка це несподівана зустріч, і яка вона приємна, і яка радість від побачення нестримна.</a:t>
                      </a:r>
                      <a:endParaRPr lang="ru-RU" sz="3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400" marR="25400" marT="0" marB="0"/>
                </a:tc>
                <a:extLst>
                  <a:ext uri="{0D108BD9-81ED-4DB2-BD59-A6C34878D82A}">
                    <a16:rowId xmlns:a16="http://schemas.microsoft.com/office/drawing/2014/main" xmlns="" val="3900630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31266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0201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989045" y="727790"/>
            <a:ext cx="1026367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32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1.  </a:t>
            </a:r>
            <a:r>
              <a:rPr lang="ru-RU" sz="32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Конструювання</a:t>
            </a:r>
            <a:r>
              <a:rPr lang="ru-RU" sz="32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синтаксичних</a:t>
            </a:r>
            <a:r>
              <a:rPr lang="ru-RU" sz="32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конструкцій</a:t>
            </a:r>
            <a:r>
              <a:rPr lang="ru-RU" sz="32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 за </a:t>
            </a:r>
            <a:r>
              <a:rPr lang="ru-RU" sz="3200" dirty="0" err="1" smtClean="0">
                <a:solidFill>
                  <a:schemeClr val="bg1"/>
                </a:solidFill>
                <a:latin typeface="Monotype Corsiva" panose="03010101010201010101" pitchFamily="66" charset="0"/>
              </a:rPr>
              <a:t>зразком</a:t>
            </a:r>
            <a:r>
              <a:rPr lang="ru-RU" sz="3200" dirty="0" smtClean="0">
                <a:solidFill>
                  <a:schemeClr val="bg1"/>
                </a:solidFill>
                <a:latin typeface="Monotype Corsiva" panose="03010101010201010101" pitchFamily="66" charset="0"/>
              </a:rPr>
              <a:t>.</a:t>
            </a:r>
          </a:p>
          <a:p>
            <a:pPr algn="just"/>
            <a:endParaRPr lang="ru-RU" sz="3200" dirty="0" smtClean="0">
              <a:solidFill>
                <a:schemeClr val="bg1"/>
              </a:solidFill>
            </a:endParaRPr>
          </a:p>
          <a:p>
            <a:pPr algn="just"/>
            <a:r>
              <a:rPr lang="ru-RU" sz="3200" dirty="0" smtClean="0">
                <a:solidFill>
                  <a:schemeClr val="bg1"/>
                </a:solidFill>
              </a:rPr>
              <a:t>З </a:t>
            </a:r>
            <a:r>
              <a:rPr lang="ru-RU" sz="3200" dirty="0" err="1" smtClean="0">
                <a:solidFill>
                  <a:schemeClr val="bg1"/>
                </a:solidFill>
              </a:rPr>
              <a:t>поданих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конструкцій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утворіть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складнопідрядні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речення</a:t>
            </a:r>
            <a:r>
              <a:rPr lang="ru-RU" sz="3200" dirty="0" smtClean="0">
                <a:solidFill>
                  <a:schemeClr val="bg1"/>
                </a:solidFill>
              </a:rPr>
              <a:t> з </a:t>
            </a:r>
            <a:r>
              <a:rPr lang="ru-RU" sz="3200" dirty="0" err="1" smtClean="0">
                <a:solidFill>
                  <a:schemeClr val="bg1"/>
                </a:solidFill>
              </a:rPr>
              <a:t>кількома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підрядними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</a:rPr>
              <a:t>використавши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наведені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засоби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зв'язку</a:t>
            </a:r>
            <a:r>
              <a:rPr lang="ru-RU" sz="3200" dirty="0" smtClean="0">
                <a:solidFill>
                  <a:schemeClr val="bg1"/>
                </a:solidFill>
              </a:rPr>
              <a:t>.</a:t>
            </a:r>
          </a:p>
          <a:p>
            <a:pPr algn="just"/>
            <a:endParaRPr lang="ru-RU" sz="3200" dirty="0" smtClean="0">
              <a:solidFill>
                <a:schemeClr val="bg1"/>
              </a:solidFill>
            </a:endParaRPr>
          </a:p>
          <a:p>
            <a:pPr algn="just"/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Зразок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. Я люблю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дивитися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на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сонце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що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сходить. А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ще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мені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подобається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спостерігати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, як на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небі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з'являється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перша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зірка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. (як) Я люблю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дивитися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, як сходить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сонце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, як на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небі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з'являється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 перша </a:t>
            </a:r>
            <a:r>
              <a:rPr lang="ru-RU" sz="3600" dirty="0" err="1" smtClean="0">
                <a:solidFill>
                  <a:schemeClr val="bg1">
                    <a:lumMod val="95000"/>
                  </a:schemeClr>
                </a:solidFill>
              </a:rPr>
              <a:t>зірка</a:t>
            </a:r>
            <a:r>
              <a:rPr lang="ru-RU" sz="36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391867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0201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194318" y="261257"/>
            <a:ext cx="1003973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3200" dirty="0" smtClean="0">
              <a:solidFill>
                <a:schemeClr val="bg1"/>
              </a:solidFill>
            </a:endParaRPr>
          </a:p>
          <a:p>
            <a:pPr algn="just"/>
            <a:r>
              <a:rPr lang="ru-RU" sz="3200" dirty="0" smtClean="0">
                <a:solidFill>
                  <a:schemeClr val="bg1"/>
                </a:solidFill>
              </a:rPr>
              <a:t>1. Я </a:t>
            </a:r>
            <a:r>
              <a:rPr lang="ru-RU" sz="3200" dirty="0" err="1" smtClean="0">
                <a:solidFill>
                  <a:schemeClr val="bg1"/>
                </a:solidFill>
              </a:rPr>
              <a:t>простягаю</a:t>
            </a:r>
            <a:r>
              <a:rPr lang="ru-RU" sz="3200" dirty="0" smtClean="0">
                <a:solidFill>
                  <a:schemeClr val="bg1"/>
                </a:solidFill>
              </a:rPr>
              <a:t> руку. Беру в жменю </a:t>
            </a:r>
            <a:r>
              <a:rPr lang="ru-RU" sz="3200" dirty="0" err="1" smtClean="0">
                <a:solidFill>
                  <a:schemeClr val="bg1"/>
                </a:solidFill>
              </a:rPr>
              <a:t>кілька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колосків</a:t>
            </a:r>
            <a:r>
              <a:rPr lang="ru-RU" sz="3200" dirty="0" smtClean="0">
                <a:solidFill>
                  <a:schemeClr val="bg1"/>
                </a:solidFill>
              </a:rPr>
              <a:t> і </a:t>
            </a:r>
            <a:r>
              <a:rPr lang="ru-RU" sz="3200" dirty="0" err="1" smtClean="0">
                <a:solidFill>
                  <a:schemeClr val="bg1"/>
                </a:solidFill>
              </a:rPr>
              <a:t>відчуваю</a:t>
            </a:r>
            <a:r>
              <a:rPr lang="ru-RU" sz="3200" dirty="0" smtClean="0">
                <a:solidFill>
                  <a:schemeClr val="bg1"/>
                </a:solidFill>
              </a:rPr>
              <a:t>, як </a:t>
            </a:r>
            <a:r>
              <a:rPr lang="ru-RU" sz="3200" dirty="0" err="1" smtClean="0">
                <a:solidFill>
                  <a:schemeClr val="bg1"/>
                </a:solidFill>
              </a:rPr>
              <a:t>тіло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наливається</a:t>
            </a:r>
            <a:r>
              <a:rPr lang="ru-RU" sz="3200" dirty="0" smtClean="0">
                <a:solidFill>
                  <a:schemeClr val="bg1"/>
                </a:solidFill>
              </a:rPr>
              <a:t> земною силою. (</a:t>
            </a:r>
            <a:r>
              <a:rPr lang="ru-RU" sz="3200" dirty="0" err="1" smtClean="0">
                <a:solidFill>
                  <a:schemeClr val="bg1"/>
                </a:solidFill>
              </a:rPr>
              <a:t>щоб</a:t>
            </a:r>
            <a:r>
              <a:rPr lang="ru-RU" sz="3200" dirty="0" smtClean="0">
                <a:solidFill>
                  <a:schemeClr val="bg1"/>
                </a:solidFill>
              </a:rPr>
              <a:t>) 2. </a:t>
            </a:r>
            <a:r>
              <a:rPr lang="ru-RU" sz="3200" dirty="0" err="1" smtClean="0">
                <a:solidFill>
                  <a:schemeClr val="bg1"/>
                </a:solidFill>
              </a:rPr>
              <a:t>Пізній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вечір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поволі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розтанув</a:t>
            </a:r>
            <a:r>
              <a:rPr lang="ru-RU" sz="3200" dirty="0" smtClean="0">
                <a:solidFill>
                  <a:schemeClr val="bg1"/>
                </a:solidFill>
              </a:rPr>
              <a:t> у </a:t>
            </a:r>
            <a:r>
              <a:rPr lang="ru-RU" sz="3200" dirty="0" err="1" smtClean="0">
                <a:solidFill>
                  <a:schemeClr val="bg1"/>
                </a:solidFill>
              </a:rPr>
              <a:t>густій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темряві</a:t>
            </a:r>
            <a:r>
              <a:rPr lang="ru-RU" sz="3200" dirty="0" smtClean="0">
                <a:solidFill>
                  <a:schemeClr val="bg1"/>
                </a:solidFill>
              </a:rPr>
              <a:t>. У </a:t>
            </a:r>
            <a:r>
              <a:rPr lang="ru-RU" sz="3200" dirty="0" err="1" smtClean="0">
                <a:solidFill>
                  <a:schemeClr val="bg1"/>
                </a:solidFill>
              </a:rPr>
              <a:t>ній</a:t>
            </a:r>
            <a:r>
              <a:rPr lang="ru-RU" sz="3200" dirty="0" smtClean="0">
                <a:solidFill>
                  <a:schemeClr val="bg1"/>
                </a:solidFill>
              </a:rPr>
              <a:t> потонули </a:t>
            </a:r>
            <a:r>
              <a:rPr lang="ru-RU" sz="3200" dirty="0" err="1" smtClean="0">
                <a:solidFill>
                  <a:schemeClr val="bg1"/>
                </a:solidFill>
              </a:rPr>
              <a:t>хати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</a:rPr>
              <a:t>вулиці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</a:rPr>
              <a:t>високі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в'язи</a:t>
            </a:r>
            <a:r>
              <a:rPr lang="ru-RU" sz="3200" dirty="0" smtClean="0">
                <a:solidFill>
                  <a:schemeClr val="bg1"/>
                </a:solidFill>
              </a:rPr>
              <a:t>. А до </a:t>
            </a:r>
            <a:r>
              <a:rPr lang="ru-RU" sz="3200" dirty="0" err="1" smtClean="0">
                <a:solidFill>
                  <a:schemeClr val="bg1"/>
                </a:solidFill>
              </a:rPr>
              <a:t>небосхилу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пливли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сірі</a:t>
            </a:r>
            <a:r>
              <a:rPr lang="ru-RU" sz="3200" dirty="0" smtClean="0">
                <a:solidFill>
                  <a:schemeClr val="bg1"/>
                </a:solidFill>
              </a:rPr>
              <a:t> хмари. (коли, яка) 3. Дорогу </a:t>
            </a:r>
            <a:r>
              <a:rPr lang="ru-RU" sz="3200" dirty="0" err="1" smtClean="0">
                <a:solidFill>
                  <a:schemeClr val="bg1"/>
                </a:solidFill>
              </a:rPr>
              <a:t>перебігла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чорна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кішка</a:t>
            </a:r>
            <a:r>
              <a:rPr lang="ru-RU" sz="3200" dirty="0" smtClean="0">
                <a:solidFill>
                  <a:schemeClr val="bg1"/>
                </a:solidFill>
              </a:rPr>
              <a:t>, але я </a:t>
            </a:r>
            <a:r>
              <a:rPr lang="ru-RU" sz="3200" dirty="0" err="1" smtClean="0">
                <a:solidFill>
                  <a:schemeClr val="bg1"/>
                </a:solidFill>
              </a:rPr>
              <a:t>впевнено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йду</a:t>
            </a:r>
            <a:r>
              <a:rPr lang="ru-RU" sz="3200" dirty="0" smtClean="0">
                <a:solidFill>
                  <a:schemeClr val="bg1"/>
                </a:solidFill>
              </a:rPr>
              <a:t> вперед — я не </a:t>
            </a:r>
            <a:r>
              <a:rPr lang="ru-RU" sz="3200" dirty="0" err="1" smtClean="0">
                <a:solidFill>
                  <a:schemeClr val="bg1"/>
                </a:solidFill>
              </a:rPr>
              <a:t>вірю</a:t>
            </a:r>
            <a:r>
              <a:rPr lang="ru-RU" sz="3200" dirty="0" smtClean="0">
                <a:solidFill>
                  <a:schemeClr val="bg1"/>
                </a:solidFill>
              </a:rPr>
              <a:t> в </a:t>
            </a:r>
            <a:r>
              <a:rPr lang="ru-RU" sz="3200" dirty="0" err="1" smtClean="0">
                <a:solidFill>
                  <a:schemeClr val="bg1"/>
                </a:solidFill>
              </a:rPr>
              <a:t>прикмети</a:t>
            </a:r>
            <a:r>
              <a:rPr lang="ru-RU" sz="3200" dirty="0" smtClean="0">
                <a:solidFill>
                  <a:schemeClr val="bg1"/>
                </a:solidFill>
              </a:rPr>
              <a:t>. (</a:t>
            </a:r>
            <a:r>
              <a:rPr lang="ru-RU" sz="3200" dirty="0" err="1" smtClean="0">
                <a:solidFill>
                  <a:schemeClr val="bg1"/>
                </a:solidFill>
              </a:rPr>
              <a:t>хоч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</a:rPr>
              <a:t>бо</a:t>
            </a:r>
            <a:r>
              <a:rPr lang="ru-RU" sz="3200" dirty="0" smtClean="0">
                <a:solidFill>
                  <a:schemeClr val="bg1"/>
                </a:solidFill>
              </a:rPr>
              <a:t>) 4. </a:t>
            </a:r>
            <a:r>
              <a:rPr lang="ru-RU" sz="3200" dirty="0" err="1" smtClean="0">
                <a:solidFill>
                  <a:schemeClr val="bg1"/>
                </a:solidFill>
              </a:rPr>
              <a:t>Умився</a:t>
            </a:r>
            <a:r>
              <a:rPr lang="ru-RU" sz="3200" dirty="0" smtClean="0">
                <a:solidFill>
                  <a:schemeClr val="bg1"/>
                </a:solidFill>
              </a:rPr>
              <a:t>, остаточно </a:t>
            </a:r>
            <a:r>
              <a:rPr lang="ru-RU" sz="3200" dirty="0" err="1" smtClean="0">
                <a:solidFill>
                  <a:schemeClr val="bg1"/>
                </a:solidFill>
              </a:rPr>
              <a:t>прокинувся</a:t>
            </a:r>
            <a:r>
              <a:rPr lang="ru-RU" sz="3200" dirty="0" smtClean="0">
                <a:solidFill>
                  <a:schemeClr val="bg1"/>
                </a:solidFill>
              </a:rPr>
              <a:t>, вода і рушник стерли з мене </a:t>
            </a:r>
            <a:r>
              <a:rPr lang="ru-RU" sz="3200" dirty="0" err="1" smtClean="0">
                <a:solidFill>
                  <a:schemeClr val="bg1"/>
                </a:solidFill>
              </a:rPr>
              <a:t>останні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клапті</a:t>
            </a:r>
            <a:r>
              <a:rPr lang="ru-RU" sz="3200" dirty="0" smtClean="0">
                <a:solidFill>
                  <a:schemeClr val="bg1"/>
                </a:solidFill>
              </a:rPr>
              <a:t> сну. (коли, </a:t>
            </a:r>
            <a:r>
              <a:rPr lang="ru-RU" sz="3200" dirty="0" err="1" smtClean="0">
                <a:solidFill>
                  <a:schemeClr val="bg1"/>
                </a:solidFill>
              </a:rPr>
              <a:t>оскільки</a:t>
            </a:r>
            <a:r>
              <a:rPr lang="ru-RU" sz="3200" dirty="0" smtClean="0">
                <a:solidFill>
                  <a:schemeClr val="bg1"/>
                </a:solidFill>
              </a:rPr>
              <a:t>) 5. </a:t>
            </a:r>
            <a:r>
              <a:rPr lang="ru-RU" sz="3200" dirty="0" err="1" smtClean="0">
                <a:solidFill>
                  <a:schemeClr val="bg1"/>
                </a:solidFill>
              </a:rPr>
              <a:t>Мені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довелося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подолати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чимало</a:t>
            </a:r>
            <a:r>
              <a:rPr lang="ru-RU" sz="3200" dirty="0" smtClean="0">
                <a:solidFill>
                  <a:schemeClr val="bg1"/>
                </a:solidFill>
              </a:rPr>
              <a:t> </a:t>
            </a:r>
            <a:r>
              <a:rPr lang="ru-RU" sz="3200" dirty="0" err="1" smtClean="0">
                <a:solidFill>
                  <a:schemeClr val="bg1"/>
                </a:solidFill>
              </a:rPr>
              <a:t>кілометрів</a:t>
            </a:r>
            <a:r>
              <a:rPr lang="ru-RU" sz="3200" dirty="0" smtClean="0">
                <a:solidFill>
                  <a:schemeClr val="bg1"/>
                </a:solidFill>
              </a:rPr>
              <a:t> шляху для </a:t>
            </a:r>
            <a:r>
              <a:rPr lang="ru-RU" sz="3200" dirty="0" err="1" smtClean="0">
                <a:solidFill>
                  <a:schemeClr val="bg1"/>
                </a:solidFill>
              </a:rPr>
              <a:t>зустрічі</a:t>
            </a:r>
            <a:r>
              <a:rPr lang="ru-RU" sz="3200" dirty="0" smtClean="0">
                <a:solidFill>
                  <a:schemeClr val="bg1"/>
                </a:solidFill>
              </a:rPr>
              <a:t> з </a:t>
            </a:r>
            <a:r>
              <a:rPr lang="ru-RU" sz="3200" dirty="0" err="1" smtClean="0">
                <a:solidFill>
                  <a:schemeClr val="bg1"/>
                </a:solidFill>
              </a:rPr>
              <a:t>друзями</a:t>
            </a:r>
            <a:r>
              <a:rPr lang="ru-RU" sz="3200" dirty="0" smtClean="0">
                <a:solidFill>
                  <a:schemeClr val="bg1"/>
                </a:solidFill>
              </a:rPr>
              <a:t>. Ми з ними не </a:t>
            </a:r>
            <a:r>
              <a:rPr lang="ru-RU" sz="3200" dirty="0" err="1" smtClean="0">
                <a:solidFill>
                  <a:schemeClr val="bg1"/>
                </a:solidFill>
              </a:rPr>
              <a:t>зустрічалися</a:t>
            </a:r>
            <a:r>
              <a:rPr lang="ru-RU" sz="3200" dirty="0" smtClean="0">
                <a:solidFill>
                  <a:schemeClr val="bg1"/>
                </a:solidFill>
              </a:rPr>
              <a:t> десять </a:t>
            </a:r>
            <a:r>
              <a:rPr lang="ru-RU" sz="3200" dirty="0" err="1" smtClean="0">
                <a:solidFill>
                  <a:schemeClr val="bg1"/>
                </a:solidFill>
              </a:rPr>
              <a:t>років</a:t>
            </a:r>
            <a:r>
              <a:rPr lang="ru-RU" sz="3200" dirty="0" smtClean="0">
                <a:solidFill>
                  <a:schemeClr val="bg1"/>
                </a:solidFill>
              </a:rPr>
              <a:t>. (</a:t>
            </a:r>
            <a:r>
              <a:rPr lang="ru-RU" sz="3200" dirty="0" err="1" smtClean="0">
                <a:solidFill>
                  <a:schemeClr val="bg1"/>
                </a:solidFill>
              </a:rPr>
              <a:t>щоб</a:t>
            </a:r>
            <a:r>
              <a:rPr lang="ru-RU" sz="3200" dirty="0" smtClean="0">
                <a:solidFill>
                  <a:schemeClr val="bg1"/>
                </a:solidFill>
              </a:rPr>
              <a:t>, </a:t>
            </a:r>
            <a:r>
              <a:rPr lang="ru-RU" sz="3200" dirty="0" err="1" smtClean="0">
                <a:solidFill>
                  <a:schemeClr val="bg1"/>
                </a:solidFill>
              </a:rPr>
              <a:t>які</a:t>
            </a:r>
            <a:r>
              <a:rPr lang="ru-RU" sz="3200" dirty="0" smtClean="0">
                <a:solidFill>
                  <a:schemeClr val="bg1"/>
                </a:solidFill>
              </a:rPr>
              <a:t>)</a:t>
            </a:r>
            <a:endParaRPr lang="ru-RU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51522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948</Words>
  <Application>Microsoft Office PowerPoint</Application>
  <PresentationFormat>Произвольный</PresentationFormat>
  <Paragraphs>52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</cp:lastModifiedBy>
  <cp:revision>16</cp:revision>
  <dcterms:created xsi:type="dcterms:W3CDTF">2021-01-18T10:51:31Z</dcterms:created>
  <dcterms:modified xsi:type="dcterms:W3CDTF">2025-01-19T09:11:25Z</dcterms:modified>
</cp:coreProperties>
</file>