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2" r:id="rId9"/>
    <p:sldId id="263" r:id="rId10"/>
    <p:sldId id="264" r:id="rId11"/>
    <p:sldId id="265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87" autoAdjust="0"/>
    <p:restoredTop sz="94660"/>
  </p:normalViewPr>
  <p:slideViewPr>
    <p:cSldViewPr snapToGrid="0">
      <p:cViewPr varScale="1">
        <p:scale>
          <a:sx n="71" d="100"/>
          <a:sy n="71" d="100"/>
        </p:scale>
        <p:origin x="-576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D07B2-37C6-4493-B47E-469F02FAFB66}" type="datetimeFigureOut">
              <a:rPr lang="ru-RU" smtClean="0"/>
              <a:pPr/>
              <a:t>25.02.2025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0D3365B2-D40B-4EF2-B9A2-8EEED6E3B07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62024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D07B2-37C6-4493-B47E-469F02FAFB66}" type="datetimeFigureOut">
              <a:rPr lang="ru-RU" smtClean="0"/>
              <a:pPr/>
              <a:t>25.02.2025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0D3365B2-D40B-4EF2-B9A2-8EEED6E3B07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7289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D07B2-37C6-4493-B47E-469F02FAFB66}" type="datetimeFigureOut">
              <a:rPr lang="ru-RU" smtClean="0"/>
              <a:pPr/>
              <a:t>25.02.2025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0D3365B2-D40B-4EF2-B9A2-8EEED6E3B07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1722403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D07B2-37C6-4493-B47E-469F02FAFB66}" type="datetimeFigureOut">
              <a:rPr lang="ru-RU" smtClean="0"/>
              <a:pPr/>
              <a:t>25.02.2025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0D3365B2-D40B-4EF2-B9A2-8EEED6E3B07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42892770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D07B2-37C6-4493-B47E-469F02FAFB66}" type="datetimeFigureOut">
              <a:rPr lang="ru-RU" smtClean="0"/>
              <a:pPr/>
              <a:t>25.02.2025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0D3365B2-D40B-4EF2-B9A2-8EEED6E3B07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4397517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D07B2-37C6-4493-B47E-469F02FAFB66}" type="datetimeFigureOut">
              <a:rPr lang="ru-RU" smtClean="0"/>
              <a:pPr/>
              <a:t>25.02.2025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365B2-D40B-4EF2-B9A2-8EEED6E3B07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3644252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D07B2-37C6-4493-B47E-469F02FAFB66}" type="datetimeFigureOut">
              <a:rPr lang="ru-RU" smtClean="0"/>
              <a:pPr/>
              <a:t>25.02.2025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365B2-D40B-4EF2-B9A2-8EEED6E3B07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4345811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D07B2-37C6-4493-B47E-469F02FAFB66}" type="datetimeFigureOut">
              <a:rPr lang="ru-RU" smtClean="0"/>
              <a:pPr/>
              <a:t>25.02.2025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365B2-D40B-4EF2-B9A2-8EEED6E3B07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5101487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D31D07B2-37C6-4493-B47E-469F02FAFB66}" type="datetimeFigureOut">
              <a:rPr lang="ru-RU" smtClean="0"/>
              <a:pPr/>
              <a:t>25.02.2025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0D3365B2-D40B-4EF2-B9A2-8EEED6E3B07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193050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D07B2-37C6-4493-B47E-469F02FAFB66}" type="datetimeFigureOut">
              <a:rPr lang="ru-RU" smtClean="0"/>
              <a:pPr/>
              <a:t>25.02.2025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365B2-D40B-4EF2-B9A2-8EEED6E3B07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596710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D07B2-37C6-4493-B47E-469F02FAFB66}" type="datetimeFigureOut">
              <a:rPr lang="ru-RU" smtClean="0"/>
              <a:pPr/>
              <a:t>25.02.2025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0D3365B2-D40B-4EF2-B9A2-8EEED6E3B07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681554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D07B2-37C6-4493-B47E-469F02FAFB66}" type="datetimeFigureOut">
              <a:rPr lang="ru-RU" smtClean="0"/>
              <a:pPr/>
              <a:t>25.02.2025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365B2-D40B-4EF2-B9A2-8EEED6E3B07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773964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D07B2-37C6-4493-B47E-469F02FAFB66}" type="datetimeFigureOut">
              <a:rPr lang="ru-RU" smtClean="0"/>
              <a:pPr/>
              <a:t>25.02.2025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365B2-D40B-4EF2-B9A2-8EEED6E3B07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347704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D07B2-37C6-4493-B47E-469F02FAFB66}" type="datetimeFigureOut">
              <a:rPr lang="ru-RU" smtClean="0"/>
              <a:pPr/>
              <a:t>25.02.2025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365B2-D40B-4EF2-B9A2-8EEED6E3B07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562540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D07B2-37C6-4493-B47E-469F02FAFB66}" type="datetimeFigureOut">
              <a:rPr lang="ru-RU" smtClean="0"/>
              <a:pPr/>
              <a:t>25.02.2025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365B2-D40B-4EF2-B9A2-8EEED6E3B07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25360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D07B2-37C6-4493-B47E-469F02FAFB66}" type="datetimeFigureOut">
              <a:rPr lang="ru-RU" smtClean="0"/>
              <a:pPr/>
              <a:t>25.02.2025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365B2-D40B-4EF2-B9A2-8EEED6E3B07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426803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D07B2-37C6-4493-B47E-469F02FAFB66}" type="datetimeFigureOut">
              <a:rPr lang="ru-RU" smtClean="0"/>
              <a:pPr/>
              <a:t>25.02.2025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365B2-D40B-4EF2-B9A2-8EEED6E3B07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969294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D07B2-37C6-4493-B47E-469F02FAFB66}" type="datetimeFigureOut">
              <a:rPr lang="ru-RU" smtClean="0"/>
              <a:pPr/>
              <a:t>25.02.2025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365B2-D40B-4EF2-B9A2-8EEED6E3B07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3998483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127AE29-BC38-4F72-86CC-1306167152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 smtClean="0"/>
              <a:t>8 клас</a:t>
            </a:r>
            <a:br>
              <a:rPr lang="uk-UA" dirty="0" smtClean="0"/>
            </a:br>
            <a:r>
              <a:rPr lang="uk-UA" dirty="0" smtClean="0"/>
              <a:t>Виразне читання уривків </a:t>
            </a:r>
            <a:r>
              <a:rPr lang="uk-UA" dirty="0" err="1" smtClean="0"/>
              <a:t>повісті«Дорогою</a:t>
            </a:r>
            <a:r>
              <a:rPr lang="uk-UA" dirty="0" smtClean="0"/>
              <a:t> </a:t>
            </a:r>
            <a:r>
              <a:rPr lang="uk-UA" dirty="0"/>
              <a:t>ціною»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A7524454-7E59-4D66-98C4-767E60153D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uk-UA" sz="2800" dirty="0"/>
              <a:t>Михайло </a:t>
            </a:r>
            <a:r>
              <a:rPr lang="uk-UA" sz="2800" dirty="0" smtClean="0"/>
              <a:t>Коцюбинський</a:t>
            </a:r>
          </a:p>
          <a:p>
            <a:endParaRPr lang="uk-UA" sz="2800" dirty="0" smtClean="0"/>
          </a:p>
          <a:p>
            <a:r>
              <a:rPr lang="uk-UA" sz="2800" dirty="0" err="1" smtClean="0"/>
              <a:t>Стрембицька</a:t>
            </a:r>
            <a:r>
              <a:rPr lang="uk-UA" sz="2800" dirty="0" smtClean="0"/>
              <a:t> Л.А.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xmlns="" val="3920482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FFA2A90-E8DA-4116-9EF8-D917F9F27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«Дорогою ціною». Проблематика.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6D56AEE6-6D39-446A-9038-79112EB2C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835" y="2336872"/>
            <a:ext cx="5226341" cy="4114261"/>
          </a:xfrm>
        </p:spPr>
        <p:txBody>
          <a:bodyPr>
            <a:normAutofit/>
          </a:bodyPr>
          <a:lstStyle/>
          <a:p>
            <a:r>
              <a:rPr lang="ru-RU" sz="2800" dirty="0"/>
              <a:t>воля та рабство;</a:t>
            </a:r>
          </a:p>
          <a:p>
            <a:r>
              <a:rPr lang="ru-RU" sz="2800" dirty="0" err="1"/>
              <a:t>насильство</a:t>
            </a:r>
            <a:r>
              <a:rPr lang="ru-RU" sz="2800" dirty="0"/>
              <a:t> над </a:t>
            </a:r>
            <a:r>
              <a:rPr lang="ru-RU" sz="2800" dirty="0" err="1"/>
              <a:t>людиною</a:t>
            </a:r>
            <a:r>
              <a:rPr lang="ru-RU" sz="2800" dirty="0"/>
              <a:t>;</a:t>
            </a:r>
          </a:p>
          <a:p>
            <a:r>
              <a:rPr lang="ru-RU" sz="2800" dirty="0" err="1"/>
              <a:t>непереможна</a:t>
            </a:r>
            <a:r>
              <a:rPr lang="ru-RU" sz="2800" dirty="0"/>
              <a:t> сила </a:t>
            </a:r>
            <a:r>
              <a:rPr lang="ru-RU" sz="2800" dirty="0" err="1"/>
              <a:t>кохання</a:t>
            </a:r>
            <a:r>
              <a:rPr lang="ru-RU" sz="2800" dirty="0"/>
              <a:t>;</a:t>
            </a:r>
          </a:p>
          <a:p>
            <a:r>
              <a:rPr lang="ru-RU" sz="2800" dirty="0" err="1"/>
              <a:t>самовідданість</a:t>
            </a:r>
            <a:r>
              <a:rPr lang="ru-RU" sz="2800" dirty="0"/>
              <a:t>;</a:t>
            </a:r>
          </a:p>
          <a:p>
            <a:r>
              <a:rPr lang="ru-RU" sz="2800" dirty="0" err="1"/>
              <a:t>мужність</a:t>
            </a:r>
            <a:r>
              <a:rPr lang="ru-RU" sz="2800" dirty="0"/>
              <a:t> та сила </a:t>
            </a:r>
            <a:r>
              <a:rPr lang="ru-RU" sz="2800" dirty="0" err="1"/>
              <a:t>волі</a:t>
            </a:r>
            <a:r>
              <a:rPr lang="ru-RU" sz="2800" dirty="0"/>
              <a:t>;</a:t>
            </a:r>
          </a:p>
          <a:p>
            <a:r>
              <a:rPr lang="ru-RU" sz="2800" dirty="0" err="1"/>
              <a:t>боротьба</a:t>
            </a:r>
            <a:r>
              <a:rPr lang="ru-RU" sz="2800" dirty="0"/>
              <a:t> за </a:t>
            </a:r>
            <a:r>
              <a:rPr lang="ru-RU" sz="2800" dirty="0" err="1"/>
              <a:t>щастя</a:t>
            </a:r>
            <a:r>
              <a:rPr lang="ru-RU" sz="2800" dirty="0"/>
              <a:t>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3A6EBCF8-6428-456E-B40C-7211A4028F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132"/>
          <a:stretch/>
        </p:blipFill>
        <p:spPr>
          <a:xfrm>
            <a:off x="5352175" y="2371671"/>
            <a:ext cx="6561501" cy="3733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46484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6BA0D3A-A9CA-4D8C-B043-AEF6DE79B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Поміркуйте: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473B15B8-1C37-4E8A-BDD2-9754F45A5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sz="3200" b="1" dirty="0"/>
              <a:t>Що в житті дістається дорогою ціною?</a:t>
            </a:r>
          </a:p>
          <a:p>
            <a:endParaRPr lang="uk-UA" dirty="0"/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14807CA3-E27F-4EB9-B1DD-AB4710B837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31991" y="2977064"/>
            <a:ext cx="10074365" cy="3765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96120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 smtClean="0"/>
              <a:t>Домашнє завдання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dirty="0" smtClean="0"/>
              <a:t>Виразне читання уривків повісті </a:t>
            </a:r>
            <a:r>
              <a:rPr lang="uk-UA" dirty="0" err="1" smtClean="0"/>
              <a:t>“Дорогою</a:t>
            </a:r>
            <a:r>
              <a:rPr lang="uk-UA" dirty="0" smtClean="0"/>
              <a:t> </a:t>
            </a:r>
            <a:r>
              <a:rPr lang="uk-UA" smtClean="0"/>
              <a:t>ціною”</a:t>
            </a:r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997A548-6F00-42FA-A263-3F3D86B0A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Дайте відповіді на питання: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033FDD44-697B-4295-9010-E131E0C90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115" y="2122415"/>
            <a:ext cx="10076068" cy="4404220"/>
          </a:xfrm>
        </p:spPr>
        <p:txBody>
          <a:bodyPr>
            <a:normAutofit/>
          </a:bodyPr>
          <a:lstStyle/>
          <a:p>
            <a:r>
              <a:rPr lang="uk-UA" dirty="0"/>
              <a:t>Де народився </a:t>
            </a:r>
            <a:r>
              <a:rPr lang="uk-UA" dirty="0" err="1"/>
              <a:t>М.Коцюбинський</a:t>
            </a:r>
            <a:r>
              <a:rPr lang="uk-UA" dirty="0"/>
              <a:t>?</a:t>
            </a:r>
          </a:p>
          <a:p>
            <a:r>
              <a:rPr lang="uk-UA" dirty="0"/>
              <a:t>Де закінчилося його життя?</a:t>
            </a:r>
          </a:p>
          <a:p>
            <a:r>
              <a:rPr lang="uk-UA" dirty="0"/>
              <a:t>Як у літературі </a:t>
            </a:r>
            <a:r>
              <a:rPr lang="uk-UA" dirty="0" err="1"/>
              <a:t>М.Коцюбинського</a:t>
            </a:r>
            <a:r>
              <a:rPr lang="uk-UA" dirty="0"/>
              <a:t> називають?</a:t>
            </a:r>
          </a:p>
          <a:p>
            <a:r>
              <a:rPr lang="uk-UA" dirty="0"/>
              <a:t>Які найвидатніші твори письменника?</a:t>
            </a:r>
          </a:p>
          <a:p>
            <a:r>
              <a:rPr lang="uk-UA" dirty="0"/>
              <a:t>Відповіді:</a:t>
            </a:r>
          </a:p>
          <a:p>
            <a:r>
              <a:rPr lang="uk-UA" dirty="0"/>
              <a:t>Вінниця</a:t>
            </a:r>
          </a:p>
          <a:p>
            <a:r>
              <a:rPr lang="uk-UA" dirty="0"/>
              <a:t>Чернігів</a:t>
            </a:r>
          </a:p>
          <a:p>
            <a:r>
              <a:rPr lang="uk-UA" dirty="0"/>
              <a:t>Сонцепоклонник</a:t>
            </a:r>
          </a:p>
          <a:p>
            <a:r>
              <a:rPr lang="uk-UA" dirty="0"/>
              <a:t>«Дорогою ціною», «Ялинка», «Тіні забутих предків», </a:t>
            </a:r>
            <a:r>
              <a:rPr lang="uk-UA" dirty="0">
                <a:effectLst/>
              </a:rPr>
              <a:t>«</a:t>
            </a:r>
            <a:r>
              <a:rPr lang="en-US" dirty="0" err="1">
                <a:effectLst/>
              </a:rPr>
              <a:t>Intermezz</a:t>
            </a:r>
            <a:r>
              <a:rPr lang="uk-UA" dirty="0">
                <a:effectLst/>
              </a:rPr>
              <a:t>о», </a:t>
            </a:r>
            <a:r>
              <a:rPr lang="en-US" dirty="0">
                <a:effectLst/>
              </a:rPr>
              <a:t>«Fata Morgana»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E2A10E65-7327-4F12-8DCB-6E84905FA5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189619" y="2049070"/>
            <a:ext cx="3533471" cy="3630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43774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598608E-3622-4B9C-AFE2-F221AD223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«Дорогою ціною». Історія написання.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8AAA31B5-5853-47DF-ABFD-3924ED12CF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10418314" cy="4298819"/>
          </a:xfrm>
        </p:spPr>
        <p:txBody>
          <a:bodyPr/>
          <a:lstStyle/>
          <a:p>
            <a:r>
              <a:rPr lang="ru-RU" dirty="0" err="1"/>
              <a:t>Повість</a:t>
            </a:r>
            <a:r>
              <a:rPr lang="ru-RU" dirty="0"/>
              <a:t> </a:t>
            </a:r>
            <a:r>
              <a:rPr lang="ru-RU" dirty="0" err="1"/>
              <a:t>писалася</a:t>
            </a:r>
            <a:r>
              <a:rPr lang="ru-RU" dirty="0"/>
              <a:t> </a:t>
            </a:r>
            <a:r>
              <a:rPr lang="ru-RU" dirty="0" err="1"/>
              <a:t>упродовж</a:t>
            </a:r>
            <a:r>
              <a:rPr lang="ru-RU" dirty="0"/>
              <a:t> 1899–1901 </a:t>
            </a:r>
            <a:r>
              <a:rPr lang="ru-RU" dirty="0" err="1"/>
              <a:t>рр</a:t>
            </a:r>
            <a:r>
              <a:rPr lang="ru-RU" dirty="0"/>
              <a:t>. автор </a:t>
            </a:r>
            <a:r>
              <a:rPr lang="ru-RU" dirty="0" err="1"/>
              <a:t>кілька</a:t>
            </a:r>
            <a:r>
              <a:rPr lang="ru-RU" dirty="0"/>
              <a:t> </a:t>
            </a:r>
            <a:r>
              <a:rPr lang="ru-RU" dirty="0" err="1"/>
              <a:t>разів</a:t>
            </a:r>
            <a:r>
              <a:rPr lang="ru-RU" dirty="0"/>
              <a:t> </a:t>
            </a:r>
            <a:r>
              <a:rPr lang="ru-RU" dirty="0" err="1"/>
              <a:t>переробляв</a:t>
            </a:r>
            <a:r>
              <a:rPr lang="ru-RU" dirty="0"/>
              <a:t> </a:t>
            </a:r>
            <a:r>
              <a:rPr lang="ru-RU" dirty="0" err="1"/>
              <a:t>її</a:t>
            </a:r>
            <a:r>
              <a:rPr lang="ru-RU" dirty="0"/>
              <a:t>. Задумавши </a:t>
            </a:r>
            <a:r>
              <a:rPr lang="ru-RU" dirty="0" err="1"/>
              <a:t>поважну</a:t>
            </a:r>
            <a:r>
              <a:rPr lang="ru-RU" dirty="0"/>
              <a:t> </a:t>
            </a:r>
            <a:r>
              <a:rPr lang="ru-RU" dirty="0" err="1"/>
              <a:t>повість</a:t>
            </a:r>
            <a:r>
              <a:rPr lang="ru-RU" dirty="0"/>
              <a:t>, </a:t>
            </a:r>
            <a:r>
              <a:rPr lang="ru-RU" dirty="0" err="1"/>
              <a:t>він</a:t>
            </a:r>
            <a:r>
              <a:rPr lang="ru-RU" dirty="0"/>
              <a:t> </a:t>
            </a:r>
            <a:r>
              <a:rPr lang="ru-RU" dirty="0" err="1"/>
              <a:t>змушений</a:t>
            </a:r>
            <a:r>
              <a:rPr lang="ru-RU" dirty="0"/>
              <a:t> </a:t>
            </a:r>
            <a:r>
              <a:rPr lang="ru-RU" dirty="0" err="1"/>
              <a:t>був</a:t>
            </a:r>
            <a:r>
              <a:rPr lang="ru-RU" dirty="0"/>
              <a:t> </a:t>
            </a:r>
            <a:r>
              <a:rPr lang="ru-RU" dirty="0" err="1"/>
              <a:t>частково</a:t>
            </a:r>
            <a:r>
              <a:rPr lang="ru-RU" dirty="0"/>
              <a:t> </a:t>
            </a:r>
            <a:r>
              <a:rPr lang="ru-RU" dirty="0" err="1"/>
              <a:t>обмежитися</a:t>
            </a:r>
            <a:r>
              <a:rPr lang="ru-RU" dirty="0"/>
              <a:t> </a:t>
            </a:r>
            <a:r>
              <a:rPr lang="ru-RU" dirty="0" err="1"/>
              <a:t>компромісом</a:t>
            </a:r>
            <a:r>
              <a:rPr lang="ru-RU" dirty="0"/>
              <a:t>. </a:t>
            </a:r>
            <a:r>
              <a:rPr lang="ru-RU" dirty="0" err="1"/>
              <a:t>Письменник</a:t>
            </a:r>
            <a:r>
              <a:rPr lang="ru-RU" dirty="0"/>
              <a:t> </a:t>
            </a:r>
            <a:r>
              <a:rPr lang="ru-RU" dirty="0" err="1"/>
              <a:t>переконався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для </a:t>
            </a:r>
            <a:r>
              <a:rPr lang="ru-RU" dirty="0" err="1"/>
              <a:t>епічного</a:t>
            </a:r>
            <a:r>
              <a:rPr lang="ru-RU" dirty="0"/>
              <a:t> </a:t>
            </a:r>
            <a:r>
              <a:rPr lang="ru-RU" dirty="0" err="1"/>
              <a:t>розмаху</a:t>
            </a:r>
            <a:r>
              <a:rPr lang="ru-RU" dirty="0"/>
              <a:t> </a:t>
            </a:r>
            <a:r>
              <a:rPr lang="ru-RU" dirty="0" err="1"/>
              <a:t>бракує</a:t>
            </a:r>
            <a:r>
              <a:rPr lang="ru-RU" dirty="0"/>
              <a:t> сил </a:t>
            </a:r>
            <a:r>
              <a:rPr lang="ru-RU" dirty="0" err="1"/>
              <a:t>його</a:t>
            </a:r>
            <a:r>
              <a:rPr lang="ru-RU" dirty="0"/>
              <a:t> молодому </a:t>
            </a:r>
            <a:r>
              <a:rPr lang="ru-RU" dirty="0" err="1"/>
              <a:t>талантові</a:t>
            </a:r>
            <a:r>
              <a:rPr lang="ru-RU" dirty="0"/>
              <a:t>. Тому-то </a:t>
            </a:r>
            <a:r>
              <a:rPr lang="ru-RU" dirty="0" err="1"/>
              <a:t>варіант</a:t>
            </a:r>
            <a:r>
              <a:rPr lang="ru-RU" dirty="0"/>
              <a:t>, </a:t>
            </a:r>
            <a:r>
              <a:rPr lang="ru-RU" dirty="0" err="1"/>
              <a:t>підготовлений</a:t>
            </a:r>
            <a:r>
              <a:rPr lang="ru-RU" dirty="0"/>
              <a:t> до </a:t>
            </a:r>
            <a:r>
              <a:rPr lang="ru-RU" dirty="0" err="1"/>
              <a:t>друку</a:t>
            </a:r>
            <a:r>
              <a:rPr lang="ru-RU" dirty="0"/>
              <a:t> в </a:t>
            </a:r>
            <a:r>
              <a:rPr lang="ru-RU" dirty="0" err="1"/>
              <a:t>листопаді</a:t>
            </a:r>
            <a:r>
              <a:rPr lang="ru-RU" dirty="0"/>
              <a:t> 1901 р. та </a:t>
            </a:r>
            <a:r>
              <a:rPr lang="ru-RU" dirty="0" err="1"/>
              <a:t>опублікований</a:t>
            </a:r>
            <a:r>
              <a:rPr lang="ru-RU" dirty="0"/>
              <a:t> 1902 р. на </a:t>
            </a:r>
            <a:r>
              <a:rPr lang="ru-RU" dirty="0" err="1"/>
              <a:t>сторінках</a:t>
            </a:r>
            <a:r>
              <a:rPr lang="ru-RU" dirty="0"/>
              <a:t> «Киевской старины», </a:t>
            </a:r>
            <a:r>
              <a:rPr lang="ru-RU" dirty="0" err="1"/>
              <a:t>залишився</a:t>
            </a:r>
            <a:r>
              <a:rPr lang="ru-RU" dirty="0"/>
              <a:t> </a:t>
            </a:r>
            <a:r>
              <a:rPr lang="ru-RU" dirty="0" err="1"/>
              <a:t>нормативним</a:t>
            </a:r>
            <a:r>
              <a:rPr lang="ru-RU" dirty="0"/>
              <a:t>, попри факт, </a:t>
            </a:r>
            <a:r>
              <a:rPr lang="ru-RU" dirty="0" err="1"/>
              <a:t>що</a:t>
            </a:r>
            <a:r>
              <a:rPr lang="ru-RU" dirty="0"/>
              <a:t> не все в </a:t>
            </a:r>
            <a:r>
              <a:rPr lang="ru-RU" dirty="0" err="1"/>
              <a:t>ньому</a:t>
            </a:r>
            <a:r>
              <a:rPr lang="ru-RU" dirty="0"/>
              <a:t> </a:t>
            </a:r>
            <a:r>
              <a:rPr lang="ru-RU" dirty="0" err="1"/>
              <a:t>подобалося</a:t>
            </a:r>
            <a:r>
              <a:rPr lang="ru-RU" dirty="0"/>
              <a:t> </a:t>
            </a:r>
            <a:r>
              <a:rPr lang="ru-RU" dirty="0" err="1"/>
              <a:t>авторові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3287919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90071E5-4C29-42D3-A2BB-B78452905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«Дорогою ціною».</a:t>
            </a:r>
            <a:r>
              <a:rPr lang="ru-RU" dirty="0"/>
              <a:t> </a:t>
            </a:r>
            <a:r>
              <a:rPr lang="ru-RU" dirty="0" err="1"/>
              <a:t>Історичний</a:t>
            </a:r>
            <a:r>
              <a:rPr lang="ru-RU" dirty="0"/>
              <a:t> </a:t>
            </a:r>
            <a:r>
              <a:rPr lang="ru-RU" dirty="0" err="1"/>
              <a:t>матеріал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зумовив</a:t>
            </a:r>
            <a:r>
              <a:rPr lang="ru-RU" dirty="0"/>
              <a:t> </a:t>
            </a:r>
            <a:r>
              <a:rPr lang="ru-RU" dirty="0" err="1"/>
              <a:t>написання</a:t>
            </a:r>
            <a:r>
              <a:rPr lang="ru-RU" dirty="0"/>
              <a:t> </a:t>
            </a:r>
            <a:r>
              <a:rPr lang="ru-RU" dirty="0" err="1"/>
              <a:t>твору</a:t>
            </a:r>
            <a:r>
              <a:rPr lang="ru-RU" dirty="0"/>
              <a:t>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8B56BF29-F277-4907-843C-004A79BAA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725" y="2336873"/>
            <a:ext cx="11761365" cy="4374320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Одним </a:t>
            </a:r>
            <a:r>
              <a:rPr lang="ru-RU" dirty="0" err="1"/>
              <a:t>із</a:t>
            </a:r>
            <a:r>
              <a:rPr lang="ru-RU" dirty="0"/>
              <a:t> </a:t>
            </a:r>
            <a:r>
              <a:rPr lang="ru-RU" dirty="0" err="1"/>
              <a:t>секретів</a:t>
            </a:r>
            <a:r>
              <a:rPr lang="ru-RU" dirty="0"/>
              <a:t> </a:t>
            </a:r>
            <a:r>
              <a:rPr lang="ru-RU" dirty="0" err="1"/>
              <a:t>твору</a:t>
            </a:r>
            <a:r>
              <a:rPr lang="ru-RU" dirty="0"/>
              <a:t> є </a:t>
            </a:r>
            <a:r>
              <a:rPr lang="ru-RU" dirty="0" err="1"/>
              <a:t>його</a:t>
            </a:r>
            <a:r>
              <a:rPr lang="ru-RU" dirty="0"/>
              <a:t> час. Час </a:t>
            </a:r>
            <a:r>
              <a:rPr lang="ru-RU" dirty="0" err="1"/>
              <a:t>незвичайний</a:t>
            </a:r>
            <a:r>
              <a:rPr lang="ru-RU" dirty="0"/>
              <a:t>. </a:t>
            </a:r>
            <a:r>
              <a:rPr lang="ru-RU" dirty="0" err="1"/>
              <a:t>Події</a:t>
            </a:r>
            <a:r>
              <a:rPr lang="ru-RU" dirty="0"/>
              <a:t> </a:t>
            </a:r>
            <a:r>
              <a:rPr lang="ru-RU" dirty="0" err="1"/>
              <a:t>укладаються</a:t>
            </a:r>
            <a:r>
              <a:rPr lang="ru-RU" dirty="0"/>
              <a:t> в </a:t>
            </a:r>
            <a:r>
              <a:rPr lang="ru-RU" dirty="0" err="1"/>
              <a:t>невеличкі</a:t>
            </a:r>
            <a:r>
              <a:rPr lang="ru-RU" dirty="0"/>
              <a:t> </a:t>
            </a:r>
            <a:r>
              <a:rPr lang="ru-RU" dirty="0" err="1"/>
              <a:t>межі</a:t>
            </a:r>
            <a:r>
              <a:rPr lang="ru-RU" dirty="0"/>
              <a:t> </a:t>
            </a:r>
            <a:r>
              <a:rPr lang="ru-RU" dirty="0" err="1"/>
              <a:t>кількох</a:t>
            </a:r>
            <a:r>
              <a:rPr lang="ru-RU" dirty="0"/>
              <a:t> </a:t>
            </a:r>
            <a:r>
              <a:rPr lang="ru-RU" dirty="0" err="1"/>
              <a:t>тижнів</a:t>
            </a:r>
            <a:r>
              <a:rPr lang="ru-RU" dirty="0"/>
              <a:t>, але за </a:t>
            </a:r>
            <a:r>
              <a:rPr lang="ru-RU" dirty="0" err="1"/>
              <a:t>своїм</a:t>
            </a:r>
            <a:r>
              <a:rPr lang="ru-RU" dirty="0"/>
              <a:t> </a:t>
            </a:r>
            <a:r>
              <a:rPr lang="ru-RU" dirty="0" err="1"/>
              <a:t>змістом</a:t>
            </a:r>
            <a:r>
              <a:rPr lang="ru-RU" dirty="0"/>
              <a:t> </a:t>
            </a:r>
            <a:r>
              <a:rPr lang="ru-RU" dirty="0" err="1"/>
              <a:t>твір</a:t>
            </a:r>
            <a:r>
              <a:rPr lang="ru-RU" dirty="0"/>
              <a:t> </a:t>
            </a:r>
            <a:r>
              <a:rPr lang="ru-RU" dirty="0" err="1"/>
              <a:t>охоплює</a:t>
            </a:r>
            <a:r>
              <a:rPr lang="ru-RU" dirty="0"/>
              <a:t> великий </a:t>
            </a:r>
            <a:r>
              <a:rPr lang="ru-RU" dirty="0" err="1"/>
              <a:t>історичний</a:t>
            </a:r>
            <a:r>
              <a:rPr lang="ru-RU" dirty="0"/>
              <a:t> </a:t>
            </a:r>
            <a:r>
              <a:rPr lang="ru-RU" dirty="0" err="1"/>
              <a:t>відрізок</a:t>
            </a:r>
            <a:r>
              <a:rPr lang="ru-RU" dirty="0"/>
              <a:t> — </a:t>
            </a:r>
            <a:r>
              <a:rPr lang="ru-RU" dirty="0" err="1"/>
              <a:t>близько</a:t>
            </a:r>
            <a:r>
              <a:rPr lang="ru-RU" dirty="0"/>
              <a:t> </a:t>
            </a:r>
            <a:r>
              <a:rPr lang="ru-RU" dirty="0" err="1"/>
              <a:t>двох</a:t>
            </a:r>
            <a:r>
              <a:rPr lang="ru-RU" dirty="0"/>
              <a:t> </a:t>
            </a:r>
            <a:r>
              <a:rPr lang="ru-RU" dirty="0" err="1"/>
              <a:t>століть</a:t>
            </a:r>
            <a:r>
              <a:rPr lang="ru-RU" dirty="0"/>
              <a:t>. </a:t>
            </a:r>
          </a:p>
          <a:p>
            <a:r>
              <a:rPr lang="ru-RU" dirty="0" err="1"/>
              <a:t>Твір</a:t>
            </a:r>
            <a:r>
              <a:rPr lang="ru-RU" dirty="0"/>
              <a:t> «Дорогою </a:t>
            </a:r>
            <a:r>
              <a:rPr lang="ru-RU" dirty="0" err="1"/>
              <a:t>ціною</a:t>
            </a:r>
            <a:r>
              <a:rPr lang="ru-RU" dirty="0"/>
              <a:t>» написаний у 1901 р. і </a:t>
            </a:r>
            <a:r>
              <a:rPr lang="ru-RU" dirty="0" err="1"/>
              <a:t>надрукований</a:t>
            </a:r>
            <a:r>
              <a:rPr lang="ru-RU" dirty="0"/>
              <a:t> у 1902 </a:t>
            </a:r>
            <a:r>
              <a:rPr lang="ru-RU" dirty="0" err="1"/>
              <a:t>р.Тому</a:t>
            </a:r>
            <a:r>
              <a:rPr lang="ru-RU" dirty="0"/>
              <a:t> не </a:t>
            </a:r>
            <a:r>
              <a:rPr lang="ru-RU" dirty="0" err="1"/>
              <a:t>випадково</a:t>
            </a:r>
            <a:r>
              <a:rPr lang="ru-RU" dirty="0"/>
              <a:t> М. </a:t>
            </a:r>
            <a:r>
              <a:rPr lang="ru-RU" dirty="0" err="1"/>
              <a:t>Коцюбинський</a:t>
            </a:r>
            <a:r>
              <a:rPr lang="ru-RU" dirty="0"/>
              <a:t> з </a:t>
            </a:r>
            <a:r>
              <a:rPr lang="ru-RU" dirty="0" err="1"/>
              <a:t>першого</a:t>
            </a:r>
            <a:r>
              <a:rPr lang="ru-RU" dirty="0"/>
              <a:t> ж </a:t>
            </a:r>
            <a:r>
              <a:rPr lang="ru-RU" dirty="0" err="1"/>
              <a:t>речення</a:t>
            </a:r>
            <a:r>
              <a:rPr lang="ru-RU" dirty="0"/>
              <a:t> («</a:t>
            </a:r>
            <a:r>
              <a:rPr lang="ru-RU" dirty="0" err="1"/>
              <a:t>Діялося</a:t>
            </a:r>
            <a:r>
              <a:rPr lang="ru-RU" dirty="0"/>
              <a:t> се в </a:t>
            </a:r>
            <a:r>
              <a:rPr lang="ru-RU" dirty="0" err="1"/>
              <a:t>тридцятих</a:t>
            </a:r>
            <a:r>
              <a:rPr lang="ru-RU" dirty="0"/>
              <a:t> роках </a:t>
            </a:r>
            <a:r>
              <a:rPr lang="ru-RU" dirty="0" err="1"/>
              <a:t>минулого</a:t>
            </a:r>
            <a:r>
              <a:rPr lang="ru-RU" dirty="0"/>
              <a:t> </a:t>
            </a:r>
            <a:r>
              <a:rPr lang="ru-RU" dirty="0" err="1"/>
              <a:t>століття</a:t>
            </a:r>
            <a:r>
              <a:rPr lang="ru-RU" dirty="0"/>
              <a:t>») </a:t>
            </a:r>
            <a:r>
              <a:rPr lang="ru-RU" dirty="0" err="1"/>
              <a:t>настроює</a:t>
            </a:r>
            <a:r>
              <a:rPr lang="ru-RU" dirty="0"/>
              <a:t> </a:t>
            </a:r>
            <a:r>
              <a:rPr lang="ru-RU" dirty="0" err="1"/>
              <a:t>читача</a:t>
            </a:r>
            <a:r>
              <a:rPr lang="ru-RU" dirty="0"/>
              <a:t> на те,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розповідь</a:t>
            </a:r>
            <a:r>
              <a:rPr lang="ru-RU" dirty="0"/>
              <a:t> </a:t>
            </a:r>
            <a:r>
              <a:rPr lang="ru-RU" dirty="0" err="1"/>
              <a:t>ітиме</a:t>
            </a:r>
            <a:r>
              <a:rPr lang="ru-RU" dirty="0"/>
              <a:t> про </a:t>
            </a:r>
            <a:r>
              <a:rPr lang="ru-RU" dirty="0" err="1"/>
              <a:t>минувшину</a:t>
            </a:r>
            <a:r>
              <a:rPr lang="ru-RU" dirty="0"/>
              <a:t>. Початок ХІХ ст. </a:t>
            </a:r>
            <a:r>
              <a:rPr lang="ru-RU" dirty="0" err="1"/>
              <a:t>позначений</a:t>
            </a:r>
            <a:r>
              <a:rPr lang="ru-RU" dirty="0"/>
              <a:t> </a:t>
            </a:r>
            <a:r>
              <a:rPr lang="ru-RU" dirty="0" err="1"/>
              <a:t>небувалим</a:t>
            </a:r>
            <a:r>
              <a:rPr lang="ru-RU" dirty="0"/>
              <a:t> </a:t>
            </a:r>
            <a:r>
              <a:rPr lang="ru-RU" dirty="0" err="1"/>
              <a:t>зростанням</a:t>
            </a:r>
            <a:r>
              <a:rPr lang="ru-RU" dirty="0"/>
              <a:t> </a:t>
            </a:r>
            <a:r>
              <a:rPr lang="ru-RU" dirty="0" err="1"/>
              <a:t>антикріпосницької</a:t>
            </a:r>
            <a:r>
              <a:rPr lang="ru-RU" dirty="0"/>
              <a:t>, </a:t>
            </a:r>
            <a:r>
              <a:rPr lang="ru-RU" dirty="0" err="1"/>
              <a:t>антифеодальної</a:t>
            </a:r>
            <a:r>
              <a:rPr lang="ru-RU" dirty="0"/>
              <a:t> </a:t>
            </a:r>
            <a:r>
              <a:rPr lang="ru-RU" dirty="0" err="1"/>
              <a:t>боротьби</a:t>
            </a:r>
            <a:r>
              <a:rPr lang="ru-RU" dirty="0"/>
              <a:t>. </a:t>
            </a:r>
            <a:r>
              <a:rPr lang="ru-RU" dirty="0" err="1"/>
              <a:t>Кріпаки</a:t>
            </a:r>
            <a:r>
              <a:rPr lang="ru-RU" dirty="0"/>
              <a:t> і </a:t>
            </a:r>
            <a:r>
              <a:rPr lang="ru-RU" dirty="0" err="1"/>
              <a:t>селяни</a:t>
            </a:r>
            <a:r>
              <a:rPr lang="ru-RU" dirty="0"/>
              <a:t>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віками</a:t>
            </a:r>
            <a:r>
              <a:rPr lang="ru-RU" dirty="0"/>
              <a:t> </a:t>
            </a:r>
            <a:r>
              <a:rPr lang="ru-RU" dirty="0" err="1"/>
              <a:t>страждали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ru-RU" dirty="0" err="1"/>
              <a:t>надзвичайних</a:t>
            </a:r>
            <a:r>
              <a:rPr lang="ru-RU" dirty="0"/>
              <a:t> </a:t>
            </a:r>
            <a:r>
              <a:rPr lang="ru-RU" dirty="0" err="1"/>
              <a:t>економічних</a:t>
            </a:r>
            <a:r>
              <a:rPr lang="ru-RU" dirty="0"/>
              <a:t> і </a:t>
            </a:r>
            <a:r>
              <a:rPr lang="ru-RU" dirty="0" err="1"/>
              <a:t>політичних</a:t>
            </a:r>
            <a:r>
              <a:rPr lang="ru-RU" dirty="0"/>
              <a:t> </a:t>
            </a:r>
            <a:r>
              <a:rPr lang="ru-RU" dirty="0" err="1"/>
              <a:t>утисків</a:t>
            </a:r>
            <a:r>
              <a:rPr lang="ru-RU" dirty="0"/>
              <a:t>, </a:t>
            </a:r>
            <a:r>
              <a:rPr lang="ru-RU" dirty="0" err="1"/>
              <a:t>починають</a:t>
            </a:r>
            <a:r>
              <a:rPr lang="ru-RU" dirty="0"/>
              <a:t> </a:t>
            </a:r>
            <a:r>
              <a:rPr lang="ru-RU" dirty="0" err="1"/>
              <a:t>піднімати</a:t>
            </a:r>
            <a:r>
              <a:rPr lang="ru-RU" dirty="0"/>
              <a:t> голову, </a:t>
            </a:r>
            <a:r>
              <a:rPr lang="ru-RU" dirty="0" err="1"/>
              <a:t>протестуючи</a:t>
            </a:r>
            <a:r>
              <a:rPr lang="ru-RU" dirty="0"/>
              <a:t> </a:t>
            </a:r>
            <a:r>
              <a:rPr lang="ru-RU" dirty="0" err="1"/>
              <a:t>проти</a:t>
            </a:r>
            <a:r>
              <a:rPr lang="ru-RU" dirty="0"/>
              <a:t> </a:t>
            </a:r>
            <a:r>
              <a:rPr lang="ru-RU" dirty="0" err="1"/>
              <a:t>існуючих</a:t>
            </a:r>
            <a:r>
              <a:rPr lang="ru-RU" dirty="0"/>
              <a:t> умов </a:t>
            </a:r>
            <a:r>
              <a:rPr lang="ru-RU" dirty="0" err="1"/>
              <a:t>життя</a:t>
            </a:r>
            <a:r>
              <a:rPr lang="ru-RU" dirty="0"/>
              <a:t>. </a:t>
            </a:r>
            <a:r>
              <a:rPr lang="ru-RU" dirty="0" err="1"/>
              <a:t>Антикріпосницькі</a:t>
            </a:r>
            <a:r>
              <a:rPr lang="ru-RU" dirty="0"/>
              <a:t> </a:t>
            </a:r>
            <a:r>
              <a:rPr lang="ru-RU" dirty="0" err="1"/>
              <a:t>протести</a:t>
            </a:r>
            <a:r>
              <a:rPr lang="ru-RU" dirty="0"/>
              <a:t> селян </a:t>
            </a:r>
            <a:r>
              <a:rPr lang="ru-RU" dirty="0" err="1"/>
              <a:t>виявлялися</a:t>
            </a:r>
            <a:r>
              <a:rPr lang="ru-RU" dirty="0"/>
              <a:t> в </a:t>
            </a:r>
            <a:r>
              <a:rPr lang="ru-RU" dirty="0" err="1"/>
              <a:t>різних</a:t>
            </a:r>
            <a:r>
              <a:rPr lang="ru-RU" dirty="0"/>
              <a:t> формах.  </a:t>
            </a:r>
            <a:r>
              <a:rPr lang="ru-RU" dirty="0" err="1"/>
              <a:t>Однією</a:t>
            </a:r>
            <a:r>
              <a:rPr lang="ru-RU" dirty="0"/>
              <a:t> з форм протесту </a:t>
            </a:r>
            <a:r>
              <a:rPr lang="ru-RU" dirty="0" err="1"/>
              <a:t>проти</a:t>
            </a:r>
            <a:r>
              <a:rPr lang="ru-RU" dirty="0"/>
              <a:t> </a:t>
            </a:r>
            <a:r>
              <a:rPr lang="ru-RU" dirty="0" err="1"/>
              <a:t>кріпаччини</a:t>
            </a:r>
            <a:r>
              <a:rPr lang="ru-RU" dirty="0"/>
              <a:t> </a:t>
            </a:r>
            <a:r>
              <a:rPr lang="ru-RU" dirty="0" err="1"/>
              <a:t>була</a:t>
            </a:r>
            <a:r>
              <a:rPr lang="ru-RU" dirty="0"/>
              <a:t> </a:t>
            </a:r>
            <a:r>
              <a:rPr lang="ru-RU" dirty="0" err="1"/>
              <a:t>втеча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ru-RU" dirty="0" err="1"/>
              <a:t>свого</a:t>
            </a:r>
            <a:r>
              <a:rPr lang="ru-RU" dirty="0"/>
              <a:t> пана. На початку ХІХ ст.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явище</a:t>
            </a:r>
            <a:r>
              <a:rPr lang="ru-RU" dirty="0"/>
              <a:t> </a:t>
            </a:r>
            <a:r>
              <a:rPr lang="ru-RU" dirty="0" err="1"/>
              <a:t>набуло</a:t>
            </a:r>
            <a:r>
              <a:rPr lang="ru-RU" dirty="0"/>
              <a:t> </a:t>
            </a:r>
            <a:r>
              <a:rPr lang="ru-RU" dirty="0" err="1"/>
              <a:t>масового</a:t>
            </a:r>
            <a:r>
              <a:rPr lang="ru-RU" dirty="0"/>
              <a:t> характеру. </a:t>
            </a:r>
            <a:r>
              <a:rPr lang="ru-RU" dirty="0" err="1"/>
              <a:t>Саме</a:t>
            </a:r>
            <a:r>
              <a:rPr lang="ru-RU" dirty="0"/>
              <a:t> про </a:t>
            </a:r>
            <a:r>
              <a:rPr lang="ru-RU" dirty="0" err="1"/>
              <a:t>такі</a:t>
            </a:r>
            <a:r>
              <a:rPr lang="ru-RU" dirty="0"/>
              <a:t> </a:t>
            </a:r>
            <a:r>
              <a:rPr lang="ru-RU" dirty="0" err="1"/>
              <a:t>події</a:t>
            </a:r>
            <a:r>
              <a:rPr lang="ru-RU" dirty="0"/>
              <a:t> і </a:t>
            </a:r>
            <a:r>
              <a:rPr lang="ru-RU" dirty="0" err="1"/>
              <a:t>розповідає</a:t>
            </a:r>
            <a:r>
              <a:rPr lang="ru-RU" dirty="0"/>
              <a:t> М. </a:t>
            </a:r>
            <a:r>
              <a:rPr lang="ru-RU" dirty="0" err="1"/>
              <a:t>Коцюбинський</a:t>
            </a:r>
            <a:r>
              <a:rPr lang="ru-RU" dirty="0"/>
              <a:t> у </a:t>
            </a:r>
            <a:r>
              <a:rPr lang="ru-RU" dirty="0" err="1"/>
              <a:t>творі</a:t>
            </a:r>
            <a:r>
              <a:rPr lang="ru-RU" dirty="0"/>
              <a:t> «Дорогою </a:t>
            </a:r>
            <a:r>
              <a:rPr lang="ru-RU" dirty="0" err="1"/>
              <a:t>ціною</a:t>
            </a:r>
            <a:r>
              <a:rPr lang="ru-RU" dirty="0"/>
              <a:t>», </a:t>
            </a:r>
            <a:r>
              <a:rPr lang="ru-RU" dirty="0" err="1"/>
              <a:t>отже</a:t>
            </a:r>
            <a:r>
              <a:rPr lang="ru-RU" dirty="0"/>
              <a:t>, вони </a:t>
            </a:r>
            <a:r>
              <a:rPr lang="ru-RU" dirty="0" err="1"/>
              <a:t>мають</a:t>
            </a:r>
            <a:r>
              <a:rPr lang="ru-RU" dirty="0"/>
              <a:t> </a:t>
            </a:r>
            <a:r>
              <a:rPr lang="ru-RU" dirty="0" err="1"/>
              <a:t>історичний</a:t>
            </a:r>
            <a:r>
              <a:rPr lang="ru-RU" dirty="0"/>
              <a:t> </a:t>
            </a:r>
            <a:r>
              <a:rPr lang="ru-RU" dirty="0" err="1"/>
              <a:t>ґрунт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1084142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90071E5-4C29-42D3-A2BB-B78452905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«Дорогою ціною».</a:t>
            </a:r>
            <a:r>
              <a:rPr lang="ru-RU" dirty="0"/>
              <a:t> </a:t>
            </a:r>
            <a:r>
              <a:rPr lang="ru-RU" dirty="0" err="1"/>
              <a:t>Історичний</a:t>
            </a:r>
            <a:r>
              <a:rPr lang="ru-RU" dirty="0"/>
              <a:t> </a:t>
            </a:r>
            <a:r>
              <a:rPr lang="ru-RU" dirty="0" err="1"/>
              <a:t>матеріал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зумовив</a:t>
            </a:r>
            <a:r>
              <a:rPr lang="ru-RU" dirty="0"/>
              <a:t> </a:t>
            </a:r>
            <a:r>
              <a:rPr lang="ru-RU" dirty="0" err="1"/>
              <a:t>написання</a:t>
            </a:r>
            <a:r>
              <a:rPr lang="ru-RU" dirty="0"/>
              <a:t> </a:t>
            </a:r>
            <a:r>
              <a:rPr lang="ru-RU" dirty="0" err="1"/>
              <a:t>твору</a:t>
            </a:r>
            <a:r>
              <a:rPr lang="ru-RU" dirty="0"/>
              <a:t>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8B56BF29-F277-4907-843C-004A79BAA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114" y="2072081"/>
            <a:ext cx="11870421" cy="4639112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Є у </a:t>
            </a:r>
            <a:r>
              <a:rPr lang="ru-RU" dirty="0" err="1"/>
              <a:t>творі</a:t>
            </a:r>
            <a:r>
              <a:rPr lang="ru-RU" dirty="0"/>
              <a:t> </a:t>
            </a:r>
            <a:r>
              <a:rPr lang="ru-RU" dirty="0" err="1"/>
              <a:t>ще</a:t>
            </a:r>
            <a:r>
              <a:rPr lang="ru-RU" dirty="0"/>
              <a:t> одна </a:t>
            </a:r>
            <a:r>
              <a:rPr lang="ru-RU" dirty="0" err="1"/>
              <a:t>часова</a:t>
            </a:r>
            <a:r>
              <a:rPr lang="ru-RU" dirty="0"/>
              <a:t> </a:t>
            </a:r>
            <a:r>
              <a:rPr lang="ru-RU" dirty="0" err="1"/>
              <a:t>площина</a:t>
            </a:r>
            <a:r>
              <a:rPr lang="ru-RU" dirty="0"/>
              <a:t>. І про </a:t>
            </a:r>
            <a:r>
              <a:rPr lang="ru-RU" dirty="0" err="1"/>
              <a:t>неї</a:t>
            </a:r>
            <a:r>
              <a:rPr lang="ru-RU" dirty="0"/>
              <a:t> </a:t>
            </a:r>
            <a:r>
              <a:rPr lang="ru-RU" dirty="0" err="1"/>
              <a:t>письменник</a:t>
            </a:r>
            <a:r>
              <a:rPr lang="ru-RU" dirty="0"/>
              <a:t> </a:t>
            </a:r>
            <a:r>
              <a:rPr lang="ru-RU" dirty="0" err="1"/>
              <a:t>також</a:t>
            </a:r>
            <a:r>
              <a:rPr lang="ru-RU" dirty="0"/>
              <a:t> говорить у </a:t>
            </a:r>
            <a:r>
              <a:rPr lang="ru-RU" dirty="0" err="1"/>
              <a:t>вступній</a:t>
            </a:r>
            <a:r>
              <a:rPr lang="ru-RU" dirty="0"/>
              <a:t> </a:t>
            </a:r>
            <a:r>
              <a:rPr lang="ru-RU" dirty="0" err="1"/>
              <a:t>частині</a:t>
            </a:r>
            <a:r>
              <a:rPr lang="ru-RU" dirty="0"/>
              <a:t>: «</a:t>
            </a:r>
            <a:r>
              <a:rPr lang="ru-RU" dirty="0" err="1"/>
              <a:t>Ще</a:t>
            </a:r>
            <a:r>
              <a:rPr lang="ru-RU" dirty="0"/>
              <a:t> недавно, </a:t>
            </a:r>
            <a:r>
              <a:rPr lang="ru-RU" dirty="0" err="1"/>
              <a:t>вмившись</a:t>
            </a:r>
            <a:r>
              <a:rPr lang="ru-RU" dirty="0"/>
              <a:t> в </a:t>
            </a:r>
            <a:r>
              <a:rPr lang="ru-RU" dirty="0" err="1"/>
              <a:t>Умані</a:t>
            </a:r>
            <a:r>
              <a:rPr lang="ru-RU" dirty="0"/>
              <a:t> </a:t>
            </a:r>
            <a:r>
              <a:rPr lang="ru-RU" dirty="0" err="1"/>
              <a:t>власною</a:t>
            </a:r>
            <a:r>
              <a:rPr lang="ru-RU" dirty="0"/>
              <a:t> </a:t>
            </a:r>
            <a:r>
              <a:rPr lang="ru-RU" dirty="0" err="1"/>
              <a:t>кров’ю</a:t>
            </a:r>
            <a:r>
              <a:rPr lang="ru-RU" dirty="0"/>
              <a:t> і накидавши в </a:t>
            </a:r>
            <a:r>
              <a:rPr lang="ru-RU" dirty="0" err="1"/>
              <a:t>Кодні</a:t>
            </a:r>
            <a:r>
              <a:rPr lang="ru-RU" dirty="0"/>
              <a:t> </a:t>
            </a:r>
            <a:r>
              <a:rPr lang="ru-RU" dirty="0" err="1"/>
              <a:t>стіжок</a:t>
            </a:r>
            <a:r>
              <a:rPr lang="ru-RU" dirty="0"/>
              <a:t> </a:t>
            </a:r>
            <a:r>
              <a:rPr lang="ru-RU" dirty="0" err="1"/>
              <a:t>гайдамацьких</a:t>
            </a:r>
            <a:r>
              <a:rPr lang="ru-RU" dirty="0"/>
              <a:t> </a:t>
            </a:r>
            <a:r>
              <a:rPr lang="ru-RU" dirty="0" err="1"/>
              <a:t>голів</a:t>
            </a:r>
            <a:r>
              <a:rPr lang="ru-RU" dirty="0"/>
              <a:t>, пан </a:t>
            </a:r>
            <a:r>
              <a:rPr lang="ru-RU" dirty="0" err="1"/>
              <a:t>смакував</a:t>
            </a:r>
            <a:r>
              <a:rPr lang="ru-RU" dirty="0"/>
              <a:t> перемогу, </a:t>
            </a:r>
            <a:r>
              <a:rPr lang="ru-RU" dirty="0" err="1"/>
              <a:t>пильно</a:t>
            </a:r>
            <a:r>
              <a:rPr lang="ru-RU" dirty="0"/>
              <a:t> </a:t>
            </a:r>
            <a:r>
              <a:rPr lang="ru-RU" dirty="0" err="1"/>
              <a:t>обороняючи</a:t>
            </a:r>
            <a:r>
              <a:rPr lang="ru-RU" dirty="0"/>
              <a:t> </a:t>
            </a:r>
            <a:r>
              <a:rPr lang="ru-RU" dirty="0" err="1"/>
              <a:t>свої</a:t>
            </a:r>
            <a:r>
              <a:rPr lang="ru-RU" dirty="0"/>
              <a:t> права на </a:t>
            </a:r>
            <a:r>
              <a:rPr lang="ru-RU" dirty="0" err="1"/>
              <a:t>живий</a:t>
            </a:r>
            <a:r>
              <a:rPr lang="ru-RU" dirty="0"/>
              <a:t> </a:t>
            </a:r>
            <a:r>
              <a:rPr lang="ru-RU" dirty="0" err="1"/>
              <a:t>робочий</a:t>
            </a:r>
            <a:r>
              <a:rPr lang="ru-RU" dirty="0"/>
              <a:t> </a:t>
            </a:r>
            <a:r>
              <a:rPr lang="ru-RU" dirty="0" err="1"/>
              <a:t>інвентар</a:t>
            </a:r>
            <a:r>
              <a:rPr lang="ru-RU" dirty="0"/>
              <a:t> — хлопа». </a:t>
            </a:r>
            <a:r>
              <a:rPr lang="ru-RU" dirty="0" err="1"/>
              <a:t>Мова</a:t>
            </a:r>
            <a:r>
              <a:rPr lang="ru-RU" dirty="0"/>
              <a:t> </a:t>
            </a:r>
            <a:r>
              <a:rPr lang="ru-RU" dirty="0" err="1"/>
              <a:t>йде</a:t>
            </a:r>
            <a:r>
              <a:rPr lang="ru-RU" dirty="0"/>
              <a:t>, </a:t>
            </a:r>
            <a:r>
              <a:rPr lang="ru-RU" dirty="0" err="1"/>
              <a:t>безперечно</a:t>
            </a:r>
            <a:r>
              <a:rPr lang="ru-RU" dirty="0"/>
              <a:t>, про </a:t>
            </a:r>
            <a:r>
              <a:rPr lang="ru-RU" dirty="0" err="1"/>
              <a:t>героїчну</a:t>
            </a:r>
            <a:r>
              <a:rPr lang="ru-RU" dirty="0"/>
              <a:t> </a:t>
            </a:r>
            <a:r>
              <a:rPr lang="ru-RU" dirty="0" err="1"/>
              <a:t>сторінку</a:t>
            </a:r>
            <a:r>
              <a:rPr lang="ru-RU" dirty="0"/>
              <a:t> </a:t>
            </a:r>
            <a:r>
              <a:rPr lang="ru-RU" dirty="0" err="1"/>
              <a:t>визвольної</a:t>
            </a:r>
            <a:r>
              <a:rPr lang="ru-RU" dirty="0"/>
              <a:t> </a:t>
            </a:r>
            <a:r>
              <a:rPr lang="ru-RU" dirty="0" err="1"/>
              <a:t>боротьби</a:t>
            </a:r>
            <a:r>
              <a:rPr lang="ru-RU" dirty="0"/>
              <a:t> </a:t>
            </a:r>
            <a:r>
              <a:rPr lang="ru-RU" dirty="0" err="1"/>
              <a:t>українського</a:t>
            </a:r>
            <a:r>
              <a:rPr lang="ru-RU" dirty="0"/>
              <a:t> народу — </a:t>
            </a:r>
            <a:r>
              <a:rPr lang="ru-RU" dirty="0" err="1"/>
              <a:t>Коліївщину.У</a:t>
            </a:r>
            <a:r>
              <a:rPr lang="ru-RU" dirty="0"/>
              <a:t> 70-х </a:t>
            </a:r>
            <a:r>
              <a:rPr lang="ru-RU" dirty="0" err="1"/>
              <a:t>рр</a:t>
            </a:r>
            <a:r>
              <a:rPr lang="ru-RU" dirty="0"/>
              <a:t>. </a:t>
            </a:r>
            <a:r>
              <a:rPr lang="en-US" dirty="0"/>
              <a:t>XVIII </a:t>
            </a:r>
            <a:r>
              <a:rPr lang="ru-RU" dirty="0"/>
              <a:t>ст. </a:t>
            </a:r>
            <a:r>
              <a:rPr lang="ru-RU" dirty="0" err="1"/>
              <a:t>значна</a:t>
            </a:r>
            <a:r>
              <a:rPr lang="ru-RU" dirty="0"/>
              <a:t> </a:t>
            </a:r>
            <a:r>
              <a:rPr lang="ru-RU" dirty="0" err="1"/>
              <a:t>частина</a:t>
            </a:r>
            <a:r>
              <a:rPr lang="ru-RU" dirty="0"/>
              <a:t> </a:t>
            </a:r>
            <a:r>
              <a:rPr lang="ru-RU" dirty="0" err="1"/>
              <a:t>України</a:t>
            </a:r>
            <a:r>
              <a:rPr lang="ru-RU" dirty="0"/>
              <a:t> </a:t>
            </a:r>
            <a:r>
              <a:rPr lang="ru-RU" dirty="0" err="1"/>
              <a:t>перебувала</a:t>
            </a:r>
            <a:r>
              <a:rPr lang="ru-RU" dirty="0"/>
              <a:t> </a:t>
            </a:r>
            <a:r>
              <a:rPr lang="ru-RU" dirty="0" err="1"/>
              <a:t>під</a:t>
            </a:r>
            <a:r>
              <a:rPr lang="ru-RU" dirty="0"/>
              <a:t> </a:t>
            </a:r>
            <a:r>
              <a:rPr lang="ru-RU" dirty="0" err="1"/>
              <a:t>владою</a:t>
            </a:r>
            <a:r>
              <a:rPr lang="ru-RU" dirty="0"/>
              <a:t> </a:t>
            </a:r>
            <a:r>
              <a:rPr lang="ru-RU" dirty="0" err="1"/>
              <a:t>Речі</a:t>
            </a:r>
            <a:r>
              <a:rPr lang="ru-RU" dirty="0"/>
              <a:t> </a:t>
            </a:r>
            <a:r>
              <a:rPr lang="ru-RU" dirty="0" err="1"/>
              <a:t>Посполитої</a:t>
            </a:r>
            <a:r>
              <a:rPr lang="ru-RU" dirty="0"/>
              <a:t>. Кордон </a:t>
            </a:r>
            <a:r>
              <a:rPr lang="ru-RU" dirty="0" err="1"/>
              <a:t>Польщі</a:t>
            </a:r>
            <a:r>
              <a:rPr lang="ru-RU" dirty="0"/>
              <a:t> доходив до </a:t>
            </a:r>
            <a:r>
              <a:rPr lang="ru-RU" dirty="0" err="1"/>
              <a:t>Києва</a:t>
            </a:r>
            <a:r>
              <a:rPr lang="ru-RU" dirty="0"/>
              <a:t>. </a:t>
            </a:r>
            <a:r>
              <a:rPr lang="ru-RU" dirty="0" err="1"/>
              <a:t>Невдоволене</a:t>
            </a:r>
            <a:r>
              <a:rPr lang="ru-RU" dirty="0"/>
              <a:t> </a:t>
            </a:r>
            <a:r>
              <a:rPr lang="ru-RU" dirty="0" err="1"/>
              <a:t>подвійним</a:t>
            </a:r>
            <a:r>
              <a:rPr lang="ru-RU" dirty="0"/>
              <a:t> — </a:t>
            </a:r>
            <a:r>
              <a:rPr lang="ru-RU" dirty="0" err="1"/>
              <a:t>національним</a:t>
            </a:r>
            <a:r>
              <a:rPr lang="ru-RU" dirty="0"/>
              <a:t> і </a:t>
            </a:r>
            <a:r>
              <a:rPr lang="ru-RU" dirty="0" err="1"/>
              <a:t>соціальним</a:t>
            </a:r>
            <a:r>
              <a:rPr lang="ru-RU" dirty="0"/>
              <a:t> — </a:t>
            </a:r>
            <a:r>
              <a:rPr lang="ru-RU" dirty="0" err="1"/>
              <a:t>гнітом</a:t>
            </a:r>
            <a:r>
              <a:rPr lang="ru-RU" dirty="0"/>
              <a:t> селянство </a:t>
            </a:r>
            <a:r>
              <a:rPr lang="ru-RU" dirty="0" err="1"/>
              <a:t>піднімалося</a:t>
            </a:r>
            <a:r>
              <a:rPr lang="ru-RU" dirty="0"/>
              <a:t> на </a:t>
            </a:r>
            <a:r>
              <a:rPr lang="ru-RU" dirty="0" err="1"/>
              <a:t>повстання</a:t>
            </a:r>
            <a:r>
              <a:rPr lang="ru-RU" dirty="0"/>
              <a:t> і </a:t>
            </a:r>
            <a:r>
              <a:rPr lang="ru-RU" dirty="0" err="1"/>
              <a:t>виступало</a:t>
            </a:r>
            <a:r>
              <a:rPr lang="ru-RU" dirty="0"/>
              <a:t> </a:t>
            </a:r>
            <a:r>
              <a:rPr lang="ru-RU" dirty="0" err="1"/>
              <a:t>проти</a:t>
            </a:r>
            <a:r>
              <a:rPr lang="ru-RU" dirty="0"/>
              <a:t> </a:t>
            </a:r>
            <a:r>
              <a:rPr lang="ru-RU" dirty="0" err="1"/>
              <a:t>польсько-шляхетського</a:t>
            </a:r>
            <a:r>
              <a:rPr lang="ru-RU" dirty="0"/>
              <a:t> уряду. Протест </a:t>
            </a:r>
            <a:r>
              <a:rPr lang="ru-RU" dirty="0" err="1"/>
              <a:t>проти</a:t>
            </a:r>
            <a:r>
              <a:rPr lang="ru-RU" dirty="0"/>
              <a:t> </a:t>
            </a:r>
            <a:r>
              <a:rPr lang="ru-RU" dirty="0" err="1"/>
              <a:t>національної</a:t>
            </a:r>
            <a:r>
              <a:rPr lang="ru-RU" dirty="0"/>
              <a:t> і </a:t>
            </a:r>
            <a:r>
              <a:rPr lang="ru-RU" dirty="0" err="1"/>
              <a:t>феодальної</a:t>
            </a:r>
            <a:r>
              <a:rPr lang="ru-RU" dirty="0"/>
              <a:t> </a:t>
            </a:r>
            <a:r>
              <a:rPr lang="ru-RU" dirty="0" err="1"/>
              <a:t>неволі</a:t>
            </a:r>
            <a:r>
              <a:rPr lang="ru-RU" dirty="0"/>
              <a:t> </a:t>
            </a:r>
            <a:r>
              <a:rPr lang="ru-RU" dirty="0" err="1"/>
              <a:t>об’єднував</a:t>
            </a:r>
            <a:r>
              <a:rPr lang="ru-RU" dirty="0"/>
              <a:t> селян у </a:t>
            </a:r>
            <a:r>
              <a:rPr lang="ru-RU" dirty="0" err="1"/>
              <a:t>гайдамацькі</a:t>
            </a:r>
            <a:r>
              <a:rPr lang="ru-RU" dirty="0"/>
              <a:t> загони. </a:t>
            </a:r>
            <a:r>
              <a:rPr lang="ru-RU" dirty="0" err="1"/>
              <a:t>Повстання</a:t>
            </a:r>
            <a:r>
              <a:rPr lang="ru-RU" dirty="0"/>
              <a:t> </a:t>
            </a:r>
            <a:r>
              <a:rPr lang="ru-RU" dirty="0" err="1"/>
              <a:t>гайдамаків</a:t>
            </a:r>
            <a:r>
              <a:rPr lang="ru-RU" dirty="0"/>
              <a:t>, яке </a:t>
            </a:r>
            <a:r>
              <a:rPr lang="ru-RU" dirty="0" err="1"/>
              <a:t>налякало</a:t>
            </a:r>
            <a:r>
              <a:rPr lang="ru-RU" dirty="0"/>
              <a:t> і </a:t>
            </a:r>
            <a:r>
              <a:rPr lang="ru-RU" dirty="0" err="1"/>
              <a:t>царський</a:t>
            </a:r>
            <a:r>
              <a:rPr lang="ru-RU" dirty="0"/>
              <a:t> уряд, </a:t>
            </a:r>
            <a:r>
              <a:rPr lang="ru-RU" dirty="0" err="1"/>
              <a:t>було</a:t>
            </a:r>
            <a:r>
              <a:rPr lang="ru-RU" dirty="0"/>
              <a:t> </a:t>
            </a:r>
            <a:r>
              <a:rPr lang="ru-RU" dirty="0" err="1"/>
              <a:t>придушене</a:t>
            </a:r>
            <a:r>
              <a:rPr lang="ru-RU" dirty="0"/>
              <a:t> в 1798 р. У </a:t>
            </a:r>
            <a:r>
              <a:rPr lang="ru-RU" dirty="0" err="1"/>
              <a:t>селі</a:t>
            </a:r>
            <a:r>
              <a:rPr lang="ru-RU" dirty="0"/>
              <a:t> </a:t>
            </a:r>
            <a:r>
              <a:rPr lang="ru-RU" dirty="0" err="1"/>
              <a:t>Кодня</a:t>
            </a:r>
            <a:r>
              <a:rPr lang="ru-RU" dirty="0"/>
              <a:t> на </a:t>
            </a:r>
            <a:r>
              <a:rPr lang="ru-RU" dirty="0" err="1"/>
              <a:t>Волині</a:t>
            </a:r>
            <a:r>
              <a:rPr lang="ru-RU" dirty="0"/>
              <a:t>, про яке </a:t>
            </a:r>
            <a:r>
              <a:rPr lang="ru-RU" dirty="0" err="1"/>
              <a:t>згадує</a:t>
            </a:r>
            <a:r>
              <a:rPr lang="ru-RU" dirty="0"/>
              <a:t> М. </a:t>
            </a:r>
            <a:r>
              <a:rPr lang="ru-RU" dirty="0" err="1"/>
              <a:t>Коцюбинський</a:t>
            </a:r>
            <a:r>
              <a:rPr lang="ru-RU" dirty="0"/>
              <a:t> у </a:t>
            </a:r>
            <a:r>
              <a:rPr lang="ru-RU" dirty="0" err="1"/>
              <a:t>творі</a:t>
            </a:r>
            <a:r>
              <a:rPr lang="ru-RU" dirty="0"/>
              <a:t>, </a:t>
            </a:r>
            <a:r>
              <a:rPr lang="ru-RU" dirty="0" err="1"/>
              <a:t>розміщувався</a:t>
            </a:r>
            <a:r>
              <a:rPr lang="ru-RU" dirty="0"/>
              <a:t> </a:t>
            </a:r>
            <a:r>
              <a:rPr lang="ru-RU" dirty="0" err="1"/>
              <a:t>спеціальний</a:t>
            </a:r>
            <a:r>
              <a:rPr lang="ru-RU" dirty="0"/>
              <a:t> суд, </a:t>
            </a:r>
            <a:r>
              <a:rPr lang="ru-RU" dirty="0" err="1"/>
              <a:t>що</a:t>
            </a:r>
            <a:r>
              <a:rPr lang="ru-RU" dirty="0"/>
              <a:t> засудив на смерть </a:t>
            </a:r>
            <a:r>
              <a:rPr lang="ru-RU" dirty="0" err="1"/>
              <a:t>сотні</a:t>
            </a:r>
            <a:r>
              <a:rPr lang="ru-RU" dirty="0"/>
              <a:t> </a:t>
            </a:r>
            <a:r>
              <a:rPr lang="ru-RU" dirty="0" err="1"/>
              <a:t>гайдамаків</a:t>
            </a:r>
            <a:r>
              <a:rPr lang="ru-RU" dirty="0"/>
              <a:t>. </a:t>
            </a:r>
            <a:r>
              <a:rPr lang="ru-RU" dirty="0" err="1"/>
              <a:t>Згадуючи</a:t>
            </a:r>
            <a:r>
              <a:rPr lang="ru-RU" dirty="0"/>
              <a:t> </a:t>
            </a:r>
            <a:r>
              <a:rPr lang="ru-RU" dirty="0" err="1"/>
              <a:t>дитинство</a:t>
            </a:r>
            <a:r>
              <a:rPr lang="ru-RU" dirty="0"/>
              <a:t>, Остап </a:t>
            </a:r>
            <a:r>
              <a:rPr lang="ru-RU" dirty="0" err="1"/>
              <a:t>уявляє</a:t>
            </a:r>
            <a:r>
              <a:rPr lang="ru-RU" dirty="0"/>
              <a:t> </a:t>
            </a:r>
            <a:r>
              <a:rPr lang="ru-RU" dirty="0" err="1"/>
              <a:t>січових</a:t>
            </a:r>
            <a:r>
              <a:rPr lang="ru-RU" dirty="0"/>
              <a:t> </a:t>
            </a:r>
            <a:r>
              <a:rPr lang="ru-RU" dirty="0" err="1"/>
              <a:t>емісарів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приїжджали</a:t>
            </a:r>
            <a:r>
              <a:rPr lang="ru-RU" dirty="0"/>
              <a:t> до </a:t>
            </a:r>
            <a:r>
              <a:rPr lang="ru-RU" dirty="0" err="1"/>
              <a:t>діда</a:t>
            </a:r>
            <a:r>
              <a:rPr lang="ru-RU" dirty="0"/>
              <a:t> </a:t>
            </a:r>
            <a:r>
              <a:rPr lang="ru-RU" dirty="0" err="1"/>
              <a:t>вербувати</a:t>
            </a:r>
            <a:r>
              <a:rPr lang="ru-RU" dirty="0"/>
              <a:t> </a:t>
            </a:r>
            <a:r>
              <a:rPr lang="ru-RU" dirty="0" err="1"/>
              <a:t>нові</a:t>
            </a:r>
            <a:r>
              <a:rPr lang="ru-RU" dirty="0"/>
              <a:t> </a:t>
            </a:r>
            <a:r>
              <a:rPr lang="ru-RU" dirty="0" err="1"/>
              <a:t>гайдамацькі</a:t>
            </a:r>
            <a:r>
              <a:rPr lang="ru-RU" dirty="0"/>
              <a:t> загони. </a:t>
            </a:r>
            <a:r>
              <a:rPr lang="ru-RU" dirty="0" err="1"/>
              <a:t>Пам’ять</a:t>
            </a:r>
            <a:r>
              <a:rPr lang="ru-RU" dirty="0"/>
              <a:t> про </a:t>
            </a:r>
            <a:r>
              <a:rPr lang="ru-RU" dirty="0" err="1"/>
              <a:t>Коліївщину</a:t>
            </a:r>
            <a:r>
              <a:rPr lang="ru-RU" dirty="0"/>
              <a:t> </a:t>
            </a:r>
            <a:r>
              <a:rPr lang="ru-RU" dirty="0" err="1"/>
              <a:t>надихає</a:t>
            </a:r>
            <a:r>
              <a:rPr lang="ru-RU" dirty="0"/>
              <a:t> Остапа і на </a:t>
            </a:r>
            <a:r>
              <a:rPr lang="ru-RU" dirty="0" err="1"/>
              <a:t>втечу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пана, і на </a:t>
            </a:r>
            <a:r>
              <a:rPr lang="ru-RU" dirty="0" err="1"/>
              <a:t>подолання</a:t>
            </a:r>
            <a:r>
              <a:rPr lang="ru-RU" dirty="0"/>
              <a:t> тих </a:t>
            </a:r>
            <a:r>
              <a:rPr lang="ru-RU" dirty="0" err="1"/>
              <a:t>перешкод</a:t>
            </a:r>
            <a:r>
              <a:rPr lang="ru-RU" dirty="0"/>
              <a:t>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виникають</a:t>
            </a:r>
            <a:r>
              <a:rPr lang="ru-RU" dirty="0"/>
              <a:t> на </a:t>
            </a:r>
            <a:r>
              <a:rPr lang="ru-RU" dirty="0" err="1"/>
              <a:t>його</a:t>
            </a:r>
            <a:r>
              <a:rPr lang="ru-RU" dirty="0"/>
              <a:t> шляху.</a:t>
            </a:r>
          </a:p>
          <a:p>
            <a:r>
              <a:rPr lang="ru-RU" dirty="0" err="1"/>
              <a:t>Чому</a:t>
            </a:r>
            <a:r>
              <a:rPr lang="ru-RU" dirty="0"/>
              <a:t> ж </a:t>
            </a:r>
            <a:r>
              <a:rPr lang="ru-RU" dirty="0" err="1"/>
              <a:t>письменник</a:t>
            </a:r>
            <a:r>
              <a:rPr lang="ru-RU" dirty="0"/>
              <a:t> у 1901–1902 </a:t>
            </a:r>
            <a:r>
              <a:rPr lang="ru-RU" dirty="0" err="1"/>
              <a:t>рр</a:t>
            </a:r>
            <a:r>
              <a:rPr lang="ru-RU" dirty="0"/>
              <a:t>. </a:t>
            </a:r>
            <a:r>
              <a:rPr lang="ru-RU" dirty="0" err="1"/>
              <a:t>звертається</a:t>
            </a:r>
            <a:r>
              <a:rPr lang="ru-RU" dirty="0"/>
              <a:t> до </a:t>
            </a:r>
            <a:r>
              <a:rPr lang="ru-RU" dirty="0" err="1"/>
              <a:t>подій</a:t>
            </a:r>
            <a:r>
              <a:rPr lang="ru-RU" dirty="0"/>
              <a:t> </a:t>
            </a:r>
            <a:r>
              <a:rPr lang="ru-RU" dirty="0" err="1"/>
              <a:t>столітньої</a:t>
            </a:r>
            <a:r>
              <a:rPr lang="ru-RU" dirty="0"/>
              <a:t> і </a:t>
            </a:r>
            <a:r>
              <a:rPr lang="ru-RU" dirty="0" err="1"/>
              <a:t>двохсотлітньої</a:t>
            </a:r>
            <a:r>
              <a:rPr lang="ru-RU" dirty="0"/>
              <a:t> </a:t>
            </a:r>
            <a:r>
              <a:rPr lang="ru-RU" dirty="0" err="1"/>
              <a:t>давності</a:t>
            </a:r>
            <a:r>
              <a:rPr lang="ru-RU" dirty="0"/>
              <a:t>? </a:t>
            </a:r>
            <a:r>
              <a:rPr lang="ru-RU" dirty="0" err="1"/>
              <a:t>Наближалися</a:t>
            </a:r>
            <a:r>
              <a:rPr lang="ru-RU" dirty="0"/>
              <a:t> </a:t>
            </a:r>
            <a:r>
              <a:rPr lang="ru-RU" dirty="0" err="1"/>
              <a:t>грізні</a:t>
            </a:r>
            <a:r>
              <a:rPr lang="ru-RU" dirty="0"/>
              <a:t> роки </a:t>
            </a:r>
            <a:r>
              <a:rPr lang="ru-RU" dirty="0" err="1"/>
              <a:t>першої</a:t>
            </a:r>
            <a:r>
              <a:rPr lang="ru-RU" dirty="0"/>
              <a:t> </a:t>
            </a:r>
            <a:r>
              <a:rPr lang="ru-RU" dirty="0" err="1"/>
              <a:t>російської</a:t>
            </a:r>
            <a:r>
              <a:rPr lang="ru-RU" dirty="0"/>
              <a:t> </a:t>
            </a:r>
            <a:r>
              <a:rPr lang="ru-RU" dirty="0" err="1"/>
              <a:t>революції</a:t>
            </a:r>
            <a:r>
              <a:rPr lang="ru-RU" dirty="0"/>
              <a:t> 1905–1907 </a:t>
            </a:r>
            <a:r>
              <a:rPr lang="ru-RU" dirty="0" err="1"/>
              <a:t>рр</a:t>
            </a:r>
            <a:r>
              <a:rPr lang="ru-RU" dirty="0"/>
              <a:t>. </a:t>
            </a:r>
            <a:r>
              <a:rPr lang="ru-RU" dirty="0" err="1"/>
              <a:t>Поширювалися</a:t>
            </a:r>
            <a:r>
              <a:rPr lang="ru-RU" dirty="0"/>
              <a:t> </a:t>
            </a:r>
            <a:r>
              <a:rPr lang="ru-RU" dirty="0" err="1"/>
              <a:t>селянські</a:t>
            </a:r>
            <a:r>
              <a:rPr lang="ru-RU" dirty="0"/>
              <a:t> </a:t>
            </a:r>
            <a:r>
              <a:rPr lang="ru-RU" dirty="0" err="1"/>
              <a:t>повстання</a:t>
            </a:r>
            <a:r>
              <a:rPr lang="ru-RU" dirty="0"/>
              <a:t> за землю, за волю. У </a:t>
            </a:r>
            <a:r>
              <a:rPr lang="ru-RU" dirty="0" err="1"/>
              <a:t>вихорі</a:t>
            </a:r>
            <a:r>
              <a:rPr lang="ru-RU" dirty="0"/>
              <a:t> </a:t>
            </a:r>
            <a:r>
              <a:rPr lang="ru-RU" dirty="0" err="1"/>
              <a:t>цих</a:t>
            </a:r>
            <a:r>
              <a:rPr lang="ru-RU" dirty="0"/>
              <a:t> </a:t>
            </a:r>
            <a:r>
              <a:rPr lang="ru-RU" dirty="0" err="1"/>
              <a:t>історичних</a:t>
            </a:r>
            <a:r>
              <a:rPr lang="ru-RU" dirty="0"/>
              <a:t> </a:t>
            </a:r>
            <a:r>
              <a:rPr lang="ru-RU" dirty="0" err="1"/>
              <a:t>подій</a:t>
            </a:r>
            <a:r>
              <a:rPr lang="ru-RU" dirty="0"/>
              <a:t> </a:t>
            </a:r>
            <a:r>
              <a:rPr lang="ru-RU" dirty="0" err="1"/>
              <a:t>знов</a:t>
            </a:r>
            <a:r>
              <a:rPr lang="ru-RU" dirty="0"/>
              <a:t> оживали </a:t>
            </a:r>
            <a:r>
              <a:rPr lang="ru-RU" dirty="0" err="1"/>
              <a:t>спогади</a:t>
            </a:r>
            <a:r>
              <a:rPr lang="ru-RU" dirty="0"/>
              <a:t> про </a:t>
            </a:r>
            <a:r>
              <a:rPr lang="ru-RU" dirty="0" err="1"/>
              <a:t>героїчну</a:t>
            </a:r>
            <a:r>
              <a:rPr lang="ru-RU" dirty="0"/>
              <a:t> </a:t>
            </a:r>
            <a:r>
              <a:rPr lang="ru-RU" dirty="0" err="1"/>
              <a:t>минувшину</a:t>
            </a:r>
            <a:r>
              <a:rPr lang="ru-RU" dirty="0"/>
              <a:t> — </a:t>
            </a:r>
            <a:r>
              <a:rPr lang="ru-RU" dirty="0" err="1"/>
              <a:t>Коліївщину</a:t>
            </a:r>
            <a:r>
              <a:rPr lang="ru-RU" dirty="0"/>
              <a:t>, </a:t>
            </a:r>
            <a:r>
              <a:rPr lang="ru-RU" dirty="0" err="1"/>
              <a:t>гайдамаччину</a:t>
            </a:r>
            <a:r>
              <a:rPr lang="ru-RU" dirty="0"/>
              <a:t>, коли селянам, </a:t>
            </a:r>
            <a:r>
              <a:rPr lang="ru-RU" dirty="0" err="1"/>
              <a:t>хоч</a:t>
            </a:r>
            <a:r>
              <a:rPr lang="ru-RU" dirty="0"/>
              <a:t> і </a:t>
            </a:r>
            <a:r>
              <a:rPr lang="ru-RU" dirty="0" err="1"/>
              <a:t>ненадовго</a:t>
            </a:r>
            <a:r>
              <a:rPr lang="ru-RU" dirty="0"/>
              <a:t> </a:t>
            </a:r>
            <a:r>
              <a:rPr lang="ru-RU" dirty="0" err="1"/>
              <a:t>вдалося</a:t>
            </a:r>
            <a:r>
              <a:rPr lang="ru-RU" dirty="0"/>
              <a:t> </a:t>
            </a:r>
            <a:r>
              <a:rPr lang="ru-RU" dirty="0" err="1"/>
              <a:t>здобути</a:t>
            </a:r>
            <a:r>
              <a:rPr lang="ru-RU" dirty="0"/>
              <a:t> </a:t>
            </a:r>
            <a:r>
              <a:rPr lang="ru-RU" dirty="0" err="1"/>
              <a:t>собі</a:t>
            </a:r>
            <a:r>
              <a:rPr lang="ru-RU" dirty="0"/>
              <a:t> волю. Дорогою </a:t>
            </a:r>
            <a:r>
              <a:rPr lang="ru-RU" dirty="0" err="1"/>
              <a:t>ціною</a:t>
            </a:r>
            <a:r>
              <a:rPr lang="ru-RU" dirty="0"/>
              <a:t> </a:t>
            </a:r>
            <a:r>
              <a:rPr lang="ru-RU" dirty="0" err="1"/>
              <a:t>діставалась</a:t>
            </a:r>
            <a:r>
              <a:rPr lang="ru-RU" dirty="0"/>
              <a:t> вона. </a:t>
            </a:r>
            <a:r>
              <a:rPr lang="ru-RU" dirty="0" err="1"/>
              <a:t>Саме</a:t>
            </a:r>
            <a:r>
              <a:rPr lang="ru-RU" dirty="0"/>
              <a:t> </a:t>
            </a:r>
            <a:r>
              <a:rPr lang="ru-RU" dirty="0" err="1"/>
              <a:t>цією</a:t>
            </a:r>
            <a:r>
              <a:rPr lang="ru-RU" dirty="0"/>
              <a:t> </a:t>
            </a:r>
            <a:r>
              <a:rPr lang="ru-RU" dirty="0" err="1"/>
              <a:t>назвою</a:t>
            </a:r>
            <a:r>
              <a:rPr lang="ru-RU" dirty="0"/>
              <a:t> </a:t>
            </a:r>
            <a:r>
              <a:rPr lang="ru-RU" dirty="0" err="1"/>
              <a:t>твору</a:t>
            </a:r>
            <a:r>
              <a:rPr lang="ru-RU" dirty="0"/>
              <a:t> М. </a:t>
            </a:r>
            <a:r>
              <a:rPr lang="ru-RU" dirty="0" err="1"/>
              <a:t>Коцюбинський</a:t>
            </a:r>
            <a:r>
              <a:rPr lang="ru-RU" dirty="0"/>
              <a:t> </a:t>
            </a:r>
            <a:r>
              <a:rPr lang="ru-RU" dirty="0" err="1"/>
              <a:t>наголошує</a:t>
            </a:r>
            <a:r>
              <a:rPr lang="ru-RU" dirty="0"/>
              <a:t> на тому,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боротьба</a:t>
            </a:r>
            <a:r>
              <a:rPr lang="ru-RU" dirty="0"/>
              <a:t> за </a:t>
            </a:r>
            <a:r>
              <a:rPr lang="ru-RU" dirty="0" err="1"/>
              <a:t>соціальну</a:t>
            </a:r>
            <a:r>
              <a:rPr lang="ru-RU" dirty="0"/>
              <a:t> </a:t>
            </a:r>
            <a:r>
              <a:rPr lang="ru-RU" dirty="0" err="1"/>
              <a:t>справедливість</a:t>
            </a:r>
            <a:r>
              <a:rPr lang="ru-RU" dirty="0"/>
              <a:t> </a:t>
            </a:r>
            <a:r>
              <a:rPr lang="ru-RU" dirty="0" err="1"/>
              <a:t>ніколи</a:t>
            </a:r>
            <a:r>
              <a:rPr lang="ru-RU" dirty="0"/>
              <a:t> не </a:t>
            </a:r>
            <a:r>
              <a:rPr lang="ru-RU" dirty="0" err="1"/>
              <a:t>була</a:t>
            </a:r>
            <a:r>
              <a:rPr lang="ru-RU" dirty="0"/>
              <a:t> легкою.</a:t>
            </a:r>
          </a:p>
        </p:txBody>
      </p:sp>
    </p:spTree>
    <p:extLst>
      <p:ext uri="{BB962C8B-B14F-4D97-AF65-F5344CB8AC3E}">
        <p14:creationId xmlns:p14="http://schemas.microsoft.com/office/powerpoint/2010/main" xmlns="" val="1536919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871C919-08A6-471C-8F73-95E4218DF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Запишіть асоціації до слова «воля»</a:t>
            </a:r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xmlns="" id="{5445F0A0-B1F3-4A98-822D-D593F8D6E4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519731839"/>
              </p:ext>
            </p:extLst>
          </p:nvPr>
        </p:nvGraphicFramePr>
        <p:xfrm>
          <a:off x="1023457" y="2567031"/>
          <a:ext cx="10259736" cy="31626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9912">
                  <a:extLst>
                    <a:ext uri="{9D8B030D-6E8A-4147-A177-3AD203B41FA5}">
                      <a16:colId xmlns:a16="http://schemas.microsoft.com/office/drawing/2014/main" xmlns="" val="3007685097"/>
                    </a:ext>
                  </a:extLst>
                </a:gridCol>
                <a:gridCol w="3419912">
                  <a:extLst>
                    <a:ext uri="{9D8B030D-6E8A-4147-A177-3AD203B41FA5}">
                      <a16:colId xmlns:a16="http://schemas.microsoft.com/office/drawing/2014/main" xmlns="" val="3046394044"/>
                    </a:ext>
                  </a:extLst>
                </a:gridCol>
                <a:gridCol w="3419912">
                  <a:extLst>
                    <a:ext uri="{9D8B030D-6E8A-4147-A177-3AD203B41FA5}">
                      <a16:colId xmlns:a16="http://schemas.microsoft.com/office/drawing/2014/main" xmlns="" val="2420673206"/>
                    </a:ext>
                  </a:extLst>
                </a:gridCol>
              </a:tblGrid>
              <a:tr h="1054217">
                <a:tc>
                  <a:txBody>
                    <a:bodyPr/>
                    <a:lstStyle/>
                    <a:p>
                      <a:endParaRPr lang="uk-UA" sz="4400" b="1" cap="none" spc="0" dirty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4400" b="1" cap="none" spc="0" dirty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4400" b="1" cap="none" spc="0" dirty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25073241"/>
                  </a:ext>
                </a:extLst>
              </a:tr>
              <a:tr h="1054217">
                <a:tc>
                  <a:txBody>
                    <a:bodyPr/>
                    <a:lstStyle/>
                    <a:p>
                      <a:endParaRPr lang="ru-RU" sz="4400" b="1" cap="none" spc="0" dirty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4400" b="1" cap="none" spc="0" dirty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</a:rPr>
                        <a:t>ВОЛЯ</a:t>
                      </a:r>
                      <a:endParaRPr lang="ru-RU" sz="4400" b="1" cap="none" spc="0" dirty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4400" b="1" cap="none" spc="0" dirty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54281241"/>
                  </a:ext>
                </a:extLst>
              </a:tr>
              <a:tr h="1054217">
                <a:tc>
                  <a:txBody>
                    <a:bodyPr/>
                    <a:lstStyle/>
                    <a:p>
                      <a:endParaRPr lang="ru-RU" sz="4400" b="1" cap="none" spc="0" dirty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4400" b="1" cap="none" spc="0" dirty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4400" b="1" cap="none" spc="0" dirty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419502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503190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6F6AC79-818C-4729-823E-489D43CEA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«Дорогою ціною». Жанр.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880CE448-84E9-41C8-B749-94D714032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171" y="2336873"/>
            <a:ext cx="11157357" cy="4055538"/>
          </a:xfrm>
        </p:spPr>
        <p:txBody>
          <a:bodyPr/>
          <a:lstStyle/>
          <a:p>
            <a:r>
              <a:rPr lang="uk-UA" dirty="0"/>
              <a:t>Пригодницька повість</a:t>
            </a:r>
          </a:p>
          <a:p>
            <a:r>
              <a:rPr lang="ru-RU" dirty="0" err="1"/>
              <a:t>Повість</a:t>
            </a:r>
            <a:r>
              <a:rPr lang="ru-RU" dirty="0"/>
              <a:t> — </a:t>
            </a:r>
            <a:r>
              <a:rPr lang="ru-RU" dirty="0" err="1"/>
              <a:t>епічний</a:t>
            </a:r>
            <a:r>
              <a:rPr lang="ru-RU" dirty="0"/>
              <a:t> </a:t>
            </a:r>
            <a:r>
              <a:rPr lang="ru-RU" dirty="0" err="1"/>
              <a:t>прозовий</a:t>
            </a:r>
            <a:r>
              <a:rPr lang="ru-RU" dirty="0"/>
              <a:t> </a:t>
            </a:r>
            <a:r>
              <a:rPr lang="ru-RU" dirty="0" err="1"/>
              <a:t>твір</a:t>
            </a:r>
            <a:r>
              <a:rPr lang="ru-RU" dirty="0"/>
              <a:t> (</a:t>
            </a:r>
            <a:r>
              <a:rPr lang="ru-RU" dirty="0" err="1"/>
              <a:t>рідше</a:t>
            </a:r>
            <a:r>
              <a:rPr lang="ru-RU" dirty="0"/>
              <a:t> </a:t>
            </a:r>
            <a:r>
              <a:rPr lang="ru-RU" dirty="0" err="1"/>
              <a:t>віршований</a:t>
            </a:r>
            <a:r>
              <a:rPr lang="ru-RU" dirty="0"/>
              <a:t>), </a:t>
            </a:r>
            <a:r>
              <a:rPr lang="ru-RU" dirty="0" err="1"/>
              <a:t>який</a:t>
            </a:r>
            <a:r>
              <a:rPr lang="ru-RU" dirty="0"/>
              <a:t> </a:t>
            </a:r>
            <a:r>
              <a:rPr lang="ru-RU" dirty="0" err="1"/>
              <a:t>характеризується</a:t>
            </a:r>
            <a:r>
              <a:rPr lang="ru-RU" dirty="0"/>
              <a:t> </a:t>
            </a:r>
            <a:r>
              <a:rPr lang="ru-RU" dirty="0" err="1"/>
              <a:t>однолінійним</a:t>
            </a:r>
            <a:r>
              <a:rPr lang="ru-RU" dirty="0"/>
              <a:t> сюжетом, а за широтою </a:t>
            </a:r>
            <a:r>
              <a:rPr lang="ru-RU" dirty="0" err="1"/>
              <a:t>охоплення</a:t>
            </a:r>
            <a:r>
              <a:rPr lang="ru-RU" dirty="0"/>
              <a:t> </a:t>
            </a:r>
            <a:r>
              <a:rPr lang="ru-RU" dirty="0" err="1"/>
              <a:t>життєвих</a:t>
            </a:r>
            <a:r>
              <a:rPr lang="ru-RU" dirty="0"/>
              <a:t> </a:t>
            </a:r>
            <a:r>
              <a:rPr lang="ru-RU" dirty="0" err="1"/>
              <a:t>явищ</a:t>
            </a:r>
            <a:r>
              <a:rPr lang="ru-RU" dirty="0"/>
              <a:t> і </a:t>
            </a:r>
            <a:r>
              <a:rPr lang="ru-RU" dirty="0" err="1"/>
              <a:t>глибиною</a:t>
            </a:r>
            <a:r>
              <a:rPr lang="ru-RU" dirty="0"/>
              <a:t> </a:t>
            </a:r>
            <a:r>
              <a:rPr lang="ru-RU" dirty="0" err="1"/>
              <a:t>їх</a:t>
            </a:r>
            <a:r>
              <a:rPr lang="ru-RU" dirty="0"/>
              <a:t> </a:t>
            </a:r>
            <a:r>
              <a:rPr lang="ru-RU" dirty="0" err="1"/>
              <a:t>розкриття</a:t>
            </a:r>
            <a:r>
              <a:rPr lang="ru-RU" dirty="0"/>
              <a:t> </a:t>
            </a:r>
            <a:r>
              <a:rPr lang="ru-RU" dirty="0" err="1"/>
              <a:t>посідає</a:t>
            </a:r>
            <a:r>
              <a:rPr lang="ru-RU" dirty="0"/>
              <a:t> </a:t>
            </a:r>
            <a:r>
              <a:rPr lang="ru-RU" dirty="0" err="1"/>
              <a:t>проміжне</a:t>
            </a:r>
            <a:r>
              <a:rPr lang="ru-RU" dirty="0"/>
              <a:t> </a:t>
            </a:r>
            <a:r>
              <a:rPr lang="ru-RU" dirty="0" err="1"/>
              <a:t>місце</a:t>
            </a:r>
            <a:r>
              <a:rPr lang="ru-RU" dirty="0"/>
              <a:t> </a:t>
            </a:r>
            <a:r>
              <a:rPr lang="ru-RU" dirty="0" err="1"/>
              <a:t>між</a:t>
            </a:r>
            <a:r>
              <a:rPr lang="ru-RU" dirty="0"/>
              <a:t> романом та </a:t>
            </a:r>
            <a:r>
              <a:rPr lang="ru-RU" dirty="0" err="1"/>
              <a:t>оповіданням</a:t>
            </a:r>
            <a:r>
              <a:rPr lang="ru-RU" dirty="0"/>
              <a:t>.</a:t>
            </a:r>
          </a:p>
          <a:p>
            <a:r>
              <a:rPr lang="ru-RU" dirty="0" err="1"/>
              <a:t>Пригодницька</a:t>
            </a:r>
            <a:r>
              <a:rPr lang="ru-RU" dirty="0"/>
              <a:t> </a:t>
            </a:r>
            <a:r>
              <a:rPr lang="ru-RU" dirty="0" err="1"/>
              <a:t>повість</a:t>
            </a:r>
            <a:r>
              <a:rPr lang="ru-RU" dirty="0"/>
              <a:t> -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епічний</a:t>
            </a:r>
            <a:r>
              <a:rPr lang="ru-RU" dirty="0"/>
              <a:t> (</a:t>
            </a:r>
            <a:r>
              <a:rPr lang="ru-RU" dirty="0" err="1"/>
              <a:t>розповідний</a:t>
            </a:r>
            <a:r>
              <a:rPr lang="ru-RU" dirty="0"/>
              <a:t>, </a:t>
            </a:r>
            <a:r>
              <a:rPr lang="ru-RU" dirty="0" err="1"/>
              <a:t>рідше</a:t>
            </a:r>
            <a:r>
              <a:rPr lang="ru-RU" dirty="0"/>
              <a:t> - </a:t>
            </a:r>
            <a:r>
              <a:rPr lang="ru-RU" dirty="0" err="1"/>
              <a:t>віршованиий</a:t>
            </a:r>
            <a:r>
              <a:rPr lang="ru-RU" dirty="0"/>
              <a:t>) </a:t>
            </a:r>
            <a:r>
              <a:rPr lang="ru-RU" dirty="0" err="1"/>
              <a:t>твір</a:t>
            </a:r>
            <a:r>
              <a:rPr lang="ru-RU" dirty="0"/>
              <a:t>, у </a:t>
            </a:r>
            <a:r>
              <a:rPr lang="ru-RU" dirty="0" err="1"/>
              <a:t>якому</a:t>
            </a:r>
            <a:r>
              <a:rPr lang="ru-RU" dirty="0"/>
              <a:t> </a:t>
            </a:r>
            <a:r>
              <a:rPr lang="ru-RU" dirty="0" err="1"/>
              <a:t>описуються</a:t>
            </a:r>
            <a:r>
              <a:rPr lang="ru-RU" dirty="0"/>
              <a:t> </a:t>
            </a:r>
            <a:r>
              <a:rPr lang="ru-RU" dirty="0" err="1"/>
              <a:t>незвичайні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небезпечні</a:t>
            </a:r>
            <a:r>
              <a:rPr lang="ru-RU" dirty="0"/>
              <a:t> </a:t>
            </a:r>
            <a:r>
              <a:rPr lang="ru-RU" dirty="0" err="1"/>
              <a:t>події</a:t>
            </a:r>
            <a:r>
              <a:rPr lang="ru-RU" dirty="0"/>
              <a:t>. У </a:t>
            </a:r>
            <a:r>
              <a:rPr lang="ru-RU" dirty="0" err="1"/>
              <a:t>пригодницькій</a:t>
            </a:r>
            <a:r>
              <a:rPr lang="ru-RU" dirty="0"/>
              <a:t> </a:t>
            </a:r>
            <a:r>
              <a:rPr lang="ru-RU" dirty="0" err="1"/>
              <a:t>повісті</a:t>
            </a:r>
            <a:r>
              <a:rPr lang="ru-RU" dirty="0"/>
              <a:t> сюжет </a:t>
            </a:r>
            <a:r>
              <a:rPr lang="ru-RU" dirty="0" err="1"/>
              <a:t>розвивається</a:t>
            </a:r>
            <a:r>
              <a:rPr lang="ru-RU" dirty="0"/>
              <a:t> </a:t>
            </a:r>
            <a:r>
              <a:rPr lang="ru-RU" dirty="0" err="1"/>
              <a:t>швидко</a:t>
            </a:r>
            <a:r>
              <a:rPr lang="ru-RU" dirty="0"/>
              <a:t>, є </a:t>
            </a:r>
            <a:r>
              <a:rPr lang="ru-RU" dirty="0" err="1"/>
              <a:t>таємниця</a:t>
            </a:r>
            <a:r>
              <a:rPr lang="ru-RU" dirty="0"/>
              <a:t>, </a:t>
            </a:r>
            <a:r>
              <a:rPr lang="ru-RU" dirty="0" err="1"/>
              <a:t>інтрига</a:t>
            </a:r>
            <a:r>
              <a:rPr lang="ru-RU" dirty="0"/>
              <a:t>, </a:t>
            </a:r>
            <a:r>
              <a:rPr lang="ru-RU" dirty="0" err="1"/>
              <a:t>діють</a:t>
            </a:r>
            <a:r>
              <a:rPr lang="ru-RU" dirty="0"/>
              <a:t> </a:t>
            </a:r>
            <a:r>
              <a:rPr lang="ru-RU" dirty="0" err="1"/>
              <a:t>яскраві</a:t>
            </a:r>
            <a:r>
              <a:rPr lang="ru-RU" dirty="0"/>
              <a:t> </a:t>
            </a:r>
            <a:r>
              <a:rPr lang="ru-RU" dirty="0" err="1"/>
              <a:t>герої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741374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A81D3E0-D65E-4BC8-8FAB-4D871473F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«Дорогою ціною».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A37B989A-3643-4054-8411-5EAF32CBB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561" y="2147582"/>
            <a:ext cx="7969540" cy="4538443"/>
          </a:xfrm>
        </p:spPr>
        <p:txBody>
          <a:bodyPr>
            <a:normAutofit/>
          </a:bodyPr>
          <a:lstStyle/>
          <a:p>
            <a:r>
              <a:rPr lang="ru-RU" dirty="0"/>
              <a:t>Тема: </a:t>
            </a:r>
            <a:r>
              <a:rPr lang="ru-RU" dirty="0" err="1"/>
              <a:t>зображення</a:t>
            </a:r>
            <a:r>
              <a:rPr lang="ru-RU" dirty="0"/>
              <a:t> </a:t>
            </a:r>
            <a:r>
              <a:rPr lang="ru-RU" dirty="0" err="1"/>
              <a:t>героїчної</a:t>
            </a:r>
            <a:r>
              <a:rPr lang="ru-RU" dirty="0"/>
              <a:t> </a:t>
            </a:r>
            <a:r>
              <a:rPr lang="ru-RU" dirty="0" err="1"/>
              <a:t>боротьби</a:t>
            </a:r>
            <a:r>
              <a:rPr lang="ru-RU" dirty="0"/>
              <a:t> </a:t>
            </a:r>
            <a:r>
              <a:rPr lang="ru-RU" dirty="0" err="1"/>
              <a:t>українського</a:t>
            </a:r>
            <a:r>
              <a:rPr lang="ru-RU" dirty="0"/>
              <a:t> народу </a:t>
            </a:r>
            <a:r>
              <a:rPr lang="ru-RU" dirty="0" err="1"/>
              <a:t>проти</a:t>
            </a:r>
            <a:r>
              <a:rPr lang="ru-RU" dirty="0"/>
              <a:t> </a:t>
            </a:r>
            <a:r>
              <a:rPr lang="ru-RU" dirty="0" err="1"/>
              <a:t>кріпацтва</a:t>
            </a:r>
            <a:r>
              <a:rPr lang="ru-RU" dirty="0"/>
              <a:t>, </a:t>
            </a:r>
            <a:r>
              <a:rPr lang="ru-RU" dirty="0" err="1"/>
              <a:t>непереможного</a:t>
            </a:r>
            <a:r>
              <a:rPr lang="ru-RU" dirty="0"/>
              <a:t> </a:t>
            </a:r>
            <a:r>
              <a:rPr lang="ru-RU" dirty="0" err="1"/>
              <a:t>прагнення</a:t>
            </a:r>
            <a:r>
              <a:rPr lang="ru-RU" dirty="0"/>
              <a:t> селян-</a:t>
            </a:r>
            <a:r>
              <a:rPr lang="ru-RU" dirty="0" err="1"/>
              <a:t>кріпаків</a:t>
            </a:r>
            <a:r>
              <a:rPr lang="ru-RU" dirty="0"/>
              <a:t> до </a:t>
            </a:r>
            <a:r>
              <a:rPr lang="ru-RU" dirty="0" err="1"/>
              <a:t>вільного</a:t>
            </a:r>
            <a:r>
              <a:rPr lang="ru-RU" dirty="0"/>
              <a:t> </a:t>
            </a:r>
            <a:r>
              <a:rPr lang="ru-RU" dirty="0" err="1"/>
              <a:t>життя</a:t>
            </a:r>
            <a:r>
              <a:rPr lang="ru-RU" dirty="0"/>
              <a:t>. </a:t>
            </a:r>
          </a:p>
          <a:p>
            <a:r>
              <a:rPr lang="ru-RU" dirty="0" err="1"/>
              <a:t>Ідея</a:t>
            </a:r>
            <a:r>
              <a:rPr lang="ru-RU" dirty="0"/>
              <a:t>: </a:t>
            </a:r>
            <a:r>
              <a:rPr lang="ru-RU" dirty="0" err="1"/>
              <a:t>оспівування</a:t>
            </a:r>
            <a:r>
              <a:rPr lang="ru-RU" dirty="0"/>
              <a:t> </a:t>
            </a:r>
            <a:r>
              <a:rPr lang="ru-RU" dirty="0" err="1"/>
              <a:t>волелюбності</a:t>
            </a:r>
            <a:r>
              <a:rPr lang="ru-RU" dirty="0"/>
              <a:t> </a:t>
            </a:r>
            <a:r>
              <a:rPr lang="ru-RU" dirty="0" err="1"/>
              <a:t>українського</a:t>
            </a:r>
            <a:r>
              <a:rPr lang="ru-RU" dirty="0"/>
              <a:t> трудового народу, </a:t>
            </a:r>
            <a:r>
              <a:rPr lang="ru-RU" dirty="0" err="1"/>
              <a:t>утвердження</a:t>
            </a:r>
            <a:r>
              <a:rPr lang="ru-RU" dirty="0"/>
              <a:t> </a:t>
            </a:r>
            <a:r>
              <a:rPr lang="ru-RU" dirty="0" err="1"/>
              <a:t>непримиренності</a:t>
            </a:r>
            <a:r>
              <a:rPr lang="ru-RU" dirty="0"/>
              <a:t> </a:t>
            </a:r>
            <a:r>
              <a:rPr lang="ru-RU" dirty="0" err="1"/>
              <a:t>інтересів</a:t>
            </a:r>
            <a:r>
              <a:rPr lang="ru-RU" dirty="0"/>
              <a:t> </a:t>
            </a:r>
            <a:r>
              <a:rPr lang="ru-RU" dirty="0" err="1"/>
              <a:t>багатих</a:t>
            </a:r>
            <a:r>
              <a:rPr lang="ru-RU" dirty="0"/>
              <a:t> і </a:t>
            </a:r>
            <a:r>
              <a:rPr lang="ru-RU" dirty="0" err="1"/>
              <a:t>бідних</a:t>
            </a:r>
            <a:r>
              <a:rPr lang="ru-RU" dirty="0"/>
              <a:t>, </a:t>
            </a:r>
            <a:r>
              <a:rPr lang="ru-RU" dirty="0" err="1"/>
              <a:t>заклик</a:t>
            </a:r>
            <a:r>
              <a:rPr lang="ru-RU" dirty="0"/>
              <a:t> </a:t>
            </a:r>
            <a:r>
              <a:rPr lang="ru-RU" dirty="0" err="1"/>
              <a:t>здобувати</a:t>
            </a:r>
            <a:r>
              <a:rPr lang="ru-RU" dirty="0"/>
              <a:t> волю, </a:t>
            </a:r>
            <a:r>
              <a:rPr lang="ru-RU" dirty="0" err="1"/>
              <a:t>хоча</a:t>
            </a:r>
            <a:r>
              <a:rPr lang="ru-RU" dirty="0"/>
              <a:t> б і дорогою </a:t>
            </a:r>
            <a:r>
              <a:rPr lang="ru-RU" dirty="0" err="1"/>
              <a:t>ціною</a:t>
            </a:r>
            <a:r>
              <a:rPr lang="ru-RU" dirty="0"/>
              <a:t>.</a:t>
            </a:r>
          </a:p>
          <a:p>
            <a:r>
              <a:rPr lang="ru-RU" dirty="0" err="1"/>
              <a:t>Основна</a:t>
            </a:r>
            <a:r>
              <a:rPr lang="ru-RU" dirty="0"/>
              <a:t> думка: </a:t>
            </a:r>
            <a:r>
              <a:rPr lang="ru-RU" dirty="0" err="1"/>
              <a:t>боротьба</a:t>
            </a:r>
            <a:r>
              <a:rPr lang="ru-RU" dirty="0"/>
              <a:t> трудящих </a:t>
            </a:r>
            <a:r>
              <a:rPr lang="ru-RU" dirty="0" err="1"/>
              <a:t>зі</a:t>
            </a:r>
            <a:r>
              <a:rPr lang="ru-RU" dirty="0"/>
              <a:t> </a:t>
            </a:r>
            <a:r>
              <a:rPr lang="ru-RU" dirty="0" err="1"/>
              <a:t>своїми</a:t>
            </a:r>
            <a:r>
              <a:rPr lang="ru-RU" dirty="0"/>
              <a:t> </a:t>
            </a:r>
            <a:r>
              <a:rPr lang="ru-RU" dirty="0" err="1"/>
              <a:t>гнобителями</a:t>
            </a:r>
            <a:r>
              <a:rPr lang="ru-RU" dirty="0"/>
              <a:t> </a:t>
            </a:r>
            <a:r>
              <a:rPr lang="ru-RU" dirty="0" err="1"/>
              <a:t>точитиметься</a:t>
            </a:r>
            <a:r>
              <a:rPr lang="ru-RU" dirty="0"/>
              <a:t> </a:t>
            </a:r>
            <a:r>
              <a:rPr lang="ru-RU" dirty="0" err="1"/>
              <a:t>доти</a:t>
            </a:r>
            <a:r>
              <a:rPr lang="ru-RU" dirty="0"/>
              <a:t>, доки </a:t>
            </a:r>
            <a:r>
              <a:rPr lang="ru-RU" dirty="0" err="1"/>
              <a:t>існуватимуть</a:t>
            </a:r>
            <a:r>
              <a:rPr lang="ru-RU" dirty="0"/>
              <a:t> </a:t>
            </a:r>
            <a:r>
              <a:rPr lang="ru-RU" dirty="0" err="1"/>
              <a:t>класи</a:t>
            </a:r>
            <a:r>
              <a:rPr lang="ru-RU" dirty="0"/>
              <a:t>, доки не </a:t>
            </a:r>
            <a:r>
              <a:rPr lang="ru-RU" dirty="0" err="1"/>
              <a:t>переможуть</a:t>
            </a:r>
            <a:r>
              <a:rPr lang="ru-RU" dirty="0"/>
              <a:t> </a:t>
            </a:r>
            <a:r>
              <a:rPr lang="ru-RU" dirty="0" err="1"/>
              <a:t>трудящі</a:t>
            </a:r>
            <a:r>
              <a:rPr lang="ru-RU" dirty="0"/>
              <a:t>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52AF9955-03A3-44B5-9187-D4E91C25EE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581937" y="2062153"/>
            <a:ext cx="2868074" cy="4042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87049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FFA2A90-E8DA-4116-9EF8-D917F9F27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«Дорогою ціною». Головні герої.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6D56AEE6-6D39-446A-9038-79112EB2C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4780912" cy="4072316"/>
          </a:xfrm>
        </p:spPr>
        <p:txBody>
          <a:bodyPr>
            <a:normAutofit/>
          </a:bodyPr>
          <a:lstStyle/>
          <a:p>
            <a:r>
              <a:rPr lang="ru-RU" sz="3600" dirty="0"/>
              <a:t>Остап </a:t>
            </a:r>
            <a:r>
              <a:rPr lang="ru-RU" sz="3600" dirty="0" err="1"/>
              <a:t>Мандрика</a:t>
            </a:r>
            <a:endParaRPr lang="ru-RU" sz="3600" dirty="0"/>
          </a:p>
          <a:p>
            <a:r>
              <a:rPr lang="ru-RU" sz="3600" dirty="0" err="1"/>
              <a:t>Соломія</a:t>
            </a:r>
            <a:endParaRPr lang="ru-RU" sz="3600" dirty="0"/>
          </a:p>
          <a:p>
            <a:r>
              <a:rPr lang="ru-RU" sz="3600" dirty="0" err="1"/>
              <a:t>Іван</a:t>
            </a:r>
            <a:r>
              <a:rPr lang="ru-RU" sz="3600" dirty="0"/>
              <a:t> </a:t>
            </a:r>
            <a:r>
              <a:rPr lang="ru-RU" sz="3600" dirty="0" err="1"/>
              <a:t>Котигорошок</a:t>
            </a:r>
            <a:endParaRPr lang="ru-RU" sz="3600" dirty="0"/>
          </a:p>
          <a:p>
            <a:r>
              <a:rPr lang="ru-RU" sz="3600" dirty="0" err="1"/>
              <a:t>дід</a:t>
            </a:r>
            <a:r>
              <a:rPr lang="ru-RU" sz="3600" dirty="0"/>
              <a:t> </a:t>
            </a:r>
            <a:r>
              <a:rPr lang="ru-RU" sz="3600" dirty="0" err="1"/>
              <a:t>Овсій</a:t>
            </a:r>
            <a:endParaRPr lang="ru-RU" sz="3600" dirty="0"/>
          </a:p>
          <a:p>
            <a:r>
              <a:rPr lang="ru-RU" sz="3600" dirty="0" err="1"/>
              <a:t>цигани</a:t>
            </a:r>
            <a:r>
              <a:rPr lang="ru-RU" sz="3600" dirty="0"/>
              <a:t> Раду, </a:t>
            </a:r>
            <a:r>
              <a:rPr lang="ru-RU" sz="3600" dirty="0" err="1"/>
              <a:t>Гіцу</a:t>
            </a:r>
            <a:r>
              <a:rPr lang="ru-RU" sz="3600" dirty="0"/>
              <a:t>, </a:t>
            </a:r>
            <a:r>
              <a:rPr lang="ru-RU" sz="3600" dirty="0" err="1"/>
              <a:t>Маріуца</a:t>
            </a:r>
            <a:r>
              <a:rPr lang="ru-RU" sz="3600" dirty="0"/>
              <a:t>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5AAC9C92-F0E8-447E-BD5C-A93B14451D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388726" y="6561"/>
            <a:ext cx="2803274" cy="436647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4F99E701-83CD-4647-B2DD-8F63016CAF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19925" y="3914775"/>
            <a:ext cx="5172075" cy="294322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xmlns="" id="{7601158C-1FED-4E2C-8EFD-79D6964246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874002" y="1653098"/>
            <a:ext cx="3514724" cy="250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68515574"/>
      </p:ext>
    </p:extLst>
  </p:cSld>
  <p:clrMapOvr>
    <a:masterClrMapping/>
  </p:clrMapOvr>
</p:sld>
</file>

<file path=ppt/theme/theme1.xml><?xml version="1.0" encoding="utf-8"?>
<a:theme xmlns:a="http://schemas.openxmlformats.org/drawingml/2006/main" name="Берлин">
  <a:themeElements>
    <a:clrScheme name="Берлин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Берлин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Берли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erlin" id="{7B5DBA9E-B069-418E-9360-A61BDD0615A4}" vid="{B587E4A9-1405-4B4F-8BC3-512EE08D2E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Берлин</Template>
  <TotalTime>81</TotalTime>
  <Words>663</Words>
  <Application>Microsoft Office PowerPoint</Application>
  <PresentationFormat>Произвольный</PresentationFormat>
  <Paragraphs>49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Берлин</vt:lpstr>
      <vt:lpstr>8 клас Виразне читання уривків повісті«Дорогою ціною»</vt:lpstr>
      <vt:lpstr>Дайте відповіді на питання:</vt:lpstr>
      <vt:lpstr>«Дорогою ціною». Історія написання.</vt:lpstr>
      <vt:lpstr>«Дорогою ціною». Історичний матеріал, що зумовив написання твору </vt:lpstr>
      <vt:lpstr>«Дорогою ціною». Історичний матеріал, що зумовив написання твору </vt:lpstr>
      <vt:lpstr>Запишіть асоціації до слова «воля»</vt:lpstr>
      <vt:lpstr>«Дорогою ціною». Жанр.</vt:lpstr>
      <vt:lpstr>«Дорогою ціною».</vt:lpstr>
      <vt:lpstr>«Дорогою ціною». Головні герої.</vt:lpstr>
      <vt:lpstr>«Дорогою ціною». Проблематика.</vt:lpstr>
      <vt:lpstr>Поміркуйте:</vt:lpstr>
      <vt:lpstr>Домашнє завдання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«Дорогою ціною»</dc:title>
  <dc:creator>User</dc:creator>
  <cp:lastModifiedBy>Пользователь</cp:lastModifiedBy>
  <cp:revision>3</cp:revision>
  <dcterms:created xsi:type="dcterms:W3CDTF">2022-02-01T17:17:23Z</dcterms:created>
  <dcterms:modified xsi:type="dcterms:W3CDTF">2025-02-25T14:07:40Z</dcterms:modified>
</cp:coreProperties>
</file>