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vika.rozum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ivan_petrenko@ua.f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B2C4843-8FA5-4432-B9A5-53B063F23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17762"/>
            <a:ext cx="11914909" cy="4689765"/>
          </a:xfrm>
        </p:spPr>
        <p:txBody>
          <a:bodyPr>
            <a:normAutofit/>
          </a:bodyPr>
          <a:lstStyle/>
          <a:p>
            <a:pPr algn="ctr"/>
            <a:r>
              <a:rPr lang="uk-UA" b="1" dirty="0" smtClean="0">
                <a:solidFill>
                  <a:srgbClr val="002060"/>
                </a:solidFill>
              </a:rPr>
              <a:t>9 клас</a:t>
            </a:r>
            <a:br>
              <a:rPr lang="uk-UA" b="1" dirty="0" smtClean="0">
                <a:solidFill>
                  <a:srgbClr val="002060"/>
                </a:solidFill>
              </a:rPr>
            </a:br>
            <a:r>
              <a:rPr lang="uk-UA" b="1" dirty="0" smtClean="0">
                <a:solidFill>
                  <a:srgbClr val="002060"/>
                </a:solidFill>
              </a:rPr>
              <a:t>ТЕМА</a:t>
            </a:r>
            <a:r>
              <a:rPr lang="uk-UA" b="1" dirty="0">
                <a:solidFill>
                  <a:srgbClr val="002060"/>
                </a:solidFill>
              </a:rPr>
              <a:t>. </a:t>
            </a:r>
            <a:r>
              <a:rPr lang="uk-UA" b="1" dirty="0" smtClean="0">
                <a:solidFill>
                  <a:srgbClr val="002060"/>
                </a:solidFill>
              </a:rPr>
              <a:t>РЗМ. </a:t>
            </a:r>
            <a:r>
              <a:rPr lang="uk-UA" b="1" dirty="0" err="1">
                <a:solidFill>
                  <a:srgbClr val="002060"/>
                </a:solidFill>
              </a:rPr>
              <a:t>ДіловІ</a:t>
            </a:r>
            <a:r>
              <a:rPr lang="uk-UA" b="1" dirty="0">
                <a:solidFill>
                  <a:srgbClr val="002060"/>
                </a:solidFill>
              </a:rPr>
              <a:t> ПАПЕРИ. Резюме. </a:t>
            </a:r>
            <a:r>
              <a:rPr lang="uk-UA" b="1" dirty="0" smtClean="0">
                <a:solidFill>
                  <a:srgbClr val="002060"/>
                </a:solidFill>
              </a:rPr>
              <a:t>Заява</a:t>
            </a:r>
            <a:br>
              <a:rPr lang="uk-UA" b="1" dirty="0" smtClean="0">
                <a:solidFill>
                  <a:srgbClr val="002060"/>
                </a:solidFill>
              </a:rPr>
            </a:br>
            <a:r>
              <a:rPr lang="uk-UA" b="1" dirty="0" smtClean="0">
                <a:solidFill>
                  <a:srgbClr val="002060"/>
                </a:solidFill>
              </a:rPr>
              <a:t/>
            </a:r>
            <a:br>
              <a:rPr lang="uk-UA" b="1" dirty="0" smtClean="0">
                <a:solidFill>
                  <a:srgbClr val="002060"/>
                </a:solidFill>
              </a:rPr>
            </a:br>
            <a:r>
              <a:rPr lang="uk-UA" b="1" dirty="0" err="1" smtClean="0">
                <a:solidFill>
                  <a:srgbClr val="002060"/>
                </a:solidFill>
              </a:rPr>
              <a:t>Стрембицька</a:t>
            </a:r>
            <a:r>
              <a:rPr lang="uk-UA" b="1" dirty="0" smtClean="0">
                <a:solidFill>
                  <a:srgbClr val="002060"/>
                </a:solidFill>
              </a:rPr>
              <a:t> Л.А.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1972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FEB8BFF-AD69-46B4-81EB-11BA567C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485" y="386386"/>
            <a:ext cx="8534400" cy="1507067"/>
          </a:xfrm>
        </p:spPr>
        <p:txBody>
          <a:bodyPr/>
          <a:lstStyle/>
          <a:p>
            <a:pPr algn="ctr"/>
            <a:r>
              <a:rPr lang="uk-UA" dirty="0">
                <a:solidFill>
                  <a:srgbClr val="FF0000"/>
                </a:solidFill>
              </a:rPr>
              <a:t>ЗАЯВА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DAC95A-5B71-48A3-B075-A92A21DCE326}"/>
              </a:ext>
            </a:extLst>
          </p:cNvPr>
          <p:cNvSpPr txBox="1"/>
          <p:nvPr/>
        </p:nvSpPr>
        <p:spPr>
          <a:xfrm>
            <a:off x="1191491" y="1893453"/>
            <a:ext cx="96203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chemeClr val="bg1"/>
                </a:solidFill>
              </a:rPr>
              <a:t>Відкрийте Ваші підручники на с. </a:t>
            </a:r>
            <a:r>
              <a:rPr lang="uk-UA" sz="3200" dirty="0" smtClean="0">
                <a:solidFill>
                  <a:schemeClr val="bg1"/>
                </a:solidFill>
              </a:rPr>
              <a:t>34,97</a:t>
            </a:r>
            <a:r>
              <a:rPr lang="uk-UA" sz="3200" dirty="0" smtClean="0">
                <a:solidFill>
                  <a:schemeClr val="bg1"/>
                </a:solidFill>
              </a:rPr>
              <a:t>, </a:t>
            </a:r>
            <a:endParaRPr lang="uk-UA" sz="3200" dirty="0">
              <a:solidFill>
                <a:schemeClr val="bg1"/>
              </a:solidFill>
            </a:endParaRPr>
          </a:p>
          <a:p>
            <a:endParaRPr lang="uk-UA" sz="3200" dirty="0">
              <a:solidFill>
                <a:schemeClr val="bg1"/>
              </a:solidFill>
            </a:endParaRPr>
          </a:p>
          <a:p>
            <a:r>
              <a:rPr lang="uk-UA" sz="3200" dirty="0">
                <a:solidFill>
                  <a:schemeClr val="bg1"/>
                </a:solidFill>
              </a:rPr>
              <a:t>п</a:t>
            </a:r>
            <a:r>
              <a:rPr lang="uk-UA" sz="3200" dirty="0" smtClean="0">
                <a:solidFill>
                  <a:schemeClr val="bg1"/>
                </a:solidFill>
              </a:rPr>
              <a:t>рочитайте </a:t>
            </a:r>
            <a:r>
              <a:rPr lang="uk-UA" sz="3200" dirty="0">
                <a:solidFill>
                  <a:schemeClr val="bg1"/>
                </a:solidFill>
              </a:rPr>
              <a:t>визначення поняття «заява» та зверніть увагу на її реквізити </a:t>
            </a:r>
          </a:p>
          <a:p>
            <a:endParaRPr lang="ru-RU" sz="3200" dirty="0"/>
          </a:p>
          <a:p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063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4BA6CC0-B6F1-443B-953B-C04E0EF1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773497" cy="513310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400" b="1" dirty="0">
                <a:solidFill>
                  <a:schemeClr val="bg1"/>
                </a:solidFill>
              </a:rPr>
              <a:t>Домашнє завдання</a:t>
            </a: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uk-UA" sz="4400" b="1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 smtClean="0">
                <a:solidFill>
                  <a:schemeClr val="bg1"/>
                </a:solidFill>
              </a:rPr>
              <a:t>Написати</a:t>
            </a:r>
            <a:endParaRPr lang="ru-RU" sz="44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 err="1" smtClean="0">
                <a:solidFill>
                  <a:schemeClr val="bg1"/>
                </a:solidFill>
              </a:rPr>
              <a:t>заяву</a:t>
            </a:r>
            <a:endParaRPr lang="ru-RU" sz="4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38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C2BF39-0FB7-44F9-A7ED-4333AE7B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44" y="164714"/>
            <a:ext cx="10668000" cy="888232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solidFill>
                  <a:srgbClr val="002060"/>
                </a:solidFill>
              </a:rPr>
              <a:t>Мозковий штурм</a:t>
            </a:r>
            <a:endParaRPr lang="ru-RU" sz="4400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2E1EE3-C6E0-44AD-AA26-F47D0745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1" y="1205345"/>
            <a:ext cx="11319163" cy="5224706"/>
          </a:xfrm>
        </p:spPr>
        <p:txBody>
          <a:bodyPr>
            <a:normAutofit fontScale="92500"/>
          </a:bodyPr>
          <a:lstStyle/>
          <a:p>
            <a:r>
              <a:rPr lang="uk-UA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Якою є сфера використання офіційно-ділового стилю?</a:t>
            </a:r>
            <a:endParaRPr lang="ru-RU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uk-UA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Розказати про його основне призначення.</a:t>
            </a:r>
            <a:endParaRPr lang="ru-RU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uk-UA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Які основні ознаки має офіційно-діловий стиль?</a:t>
            </a:r>
            <a:endParaRPr lang="ru-RU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uk-UA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Чим відрізняється офіційно-діловий стиль від інших стилів мовлення?</a:t>
            </a:r>
            <a:endParaRPr lang="ru-RU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uk-UA" sz="3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Які документи ви опрацьовували в попередніх класах? Назвати основні особливості їх. </a:t>
            </a:r>
            <a:endParaRPr lang="ru-RU" sz="36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631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0ABF835-498B-43FE-B053-8E0ABEE1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8638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uk-UA" sz="4400" b="1" dirty="0">
                <a:solidFill>
                  <a:srgbClr val="0070C0"/>
                </a:solidFill>
              </a:rPr>
              <a:t>Робота в інтернеті</a:t>
            </a:r>
            <a:endParaRPr lang="ru-RU" sz="4400" b="1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7928D86-CECB-4C7E-883B-DED47B24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56" y="1607128"/>
            <a:ext cx="11042072" cy="4655128"/>
          </a:xfrm>
        </p:spPr>
        <p:txBody>
          <a:bodyPr/>
          <a:lstStyle/>
          <a:p>
            <a:pPr marL="0" indent="360363" algn="just">
              <a:buNone/>
            </a:pPr>
            <a:r>
              <a:rPr lang="uk-UA" sz="2800" dirty="0">
                <a:solidFill>
                  <a:schemeClr val="bg1"/>
                </a:solidFill>
              </a:rPr>
              <a:t>Як заробити в інтернеті? </a:t>
            </a:r>
          </a:p>
          <a:p>
            <a:pPr marL="0" indent="360363" algn="just">
              <a:buNone/>
            </a:pPr>
            <a:r>
              <a:rPr lang="uk-UA" sz="2800" dirty="0">
                <a:solidFill>
                  <a:schemeClr val="bg1"/>
                </a:solidFill>
              </a:rPr>
              <a:t>Відповідь надзвичайно проста – </a:t>
            </a:r>
            <a:r>
              <a:rPr lang="uk-UA" sz="2800" b="1" dirty="0">
                <a:solidFill>
                  <a:schemeClr val="bg1"/>
                </a:solidFill>
              </a:rPr>
              <a:t>потрібно працювати</a:t>
            </a:r>
            <a:r>
              <a:rPr lang="uk-UA" sz="2800" dirty="0">
                <a:solidFill>
                  <a:schemeClr val="bg1"/>
                </a:solidFill>
              </a:rPr>
              <a:t>. </a:t>
            </a:r>
          </a:p>
          <a:p>
            <a:pPr marL="0" indent="360363" algn="just">
              <a:buNone/>
            </a:pPr>
            <a:r>
              <a:rPr lang="uk-UA" sz="2800" dirty="0">
                <a:solidFill>
                  <a:schemeClr val="bg1"/>
                </a:solidFill>
              </a:rPr>
              <a:t>Варто </a:t>
            </a:r>
            <a:r>
              <a:rPr lang="uk-UA" sz="2800" dirty="0" err="1">
                <a:solidFill>
                  <a:schemeClr val="bg1"/>
                </a:solidFill>
              </a:rPr>
              <a:t>запам</a:t>
            </a:r>
            <a:r>
              <a:rPr lang="en-US" sz="2800" dirty="0">
                <a:solidFill>
                  <a:schemeClr val="bg1"/>
                </a:solidFill>
              </a:rPr>
              <a:t>`</a:t>
            </a:r>
            <a:r>
              <a:rPr lang="uk-UA" sz="2800" dirty="0" err="1">
                <a:solidFill>
                  <a:schemeClr val="bg1"/>
                </a:solidFill>
              </a:rPr>
              <a:t>ятати</a:t>
            </a:r>
            <a:r>
              <a:rPr lang="uk-UA" sz="2800" dirty="0">
                <a:solidFill>
                  <a:schemeClr val="bg1"/>
                </a:solidFill>
              </a:rPr>
              <a:t>: </a:t>
            </a:r>
            <a:r>
              <a:rPr lang="uk-UA" sz="2800" b="1" i="1" dirty="0">
                <a:solidFill>
                  <a:schemeClr val="bg1"/>
                </a:solidFill>
              </a:rPr>
              <a:t>інтернет</a:t>
            </a:r>
            <a:r>
              <a:rPr lang="uk-UA" sz="2800" dirty="0">
                <a:solidFill>
                  <a:schemeClr val="bg1"/>
                </a:solidFill>
              </a:rPr>
              <a:t> – це віртуальна копія нашого реального життя, з її правилами та законами, взаємостосунками, людьми, шахраями тощо. </a:t>
            </a:r>
          </a:p>
          <a:p>
            <a:pPr marL="0" indent="360363" algn="just">
              <a:buNone/>
            </a:pPr>
            <a:r>
              <a:rPr lang="uk-UA" sz="2800" dirty="0">
                <a:solidFill>
                  <a:schemeClr val="bg1"/>
                </a:solidFill>
              </a:rPr>
              <a:t>Як і в реальному житті, в інтернеті існує попит та пропозиція, товар та гроші, праця та її оплата, шахраї та чесні люди, спільне також і те, що ніхто грошей нам просто так не дасть, </a:t>
            </a:r>
            <a:r>
              <a:rPr lang="uk-UA" sz="2800" b="1" dirty="0">
                <a:solidFill>
                  <a:schemeClr val="bg1"/>
                </a:solidFill>
              </a:rPr>
              <a:t>гроші потрібно заробити</a:t>
            </a:r>
            <a:r>
              <a:rPr lang="uk-UA" sz="28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0569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8DAF286-64A3-4885-B659-AB6441EF9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82" y="678873"/>
            <a:ext cx="11443854" cy="56526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3600" dirty="0">
                <a:solidFill>
                  <a:schemeClr val="bg1"/>
                </a:solidFill>
              </a:rPr>
              <a:t>- Яким чином можна почати працювати?</a:t>
            </a:r>
            <a:endParaRPr lang="ru-RU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uk-UA" sz="3600" dirty="0">
                <a:solidFill>
                  <a:schemeClr val="bg1"/>
                </a:solidFill>
              </a:rPr>
              <a:t> - Спочатку відвідайте спеціальні сайти з оголошеннями, перегляньте розділи «вакансій». </a:t>
            </a:r>
            <a:r>
              <a:rPr lang="uk-UA" sz="3600" dirty="0" err="1">
                <a:solidFill>
                  <a:schemeClr val="bg1"/>
                </a:solidFill>
              </a:rPr>
              <a:t>Надішліть</a:t>
            </a:r>
            <a:r>
              <a:rPr lang="uk-UA" sz="3600" dirty="0">
                <a:solidFill>
                  <a:schemeClr val="bg1"/>
                </a:solidFill>
              </a:rPr>
              <a:t> своє резюме.</a:t>
            </a: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uk-UA" sz="3600" dirty="0">
                <a:solidFill>
                  <a:schemeClr val="bg1"/>
                </a:solidFill>
              </a:rPr>
              <a:t>- Як ви розумієте слово </a:t>
            </a:r>
            <a:r>
              <a:rPr lang="uk-UA" sz="3600" b="1" dirty="0">
                <a:solidFill>
                  <a:schemeClr val="bg1"/>
                </a:solidFill>
              </a:rPr>
              <a:t>резюме</a:t>
            </a:r>
            <a:r>
              <a:rPr lang="uk-UA" sz="3600" dirty="0">
                <a:solidFill>
                  <a:schemeClr val="bg1"/>
                </a:solidFill>
              </a:rPr>
              <a:t>?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610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A9D7CB-645E-474C-8919-113B3820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444115"/>
            <a:ext cx="11222182" cy="5665739"/>
          </a:xfrm>
        </p:spPr>
        <p:txBody>
          <a:bodyPr/>
          <a:lstStyle/>
          <a:p>
            <a:pPr marL="0" indent="360363" algn="just">
              <a:buNone/>
            </a:pPr>
            <a:r>
              <a:rPr lang="uk-UA" sz="2800" i="1" dirty="0">
                <a:solidFill>
                  <a:schemeClr val="bg1"/>
                </a:solidFill>
              </a:rPr>
              <a:t>Резюме – короткий висновок із сказаного, написаного: резюме доповіді.</a:t>
            </a:r>
          </a:p>
          <a:p>
            <a:pPr marL="0" indent="360363" algn="just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360363" algn="just">
              <a:buNone/>
            </a:pPr>
            <a:r>
              <a:rPr lang="uk-UA" sz="2800" b="1" dirty="0">
                <a:solidFill>
                  <a:srgbClr val="FF0000"/>
                </a:solidFill>
              </a:rPr>
              <a:t>Резюме</a:t>
            </a:r>
            <a:r>
              <a:rPr lang="uk-UA" sz="2800" dirty="0">
                <a:solidFill>
                  <a:schemeClr val="bg1"/>
                </a:solidFill>
              </a:rPr>
              <a:t>, або короткі відомості про людину, досвід роботи, навички тощо. В пошуках працевлаштування, перед співбесідою роботодавці завжди вимагають резюме, для ознайомлення з особистістю кандидата на певну посаду. </a:t>
            </a:r>
          </a:p>
          <a:p>
            <a:pPr marL="0" indent="360363" algn="just">
              <a:buNone/>
            </a:pPr>
            <a:endParaRPr lang="uk-UA" sz="2800" dirty="0">
              <a:solidFill>
                <a:schemeClr val="bg1"/>
              </a:solidFill>
            </a:endParaRPr>
          </a:p>
          <a:p>
            <a:pPr marL="0" indent="360363" algn="just">
              <a:buNone/>
            </a:pPr>
            <a:r>
              <a:rPr lang="uk-UA" sz="2800" dirty="0">
                <a:solidFill>
                  <a:schemeClr val="bg1"/>
                </a:solidFill>
              </a:rPr>
              <a:t>Важливе питання, як </a:t>
            </a:r>
            <a:r>
              <a:rPr lang="uk-UA" sz="2800" b="1" dirty="0">
                <a:solidFill>
                  <a:schemeClr val="bg1"/>
                </a:solidFill>
              </a:rPr>
              <a:t>правильно скласти </a:t>
            </a:r>
            <a:r>
              <a:rPr lang="uk-UA" sz="2800" b="1" dirty="0">
                <a:solidFill>
                  <a:srgbClr val="FF0000"/>
                </a:solidFill>
              </a:rPr>
              <a:t>резюме</a:t>
            </a:r>
            <a:r>
              <a:rPr lang="uk-UA" sz="2800" dirty="0">
                <a:solidFill>
                  <a:schemeClr val="bg1"/>
                </a:solidFill>
              </a:rPr>
              <a:t> </a:t>
            </a:r>
            <a:r>
              <a:rPr lang="uk-UA" sz="2800" b="1" dirty="0">
                <a:solidFill>
                  <a:schemeClr val="bg1"/>
                </a:solidFill>
              </a:rPr>
              <a:t>на роботу</a:t>
            </a:r>
            <a:r>
              <a:rPr lang="uk-UA" sz="2800" dirty="0">
                <a:solidFill>
                  <a:schemeClr val="bg1"/>
                </a:solidFill>
              </a:rPr>
              <a:t>, або </a:t>
            </a:r>
            <a:r>
              <a:rPr lang="uk-UA" sz="2800" b="1" dirty="0">
                <a:solidFill>
                  <a:schemeClr val="bg1"/>
                </a:solidFill>
              </a:rPr>
              <a:t>що воно повинно містити в собі</a:t>
            </a:r>
            <a:r>
              <a:rPr lang="uk-UA" sz="2800" dirty="0">
                <a:solidFill>
                  <a:schemeClr val="bg1"/>
                </a:solidFill>
              </a:rPr>
              <a:t>?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7911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8A892F0-0931-4D76-A670-4389A4FBA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124691"/>
            <a:ext cx="11859491" cy="6608618"/>
          </a:xfrm>
        </p:spPr>
        <p:txBody>
          <a:bodyPr>
            <a:normAutofit fontScale="92500" lnSpcReduction="10000"/>
          </a:bodyPr>
          <a:lstStyle/>
          <a:p>
            <a:pPr marL="0" indent="360363">
              <a:buNone/>
            </a:pPr>
            <a:r>
              <a:rPr lang="uk-UA" dirty="0"/>
              <a:t>Особливістю такого документа є стислість.   </a:t>
            </a:r>
          </a:p>
          <a:p>
            <a:pPr marL="0" indent="360363">
              <a:buNone/>
            </a:pPr>
            <a:r>
              <a:rPr lang="uk-UA" dirty="0"/>
              <a:t>Сьогодні однаково поширеними стають паперові й електронні резюме.</a:t>
            </a:r>
          </a:p>
          <a:p>
            <a:pPr marL="0" indent="0" algn="ctr">
              <a:buNone/>
            </a:pPr>
            <a:r>
              <a:rPr lang="uk-UA" sz="3300" b="1" dirty="0">
                <a:solidFill>
                  <a:srgbClr val="FF0000"/>
                </a:solidFill>
              </a:rPr>
              <a:t>Основні реквізити резюме:</a:t>
            </a:r>
            <a:endParaRPr lang="ru-RU" sz="3300" b="1" dirty="0">
              <a:solidFill>
                <a:srgbClr val="FF0000"/>
              </a:solidFill>
            </a:endParaRPr>
          </a:p>
          <a:p>
            <a:pPr lvl="0"/>
            <a:r>
              <a:rPr lang="uk-UA" dirty="0"/>
              <a:t>назва виду документа;</a:t>
            </a:r>
            <a:endParaRPr lang="ru-RU" dirty="0"/>
          </a:p>
          <a:p>
            <a:pPr lvl="0"/>
            <a:r>
              <a:rPr lang="uk-UA" dirty="0"/>
              <a:t>прізвище, ім’я, по батькові;</a:t>
            </a:r>
            <a:endParaRPr lang="ru-RU" dirty="0"/>
          </a:p>
          <a:p>
            <a:pPr lvl="0"/>
            <a:r>
              <a:rPr lang="uk-UA" dirty="0"/>
              <a:t>домашня адреса;</a:t>
            </a:r>
            <a:endParaRPr lang="ru-RU" dirty="0"/>
          </a:p>
          <a:p>
            <a:pPr lvl="0"/>
            <a:r>
              <a:rPr lang="uk-UA" dirty="0"/>
              <a:t>контактна інформація: поштова, електронна адреса, телефон, факс тощо;</a:t>
            </a:r>
            <a:endParaRPr lang="ru-RU" dirty="0"/>
          </a:p>
          <a:p>
            <a:pPr lvl="0"/>
            <a:r>
              <a:rPr lang="uk-UA" dirty="0"/>
              <a:t>дата і місце народження;</a:t>
            </a:r>
            <a:endParaRPr lang="ru-RU" dirty="0"/>
          </a:p>
          <a:p>
            <a:pPr lvl="0"/>
            <a:r>
              <a:rPr lang="uk-UA" dirty="0"/>
              <a:t>мета;</a:t>
            </a:r>
            <a:endParaRPr lang="ru-RU" dirty="0"/>
          </a:p>
          <a:p>
            <a:pPr lvl="0"/>
            <a:r>
              <a:rPr lang="uk-UA" dirty="0"/>
              <a:t>професійний досвід;</a:t>
            </a:r>
            <a:endParaRPr lang="ru-RU" dirty="0"/>
          </a:p>
          <a:p>
            <a:pPr lvl="0"/>
            <a:r>
              <a:rPr lang="uk-UA" dirty="0"/>
              <a:t>освіта;</a:t>
            </a:r>
            <a:endParaRPr lang="ru-RU" dirty="0"/>
          </a:p>
          <a:p>
            <a:pPr lvl="0"/>
            <a:r>
              <a:rPr lang="uk-UA" dirty="0"/>
              <a:t>сімейний стан;</a:t>
            </a:r>
            <a:endParaRPr lang="ru-RU" dirty="0"/>
          </a:p>
          <a:p>
            <a:pPr lvl="0"/>
            <a:r>
              <a:rPr lang="uk-UA" dirty="0"/>
              <a:t>додаткові відомості;</a:t>
            </a:r>
            <a:endParaRPr lang="ru-RU" dirty="0"/>
          </a:p>
          <a:p>
            <a:pPr lvl="0"/>
            <a:r>
              <a:rPr lang="uk-UA" dirty="0"/>
              <a:t>підпис;</a:t>
            </a:r>
            <a:endParaRPr lang="ru-RU" dirty="0"/>
          </a:p>
          <a:p>
            <a:pPr lvl="0"/>
            <a:r>
              <a:rPr lang="uk-UA" dirty="0"/>
              <a:t>дата;</a:t>
            </a:r>
            <a:endParaRPr lang="ru-RU" dirty="0"/>
          </a:p>
          <a:p>
            <a:pPr lvl="0"/>
            <a:r>
              <a:rPr lang="uk-UA" dirty="0"/>
              <a:t>фотокартки ( у разі потреби).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67099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9AF2E87-3C25-47D3-ACC4-B5E38628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74074"/>
            <a:ext cx="10981315" cy="6248400"/>
          </a:xfrm>
        </p:spPr>
        <p:txBody>
          <a:bodyPr>
            <a:normAutofit fontScale="92500" lnSpcReduction="20000"/>
          </a:bodyPr>
          <a:lstStyle/>
          <a:p>
            <a:pPr indent="434975"/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У резюме відомості про професійну діяльність та освіту викладаються у зворотному хронологічному порядку.</a:t>
            </a:r>
          </a:p>
          <a:p>
            <a:pPr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indent="434975"/>
            <a:r>
              <a:rPr lang="uk-UA" sz="2400" dirty="0">
                <a:solidFill>
                  <a:schemeClr val="bg1"/>
                </a:solidFill>
              </a:rPr>
              <a:t>У відомостях про освіту зазначається повне найменування навчальних закладів, де довелося вчитися, рік випуску.</a:t>
            </a:r>
          </a:p>
          <a:p>
            <a:pPr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indent="434975"/>
            <a:r>
              <a:rPr lang="uk-UA" sz="2400" dirty="0">
                <a:solidFill>
                  <a:schemeClr val="bg1"/>
                </a:solidFill>
              </a:rPr>
              <a:t>У відомостях про професійний досвід вказується, яку посаду обіймає людина зараз, попередні посади із зазначенням стажу роботи.</a:t>
            </a:r>
          </a:p>
          <a:p>
            <a:pPr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indent="434975"/>
            <a:r>
              <a:rPr lang="uk-UA" sz="2400" dirty="0">
                <a:solidFill>
                  <a:schemeClr val="bg1"/>
                </a:solidFill>
              </a:rPr>
              <a:t> Графа «Додаткові відомості» містить інформацію про володіння іноземними мовами і комп’ютером, участь у наукових конференціях, наявність друкованих робіт, громадську діяльність, інтереси претендента тощо.</a:t>
            </a:r>
          </a:p>
          <a:p>
            <a:pPr indent="434975"/>
            <a:endParaRPr lang="ru-RU" sz="2400" dirty="0">
              <a:solidFill>
                <a:schemeClr val="bg1"/>
              </a:solidFill>
            </a:endParaRPr>
          </a:p>
          <a:p>
            <a:pPr indent="434975"/>
            <a:r>
              <a:rPr lang="uk-UA" sz="2400" dirty="0">
                <a:solidFill>
                  <a:schemeClr val="bg1"/>
                </a:solidFill>
              </a:rPr>
              <a:t>Укладаючи резюме, слід акцентувати увагу не на тому, що ви хочете отримати, а на тому, що ви можете запропонувати, які, на відміну від інших претендентів, маєте переваги</a:t>
            </a:r>
            <a:r>
              <a:rPr lang="uk-UA" sz="2400" dirty="0"/>
              <a:t>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759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45A297C-75A8-4241-B203-AB3F7597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31" y="457200"/>
            <a:ext cx="11844338" cy="614362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uk-UA" sz="2600" b="1" dirty="0">
                <a:solidFill>
                  <a:schemeClr val="bg1"/>
                </a:solidFill>
              </a:rPr>
              <a:t>Резюме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Вікторія Вікторівна 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Розумкевич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вул. 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Дашкевича, 19                     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моб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.: 096 957-52-07,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 Житомир,                                                             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10029                                                                        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v</a:t>
            </a:r>
            <a:r>
              <a:rPr lang="en-US" sz="22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</a:t>
            </a:r>
            <a:r>
              <a:rPr lang="uk-UA" sz="22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ka</a:t>
            </a:r>
            <a:r>
              <a:rPr lang="uk-UA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.</a:t>
            </a:r>
            <a:r>
              <a:rPr lang="en-US" sz="2200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rozum</a:t>
            </a:r>
            <a:r>
              <a:rPr lang="uk-UA" sz="22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@gmail.com</a:t>
            </a:r>
            <a:endParaRPr lang="uk-UA" sz="22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м. Житомир, 17 вересня 1981 року;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заміжня, 11-річна донька;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Мета: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отримати роботу на посаді вчителя української мови і літератури</a:t>
            </a:r>
            <a:endParaRPr lang="en-US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Досвід роботи: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</a:t>
            </a: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викладач-репетитор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української мови та літератури (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 2020 – 07. 2021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ТОВ «Учбово-консультативний центр «Еліт-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Голд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». Індивідуальні заняття з учнями 5-11 класів, допомога за шкільною програмою, підготовка до ДПА, ЗНО онлайн та </a:t>
            </a:r>
            <a:r>
              <a:rPr lang="uk-UA" sz="2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офлайн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асистент вчителя-</a:t>
            </a:r>
            <a:r>
              <a:rPr lang="uk-UA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реабілітолога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 2013 – 08. 2016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вчитель-</a:t>
            </a:r>
            <a:r>
              <a:rPr lang="uk-UA" sz="22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реабілітолог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(08. 2016 – 06.2017)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Центр соціальної реабілітації дітей-інвалідів Житомирської міської ради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соціальний педагог, вчитель української літератури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08.2006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 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08. 2013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(7 років) Житомирська ЗОШ І-ІІІ ступенів № 14.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Освіта</a:t>
            </a:r>
            <a:r>
              <a:rPr lang="ru-R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uk-UA" sz="22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вища</a:t>
            </a:r>
            <a:endParaRPr lang="ru-RU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09.2001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06.200</a:t>
            </a:r>
            <a:r>
              <a:rPr lang="uk-UA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рр.</a:t>
            </a: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Житомирський державний університет ім. Івана Франка, філологічний факультет, спеціальність «Українська мова, література та соціальна педагогіка», закінчила з відзнакою.</a:t>
            </a:r>
          </a:p>
          <a:p>
            <a:pPr marL="0" indent="0"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Шукаю повну або часткову зайнятість, можлива робота онлайн.</a:t>
            </a:r>
          </a:p>
          <a:p>
            <a:pPr marL="0" indent="0">
              <a:buNone/>
            </a:pPr>
            <a:endParaRPr lang="uk-UA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uk-UA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11. 08. 2021</a:t>
            </a:r>
            <a:endParaRPr lang="ru-RU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5195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56D75F-37CB-40E3-B9ED-074581FA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5" y="0"/>
            <a:ext cx="11873344" cy="6858000"/>
          </a:xfrm>
        </p:spPr>
        <p:txBody>
          <a:bodyPr>
            <a:normAutofit fontScale="325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7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Петренко Іван Іванович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Контактна інформація: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(032) 123-45-67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</a:t>
            </a:r>
            <a:r>
              <a:rPr lang="uk-UA" sz="4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ivan_petrenko@ua.fm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Посада: Програміст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Загальний досвід:</a:t>
            </a:r>
            <a:b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Створення програмного забезпечення мовою програмування С++. Налаштування готових програм і навчання співробітників.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Досвід роботи:  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Травень 2003 – теперішній час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ТзОВ "</a:t>
            </a:r>
            <a:r>
              <a:rPr lang="uk-UA" sz="4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БудСервіс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(будівельна фірма)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Створення програм для Інтернету;</a:t>
            </a:r>
            <a:endParaRPr lang="ru-RU" sz="49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Налаштування готових програм;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Навчання співробітників.</a:t>
            </a:r>
            <a:endParaRPr lang="ru-RU" sz="4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Освіта: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1995 - 2000р. Національний університет «Львівська політехніка»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Інститут прикладної математики та фундаментальних наук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Спеціальність: Соціальна інформатика, магістр.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Додаткова освіта: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1999 – 2000р. Курси англійської мови.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Знання ПК: знання мов програмування: C++, </a:t>
            </a:r>
            <a:r>
              <a:rPr lang="uk-UA" sz="4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uk-UA" sz="4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Accembler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PHP.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Іноземні мови: Англійська, польська мови – розмовний рівень.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Додаткова інформація</a:t>
            </a: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Вік - 26 років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Сімейний стан – не одружений, дітей немає</a:t>
            </a:r>
            <a:b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 закордонний паспорт, водійські права категорії "В", досвід водіння 2 роки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4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13.09.2018р                                               Підпис</a:t>
            </a:r>
            <a:endParaRPr lang="ru-RU" sz="4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2680418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460</Words>
  <Application>Microsoft Office PowerPoint</Application>
  <PresentationFormat>Произвольный</PresentationFormat>
  <Paragraphs>80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Сектор</vt:lpstr>
      <vt:lpstr>9 клас ТЕМА. РЗМ. ДіловІ ПАПЕРИ. Резюме. Заява  Стрембицька Л.А. </vt:lpstr>
      <vt:lpstr>Мозковий штурм</vt:lpstr>
      <vt:lpstr>Робота в інтернеті</vt:lpstr>
      <vt:lpstr>Слайд 4</vt:lpstr>
      <vt:lpstr>Слайд 5</vt:lpstr>
      <vt:lpstr>Слайд 6</vt:lpstr>
      <vt:lpstr>Слайд 7</vt:lpstr>
      <vt:lpstr>Слайд 8</vt:lpstr>
      <vt:lpstr>Слайд 9</vt:lpstr>
      <vt:lpstr>ЗАЯВА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ТЕМА. РЗМ № 7. ДіловІ ПАПЕРИ. Резюме. Заява </dc:title>
  <dc:creator>Наталія Бобровницька</dc:creator>
  <cp:lastModifiedBy>Пользователь</cp:lastModifiedBy>
  <cp:revision>17</cp:revision>
  <dcterms:created xsi:type="dcterms:W3CDTF">2021-11-07T13:18:45Z</dcterms:created>
  <dcterms:modified xsi:type="dcterms:W3CDTF">2024-11-23T18:20:22Z</dcterms:modified>
</cp:coreProperties>
</file>