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07CC0-5CD8-4876-8437-AE50E11E5708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C5655-6A71-4C77-9E95-F88A76ABBAF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C5655-6A71-4C77-9E95-F88A76ABBAFF}" type="slidenum">
              <a:rPr lang="ru-RU" smtClean="0"/>
              <a:t>23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866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1786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83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129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402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805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713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013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73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878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0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743B-BA1A-4817-8E0D-E231A8B2AC46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D6BF-282A-4BC1-819E-C137432E35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52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q7E2p0vJoM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60" y="-24052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1640" y="1916832"/>
            <a:ext cx="70567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1" dirty="0" smtClean="0">
                <a:solidFill>
                  <a:srgbClr val="FF0000"/>
                </a:solidFill>
                <a:cs typeface="FreesiaUPC" pitchFamily="34" charset="-34"/>
              </a:rPr>
              <a:t>8 </a:t>
            </a:r>
            <a:r>
              <a:rPr lang="ru-RU" sz="4000" b="1" i="1" dirty="0" err="1" smtClean="0">
                <a:solidFill>
                  <a:srgbClr val="FF0000"/>
                </a:solidFill>
                <a:cs typeface="FreesiaUPC" pitchFamily="34" charset="-34"/>
              </a:rPr>
              <a:t>клас</a:t>
            </a:r>
            <a:r>
              <a:rPr lang="ru-RU" sz="4000" b="1" i="1" dirty="0" smtClean="0">
                <a:solidFill>
                  <a:srgbClr val="FF0000"/>
                </a:solidFill>
                <a:cs typeface="FreesiaUPC" pitchFamily="34" charset="-34"/>
              </a:rPr>
              <a:t> </a:t>
            </a:r>
          </a:p>
          <a:p>
            <a:r>
              <a:rPr lang="ru-RU" sz="4000" b="1" i="1" dirty="0" err="1" smtClean="0">
                <a:solidFill>
                  <a:srgbClr val="FF0000"/>
                </a:solidFill>
                <a:cs typeface="FreesiaUPC" pitchFamily="34" charset="-34"/>
              </a:rPr>
              <a:t>Відокремлені</a:t>
            </a:r>
            <a:r>
              <a:rPr lang="ru-RU" sz="4000" b="1" i="1" dirty="0" smtClean="0">
                <a:solidFill>
                  <a:srgbClr val="FF0000"/>
                </a:solidFill>
                <a:cs typeface="FreesiaUPC" pitchFamily="34" charset="-34"/>
              </a:rPr>
              <a:t> </a:t>
            </a:r>
            <a:r>
              <a:rPr lang="ru-RU" sz="4000" b="1" i="1" dirty="0" err="1" smtClean="0">
                <a:solidFill>
                  <a:srgbClr val="FF0000"/>
                </a:solidFill>
                <a:cs typeface="FreesiaUPC" pitchFamily="34" charset="-34"/>
              </a:rPr>
              <a:t>означення</a:t>
            </a:r>
            <a:r>
              <a:rPr lang="ru-RU" sz="4000" b="1" i="1" dirty="0" smtClean="0">
                <a:solidFill>
                  <a:srgbClr val="FF0000"/>
                </a:solidFill>
                <a:cs typeface="FreesiaUPC" pitchFamily="34" charset="-34"/>
              </a:rPr>
              <a:t>. </a:t>
            </a:r>
            <a:r>
              <a:rPr lang="ru-RU" sz="4000" b="1" i="1" dirty="0" err="1" smtClean="0">
                <a:solidFill>
                  <a:srgbClr val="FF0000"/>
                </a:solidFill>
                <a:cs typeface="FreesiaUPC" pitchFamily="34" charset="-34"/>
              </a:rPr>
              <a:t>Розділові</a:t>
            </a:r>
            <a:r>
              <a:rPr lang="ru-RU" sz="4000" b="1" i="1" dirty="0" smtClean="0">
                <a:solidFill>
                  <a:srgbClr val="FF0000"/>
                </a:solidFill>
                <a:cs typeface="FreesiaUPC" pitchFamily="34" charset="-34"/>
              </a:rPr>
              <a:t> знаки при </a:t>
            </a:r>
            <a:r>
              <a:rPr lang="ru-RU" sz="4000" b="1" i="1" dirty="0" err="1" smtClean="0">
                <a:solidFill>
                  <a:srgbClr val="FF0000"/>
                </a:solidFill>
                <a:cs typeface="FreesiaUPC" pitchFamily="34" charset="-34"/>
              </a:rPr>
              <a:t>відокремлених</a:t>
            </a:r>
            <a:r>
              <a:rPr lang="ru-RU" sz="4000" b="1" i="1" dirty="0">
                <a:solidFill>
                  <a:srgbClr val="FF0000"/>
                </a:solidFill>
                <a:cs typeface="FreesiaUPC" pitchFamily="34" charset="-34"/>
              </a:rPr>
              <a:t> </a:t>
            </a:r>
            <a:r>
              <a:rPr lang="ru-RU" sz="4000" b="1" i="1" dirty="0" err="1" smtClean="0">
                <a:solidFill>
                  <a:srgbClr val="FF0000"/>
                </a:solidFill>
                <a:cs typeface="FreesiaUPC" pitchFamily="34" charset="-34"/>
              </a:rPr>
              <a:t>означеннях</a:t>
            </a:r>
            <a:r>
              <a:rPr lang="ru-RU" sz="4000" b="1" i="1" dirty="0" smtClean="0">
                <a:solidFill>
                  <a:srgbClr val="FF0000"/>
                </a:solidFill>
                <a:cs typeface="FreesiaUPC" pitchFamily="34" charset="-34"/>
              </a:rPr>
              <a:t>.</a:t>
            </a:r>
          </a:p>
          <a:p>
            <a:endParaRPr lang="uk-UA" sz="4000" b="1" i="1" dirty="0" smtClean="0">
              <a:solidFill>
                <a:srgbClr val="FF0000"/>
              </a:solidFill>
              <a:cs typeface="FreesiaUPC" pitchFamily="34" charset="-34"/>
            </a:endParaRPr>
          </a:p>
          <a:p>
            <a:r>
              <a:rPr lang="uk-UA" sz="4000" b="1" i="1" dirty="0" err="1" smtClean="0">
                <a:solidFill>
                  <a:srgbClr val="FF0000"/>
                </a:solidFill>
                <a:cs typeface="FreesiaUPC" pitchFamily="34" charset="-34"/>
              </a:rPr>
              <a:t>Стрембицька</a:t>
            </a:r>
            <a:r>
              <a:rPr lang="uk-UA" sz="4000" b="1" i="1" dirty="0" smtClean="0">
                <a:solidFill>
                  <a:srgbClr val="FF0000"/>
                </a:solidFill>
                <a:cs typeface="FreesiaUPC" pitchFamily="34" charset="-34"/>
              </a:rPr>
              <a:t> Л.А.</a:t>
            </a:r>
            <a:endParaRPr lang="ru-RU" sz="4000" b="1" i="1" dirty="0">
              <a:solidFill>
                <a:srgbClr val="FF0000"/>
              </a:solidFill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115616" y="116632"/>
            <a:ext cx="7848600" cy="11430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>
                <a:solidFill>
                  <a:srgbClr val="FF0000"/>
                </a:solidFill>
              </a:rPr>
              <a:t>Відокремлене означення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15616" y="1579418"/>
            <a:ext cx="7787208" cy="452596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 умовах відокремлення означень головну роль відіграє </a:t>
            </a:r>
            <a:r>
              <a:rPr lang="uk-UA" b="1" smtClean="0">
                <a:solidFill>
                  <a:srgbClr val="00B050"/>
                </a:solidFill>
              </a:rPr>
              <a:t>позиція 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означуваного слова (слова,  від якого ставиться запитання до означення)  й </a:t>
            </a:r>
            <a:r>
              <a:rPr lang="uk-UA" b="1" smtClean="0">
                <a:solidFill>
                  <a:srgbClr val="FF0000"/>
                </a:solidFill>
              </a:rPr>
              <a:t>самого означення 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(вираженого, як правило, прикметником, дієприкметником, прикметниковим або дієприкметниковим зворотами)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37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979712" y="274638"/>
            <a:ext cx="5544616" cy="11430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b="1" smtClean="0">
                <a:solidFill>
                  <a:srgbClr val="FF0000"/>
                </a:solidFill>
              </a:rPr>
              <a:t>Увага!</a:t>
            </a:r>
            <a:endParaRPr lang="ru-RU" sz="5400" b="1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691680" y="1844824"/>
            <a:ext cx="6624736" cy="428133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При відокремленні означень треба чітко розрізняти поняття  </a:t>
            </a:r>
            <a:r>
              <a:rPr lang="uk-UA" b="1" u="sng" smtClean="0">
                <a:solidFill>
                  <a:srgbClr val="FF0000"/>
                </a:solidFill>
              </a:rPr>
              <a:t>означення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та </a:t>
            </a:r>
            <a:r>
              <a:rPr lang="uk-UA" b="1" u="sng" smtClean="0">
                <a:solidFill>
                  <a:srgbClr val="00B050"/>
                </a:solidFill>
              </a:rPr>
              <a:t>означуване слово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defRPr/>
            </a:pPr>
            <a:r>
              <a:rPr lang="uk-UA" sz="4000" smtClean="0">
                <a:solidFill>
                  <a:srgbClr val="FF0000"/>
                </a:solidFill>
              </a:rPr>
              <a:t>Історичний</a:t>
            </a:r>
            <a:r>
              <a:rPr lang="uk-UA" sz="40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uk-UA" sz="4000" smtClean="0">
                <a:solidFill>
                  <a:srgbClr val="00B050"/>
                </a:solidFill>
              </a:rPr>
              <a:t>музей</a:t>
            </a:r>
            <a:r>
              <a:rPr lang="uk-UA" sz="40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uk-UA" sz="4000" smtClean="0">
                <a:solidFill>
                  <a:srgbClr val="00B050"/>
                </a:solidFill>
              </a:rPr>
              <a:t>Музей</a:t>
            </a:r>
            <a:r>
              <a:rPr lang="uk-UA" sz="40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sz="4000" smtClean="0">
                <a:solidFill>
                  <a:srgbClr val="FF0000"/>
                </a:solidFill>
              </a:rPr>
              <a:t>створений меценатами</a:t>
            </a:r>
            <a:r>
              <a:rPr lang="uk-UA" sz="40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uk-UA" sz="4000" smtClean="0">
                <a:solidFill>
                  <a:srgbClr val="FF0000"/>
                </a:solidFill>
              </a:rPr>
              <a:t>Створений меценатами </a:t>
            </a:r>
            <a:r>
              <a:rPr lang="uk-UA" sz="4000" smtClean="0">
                <a:solidFill>
                  <a:srgbClr val="00B050"/>
                </a:solidFill>
              </a:rPr>
              <a:t>музей</a:t>
            </a:r>
            <a:r>
              <a:rPr lang="uk-UA" sz="40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ru-RU" sz="4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55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259632" y="274638"/>
            <a:ext cx="7344816" cy="11430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>
                <a:solidFill>
                  <a:srgbClr val="C00000"/>
                </a:solidFill>
              </a:rPr>
              <a:t>Означення відокремлюється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63688" y="1628800"/>
            <a:ext cx="6480720" cy="4497388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Tx/>
              <a:buAutoNum type="arabicPeriod"/>
              <a:defRPr/>
            </a:pPr>
            <a:r>
              <a:rPr lang="uk-UA" sz="5400" u="sng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Після</a:t>
            </a: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  –  </a:t>
            </a:r>
          </a:p>
          <a:p>
            <a:pPr marL="0" indent="0">
              <a:buFontTx/>
              <a:buNone/>
              <a:defRPr/>
            </a:pPr>
            <a:endParaRPr lang="uk-UA" dirty="0" smtClean="0"/>
          </a:p>
          <a:p>
            <a:pPr marL="0" indent="0">
              <a:buFontTx/>
              <a:buNone/>
              <a:defRPr/>
            </a:pPr>
            <a:r>
              <a:rPr lang="uk-UA" sz="4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У </a:t>
            </a:r>
            <a:r>
              <a:rPr lang="uk-UA" sz="480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деревяній</a:t>
            </a:r>
            <a:r>
              <a:rPr lang="uk-UA" sz="4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клітці стояв </a:t>
            </a:r>
            <a:r>
              <a:rPr lang="uk-UA" sz="4800" dirty="0" smtClean="0">
                <a:solidFill>
                  <a:srgbClr val="00B050"/>
                </a:solidFill>
              </a:rPr>
              <a:t>скелет</a:t>
            </a:r>
            <a:r>
              <a:rPr lang="uk-UA" sz="4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</a:t>
            </a:r>
            <a:r>
              <a:rPr lang="uk-UA" sz="4800" dirty="0" smtClean="0"/>
              <a:t> </a:t>
            </a:r>
            <a:r>
              <a:rPr lang="uk-UA" sz="4800" dirty="0" smtClean="0">
                <a:solidFill>
                  <a:srgbClr val="C00000"/>
                </a:solidFill>
              </a:rPr>
              <a:t>прикритий темно-сірою просмоленою шкірою</a:t>
            </a:r>
            <a:r>
              <a:rPr lang="uk-UA" sz="4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ru-RU" sz="4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01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971600" y="260648"/>
            <a:ext cx="7200800" cy="5904656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uk-UA" dirty="0" smtClean="0"/>
              <a:t>    </a:t>
            </a: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Хлопчик не поспішив далі за всіма до </a:t>
            </a:r>
            <a:r>
              <a:rPr lang="uk-UA" sz="5400" dirty="0" smtClean="0">
                <a:solidFill>
                  <a:srgbClr val="00B050"/>
                </a:solidFill>
              </a:rPr>
              <a:t>орлів </a:t>
            </a: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і</a:t>
            </a:r>
            <a:r>
              <a:rPr lang="uk-UA" sz="5400" dirty="0" smtClean="0">
                <a:solidFill>
                  <a:srgbClr val="00B050"/>
                </a:solidFill>
              </a:rPr>
              <a:t> сов</a:t>
            </a: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sz="5400" dirty="0" smtClean="0">
                <a:solidFill>
                  <a:srgbClr val="FF0000"/>
                </a:solidFill>
              </a:rPr>
              <a:t>напханих тирсою</a:t>
            </a: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</a:p>
          <a:p>
            <a:pPr marL="0" indent="0">
              <a:buFontTx/>
              <a:buNone/>
              <a:defRPr/>
            </a:pP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і до </a:t>
            </a:r>
            <a:r>
              <a:rPr lang="uk-UA" sz="5400" dirty="0" smtClean="0">
                <a:solidFill>
                  <a:srgbClr val="00B050"/>
                </a:solidFill>
              </a:rPr>
              <a:t>метеоритів</a:t>
            </a: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sz="5400" dirty="0" smtClean="0">
                <a:solidFill>
                  <a:srgbClr val="FF0000"/>
                </a:solidFill>
              </a:rPr>
              <a:t>знайдених наприкінці минулого століття</a:t>
            </a:r>
            <a:r>
              <a:rPr lang="uk-UA" sz="5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endParaRPr lang="ru-RU" sz="5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6490554" y="1772816"/>
            <a:ext cx="979488" cy="484188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524751" y="1484313"/>
            <a:ext cx="1619249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uk-UA" sz="3200" kern="0" dirty="0">
                <a:solidFill>
                  <a:srgbClr val="00B050"/>
                </a:solidFill>
              </a:rPr>
              <a:t>ОС</a:t>
            </a:r>
            <a:r>
              <a:rPr lang="uk-UA" sz="3200" kern="0" dirty="0">
                <a:solidFill>
                  <a:schemeClr val="bg1"/>
                </a:solidFill>
              </a:rPr>
              <a:t>,</a:t>
            </a:r>
            <a:r>
              <a:rPr lang="uk-UA" sz="3200" kern="0" dirty="0">
                <a:solidFill>
                  <a:srgbClr val="FFFFFF"/>
                </a:solidFill>
              </a:rPr>
              <a:t>   </a:t>
            </a:r>
            <a:r>
              <a:rPr lang="uk-UA" sz="3200" kern="0" dirty="0">
                <a:solidFill>
                  <a:srgbClr val="FF0000"/>
                </a:solidFill>
              </a:rPr>
              <a:t>ДЗ</a:t>
            </a:r>
            <a:r>
              <a:rPr lang="uk-UA" sz="3200" kern="0" dirty="0">
                <a:solidFill>
                  <a:schemeClr val="bg1"/>
                </a:solidFill>
              </a:rPr>
              <a:t>,  </a:t>
            </a:r>
            <a:r>
              <a:rPr lang="uk-UA" sz="3200" kern="0" dirty="0">
                <a:solidFill>
                  <a:srgbClr val="FFFFFF"/>
                </a:solidFill>
              </a:rPr>
              <a:t>   </a:t>
            </a:r>
            <a:endParaRPr lang="ru-RU" sz="5400" kern="0" dirty="0">
              <a:solidFill>
                <a:srgbClr val="00009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6221644" y="4365104"/>
            <a:ext cx="979487" cy="484188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470043" y="4328881"/>
            <a:ext cx="1673958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uk-UA" sz="3200" kern="0" dirty="0">
                <a:solidFill>
                  <a:srgbClr val="00B050"/>
                </a:solidFill>
              </a:rPr>
              <a:t>ОС</a:t>
            </a:r>
            <a:r>
              <a:rPr lang="uk-UA" sz="3200" kern="0" dirty="0">
                <a:solidFill>
                  <a:schemeClr val="bg1"/>
                </a:solidFill>
              </a:rPr>
              <a:t>,</a:t>
            </a:r>
            <a:r>
              <a:rPr lang="uk-UA" sz="3200" kern="0" dirty="0">
                <a:solidFill>
                  <a:srgbClr val="FFFFFF"/>
                </a:solidFill>
              </a:rPr>
              <a:t>  </a:t>
            </a:r>
            <a:r>
              <a:rPr lang="uk-UA" sz="3200" kern="0" dirty="0">
                <a:solidFill>
                  <a:srgbClr val="FF0000"/>
                </a:solidFill>
              </a:rPr>
              <a:t>ДЗ </a:t>
            </a:r>
            <a:r>
              <a:rPr lang="uk-UA" sz="3200" kern="0" dirty="0">
                <a:solidFill>
                  <a:schemeClr val="bg1"/>
                </a:solidFill>
              </a:rPr>
              <a:t>. </a:t>
            </a:r>
            <a:endParaRPr lang="ru-RU" sz="54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3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043608" y="332656"/>
            <a:ext cx="7704856" cy="568863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uk-UA" u="sng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sz="4000" u="sng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uk-UA" sz="4000" b="1" u="sng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  І після, і перед, якщо </a:t>
            </a:r>
            <a:r>
              <a:rPr lang="uk-UA" sz="4000" u="sng" dirty="0" smtClean="0">
                <a:solidFill>
                  <a:srgbClr val="00B050"/>
                </a:solidFill>
              </a:rPr>
              <a:t>ОС = ОЗ </a:t>
            </a:r>
          </a:p>
          <a:p>
            <a:pPr marL="0" indent="0">
              <a:buFontTx/>
              <a:buNone/>
              <a:defRPr/>
            </a:pPr>
            <a:r>
              <a:rPr lang="uk-UA" u="sng" dirty="0" smtClean="0">
                <a:solidFill>
                  <a:srgbClr val="00B050"/>
                </a:solidFill>
              </a:rPr>
              <a:t>Особові займенники: </a:t>
            </a:r>
          </a:p>
          <a:p>
            <a:pPr marL="0" indent="0">
              <a:buFontTx/>
              <a:buNone/>
              <a:defRPr/>
            </a:pPr>
            <a:r>
              <a:rPr lang="uk-UA" dirty="0" smtClean="0">
                <a:solidFill>
                  <a:srgbClr val="00B050"/>
                </a:solidFill>
              </a:rPr>
              <a:t>Я, МИ, ТИ, ВИ, ВІН, ВОНА, ВОНО, ВОНИ  </a:t>
            </a:r>
          </a:p>
          <a:p>
            <a:pPr marL="0" indent="0">
              <a:buFontTx/>
              <a:buNone/>
              <a:defRPr/>
            </a:pPr>
            <a:endParaRPr lang="uk-UA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endParaRPr lang="uk-UA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І все це відбувалося у воді, і здавалося, що ми стояли не на землі, а в міжхмарному темному просторі, і </a:t>
            </a:r>
            <a:r>
              <a:rPr lang="uk-UA" dirty="0" smtClean="0">
                <a:solidFill>
                  <a:srgbClr val="00B050"/>
                </a:solidFill>
              </a:rPr>
              <a:t>ми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dirty="0" smtClean="0">
                <a:solidFill>
                  <a:srgbClr val="FF0000"/>
                </a:solidFill>
              </a:rPr>
              <a:t>розгублені в ньому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малесенькі, як річні піщинки.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Выгнутая вверх стрелка 3"/>
          <p:cNvSpPr/>
          <p:nvPr/>
        </p:nvSpPr>
        <p:spPr>
          <a:xfrm>
            <a:off x="6732240" y="399114"/>
            <a:ext cx="1439862" cy="649287"/>
          </a:xfrm>
          <a:prstGeom prst="curvedDown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37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115616" y="404664"/>
            <a:ext cx="7344816" cy="576063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dirty="0" smtClean="0">
                <a:solidFill>
                  <a:srgbClr val="FF0000"/>
                </a:solidFill>
              </a:rPr>
              <a:t>Напоєний запахом землі, старого листя, грибів та ожини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dirty="0" smtClean="0">
                <a:solidFill>
                  <a:srgbClr val="00B050"/>
                </a:solidFill>
              </a:rPr>
              <a:t>ти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ростеш, підносишся над лісом і бачиш світ далеко-далеко поза городами.</a:t>
            </a:r>
          </a:p>
          <a:p>
            <a:pPr>
              <a:defRPr/>
            </a:pPr>
            <a:endParaRPr lang="uk-UA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uk-UA" dirty="0" smtClean="0">
                <a:solidFill>
                  <a:srgbClr val="00B050"/>
                </a:solidFill>
              </a:rPr>
              <a:t>Він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dirty="0" smtClean="0">
                <a:solidFill>
                  <a:srgbClr val="FF0000"/>
                </a:solidFill>
              </a:rPr>
              <a:t>суворий і красивий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dirty="0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стояв на кормі із веслом 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і дивився вперед поверх нас.</a:t>
            </a:r>
          </a:p>
          <a:p>
            <a:pPr>
              <a:defRPr/>
            </a:pPr>
            <a:endParaRPr lang="uk-UA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Тримаю вишиті старенькі рушники. </a:t>
            </a:r>
            <a:r>
              <a:rPr lang="uk-UA" dirty="0" smtClean="0">
                <a:solidFill>
                  <a:srgbClr val="FF0000"/>
                </a:solidFill>
              </a:rPr>
              <a:t>Давно забуті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горнуться до мене.</a:t>
            </a:r>
          </a:p>
          <a:p>
            <a:pPr>
              <a:defRPr/>
            </a:pPr>
            <a:endParaRPr lang="uk-UA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uk-UA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75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403648" y="260351"/>
            <a:ext cx="7283152" cy="554491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0" indent="0">
              <a:buFontTx/>
              <a:buNone/>
              <a:defRPr/>
            </a:pPr>
            <a:r>
              <a:rPr lang="uk-UA" sz="4000" u="sng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3. Далеко </a:t>
            </a:r>
          </a:p>
          <a:p>
            <a:pPr marL="0" indent="0">
              <a:buFontTx/>
              <a:buNone/>
              <a:defRPr/>
            </a:pPr>
            <a:endParaRPr lang="uk-UA" sz="400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sz="36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Під час перерви </a:t>
            </a:r>
            <a:r>
              <a:rPr lang="uk-UA" sz="3600" smtClean="0">
                <a:solidFill>
                  <a:srgbClr val="00B050"/>
                </a:solidFill>
              </a:rPr>
              <a:t>Лілі</a:t>
            </a:r>
            <a:r>
              <a:rPr lang="uk-UA" sz="36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сідала на учительський стіл, гойдала довгими ногами в строкатих панчохах і, </a:t>
            </a:r>
            <a:r>
              <a:rPr lang="uk-UA" sz="3600" smtClean="0">
                <a:solidFill>
                  <a:srgbClr val="FF0000"/>
                </a:solidFill>
              </a:rPr>
              <a:t>страшенно горда із загальної уваги</a:t>
            </a:r>
            <a:r>
              <a:rPr lang="uk-UA" sz="36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перелічувала усі свої таланти.</a:t>
            </a:r>
            <a:endParaRPr lang="ru-RU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5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331640" y="260350"/>
            <a:ext cx="7200800" cy="554491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uk-UA" u="sng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4. Перед ОС уже є означення</a:t>
            </a:r>
          </a:p>
          <a:p>
            <a:pPr>
              <a:defRPr/>
            </a:pPr>
            <a:endParaRPr lang="uk-UA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uk-UA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Ближче до </a:t>
            </a:r>
            <a:r>
              <a:rPr lang="uk-UA" smtClean="0">
                <a:solidFill>
                  <a:srgbClr val="FF0000"/>
                </a:solidFill>
              </a:rPr>
              <a:t>старезного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uk-UA" smtClean="0">
                <a:solidFill>
                  <a:srgbClr val="00B050"/>
                </a:solidFill>
              </a:rPr>
              <a:t>лісу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smtClean="0">
                <a:solidFill>
                  <a:srgbClr val="FF0000"/>
                </a:solidFill>
              </a:rPr>
              <a:t>чорного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smtClean="0">
                <a:solidFill>
                  <a:srgbClr val="FF0000"/>
                </a:solidFill>
              </a:rPr>
              <a:t>густого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ставало сумно.</a:t>
            </a:r>
          </a:p>
          <a:p>
            <a:pPr marL="0" indent="0">
              <a:buFontTx/>
              <a:buNone/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uk-UA" u="sng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Але за бажанням автора:</a:t>
            </a:r>
          </a:p>
          <a:p>
            <a:pPr marL="0" indent="0">
              <a:buFontTx/>
              <a:buNone/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  <a:r>
              <a:rPr lang="uk-UA" smtClean="0">
                <a:solidFill>
                  <a:srgbClr val="00B050"/>
                </a:solidFill>
              </a:rPr>
              <a:t>Музика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smtClean="0">
                <a:solidFill>
                  <a:srgbClr val="FF0000"/>
                </a:solidFill>
              </a:rPr>
              <a:t>бадьора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</a:t>
            </a:r>
            <a:r>
              <a:rPr lang="uk-UA" smtClean="0">
                <a:solidFill>
                  <a:srgbClr val="FF0000"/>
                </a:solidFill>
              </a:rPr>
              <a:t> чарівна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полинула через шкільне подвір</a:t>
            </a:r>
            <a:r>
              <a:rPr lang="en-US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’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я. </a:t>
            </a:r>
            <a:endParaRPr lang="en-US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  <a:r>
              <a:rPr lang="uk-UA" smtClean="0">
                <a:solidFill>
                  <a:srgbClr val="00B050"/>
                </a:solidFill>
              </a:rPr>
              <a:t>Музика</a:t>
            </a:r>
            <a:r>
              <a:rPr lang="en-US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 </a:t>
            </a:r>
            <a:r>
              <a:rPr lang="uk-UA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 </a:t>
            </a:r>
            <a:r>
              <a:rPr lang="uk-UA" smtClean="0">
                <a:solidFill>
                  <a:srgbClr val="FF0000"/>
                </a:solidFill>
              </a:rPr>
              <a:t>бадьора</a:t>
            </a:r>
            <a:r>
              <a:rPr lang="uk-UA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,</a:t>
            </a:r>
            <a:r>
              <a:rPr lang="uk-UA" smtClean="0">
                <a:solidFill>
                  <a:srgbClr val="FF0000"/>
                </a:solidFill>
              </a:rPr>
              <a:t> чарівна</a:t>
            </a:r>
            <a:r>
              <a:rPr lang="en-US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 </a:t>
            </a:r>
            <a:r>
              <a:rPr lang="uk-UA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 полинула через шкільне подвір</a:t>
            </a:r>
            <a:r>
              <a:rPr lang="en-US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’</a:t>
            </a:r>
            <a:r>
              <a:rPr lang="uk-UA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я. </a:t>
            </a:r>
            <a:endParaRPr lang="en-US" smtClean="0">
              <a:solidFill>
                <a:srgbClr val="000099">
                  <a:lumMod val="60000"/>
                  <a:lumOff val="40000"/>
                </a:srgbClr>
              </a:solidFill>
            </a:endParaRPr>
          </a:p>
          <a:p>
            <a:pPr marL="0" indent="0">
              <a:buFontTx/>
              <a:buNone/>
              <a:defRPr/>
            </a:pPr>
            <a:endParaRPr lang="uk-UA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69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115616" y="333375"/>
            <a:ext cx="7777559" cy="5543897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endParaRPr lang="uk-UA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sz="4400" u="sng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5. Є причина</a:t>
            </a:r>
          </a:p>
          <a:p>
            <a:pPr marL="0" indent="0">
              <a:buFontTx/>
              <a:buNone/>
              <a:defRPr/>
            </a:pPr>
            <a:endParaRPr lang="uk-UA" sz="44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sz="4000" dirty="0" smtClean="0">
                <a:solidFill>
                  <a:srgbClr val="FF0000"/>
                </a:solidFill>
              </a:rPr>
              <a:t>Знесилений</a:t>
            </a:r>
            <a:r>
              <a:rPr lang="uk-UA" sz="4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кінь зупинився.</a:t>
            </a:r>
          </a:p>
          <a:p>
            <a:pPr marL="0" indent="0">
              <a:buFontTx/>
              <a:buNone/>
              <a:defRPr/>
            </a:pPr>
            <a:endParaRPr lang="uk-UA" sz="40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sz="4000" dirty="0" smtClean="0">
                <a:solidFill>
                  <a:srgbClr val="FF0000"/>
                </a:solidFill>
              </a:rPr>
              <a:t>Налякані громом</a:t>
            </a:r>
            <a:r>
              <a:rPr lang="uk-UA" sz="4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курчата збилися докупи.    </a:t>
            </a:r>
            <a:endParaRPr lang="ru-RU" sz="4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765175"/>
            <a:ext cx="3528392" cy="14396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4400" dirty="0">
                <a:solidFill>
                  <a:srgbClr val="FF0000"/>
                </a:solidFill>
              </a:rPr>
              <a:t>ДЗ</a:t>
            </a:r>
            <a:r>
              <a:rPr lang="uk-UA" sz="4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uk-UA" sz="4400" dirty="0">
                <a:solidFill>
                  <a:srgbClr val="00B050"/>
                </a:solidFill>
              </a:rPr>
              <a:t>ОС </a:t>
            </a:r>
            <a:r>
              <a:rPr lang="uk-UA" sz="4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… .</a:t>
            </a:r>
            <a:endParaRPr lang="ru-RU" sz="4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Выгнутая вверх стрелка 4"/>
          <p:cNvSpPr/>
          <p:nvPr/>
        </p:nvSpPr>
        <p:spPr>
          <a:xfrm flipH="1">
            <a:off x="4787900" y="808038"/>
            <a:ext cx="2592388" cy="514350"/>
          </a:xfrm>
          <a:prstGeom prst="curvedDown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80063" y="952500"/>
            <a:ext cx="1079500" cy="3603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ЧОМУ?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Выгнутая вверх стрелка 6"/>
          <p:cNvSpPr/>
          <p:nvPr/>
        </p:nvSpPr>
        <p:spPr>
          <a:xfrm flipH="1">
            <a:off x="2699791" y="2204865"/>
            <a:ext cx="2664371" cy="504056"/>
          </a:xfrm>
          <a:prstGeom prst="curvedDown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90912" y="2370013"/>
            <a:ext cx="1081088" cy="3603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ЧОМУ?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454718"/>
            <a:ext cx="5040313" cy="7556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247356" y="3652362"/>
            <a:ext cx="1081087" cy="3603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ЧОМУ?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9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115616" y="404813"/>
            <a:ext cx="7571184" cy="5544467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endParaRPr lang="uk-UA" dirty="0" smtClean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u="sng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6. Тире  </a:t>
            </a:r>
          </a:p>
          <a:p>
            <a:pPr marL="0" indent="0">
              <a:buFontTx/>
              <a:buNone/>
              <a:defRPr/>
            </a:pPr>
            <a:r>
              <a:rPr lang="uk-UA" dirty="0" smtClean="0">
                <a:solidFill>
                  <a:srgbClr val="00B050"/>
                </a:solidFill>
              </a:rPr>
              <a:t>Нитками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вишито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сорочку – </a:t>
            </a:r>
            <a:r>
              <a:rPr lang="uk-UA" dirty="0" smtClean="0">
                <a:solidFill>
                  <a:srgbClr val="FF0000"/>
                </a:solidFill>
              </a:rPr>
              <a:t>чорними й червоними.</a:t>
            </a:r>
          </a:p>
          <a:p>
            <a:pPr marL="0" indent="0">
              <a:buFontTx/>
              <a:buNone/>
              <a:defRPr/>
            </a:pPr>
            <a:r>
              <a:rPr lang="uk-UA" dirty="0" smtClean="0">
                <a:solidFill>
                  <a:srgbClr val="00B050"/>
                </a:solidFill>
              </a:rPr>
              <a:t>Олеся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йде сама дорогою – </a:t>
            </a:r>
            <a:r>
              <a:rPr lang="uk-UA" dirty="0" smtClean="0">
                <a:solidFill>
                  <a:srgbClr val="FF0000"/>
                </a:solidFill>
              </a:rPr>
              <a:t>легка, витончена, пругка.</a:t>
            </a:r>
          </a:p>
          <a:p>
            <a:pPr marL="0" indent="0">
              <a:buFontTx/>
              <a:buNone/>
              <a:defRPr/>
            </a:pPr>
            <a:endParaRPr lang="uk-UA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uk-UA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uk-UA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sz="2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Це вже </a:t>
            </a:r>
            <a:r>
              <a:rPr lang="uk-UA" sz="2800" dirty="0" smtClean="0">
                <a:solidFill>
                  <a:srgbClr val="00B050"/>
                </a:solidFill>
              </a:rPr>
              <a:t>звичка</a:t>
            </a: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uk-UA" sz="2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 мене така була  - </a:t>
            </a:r>
            <a:r>
              <a:rPr lang="uk-UA" sz="2800" dirty="0" smtClean="0">
                <a:solidFill>
                  <a:srgbClr val="FF0000"/>
                </a:solidFill>
              </a:rPr>
              <a:t>поговорити!</a:t>
            </a:r>
          </a:p>
          <a:p>
            <a:pPr marL="0" indent="0">
              <a:buFontTx/>
              <a:buNone/>
              <a:defRPr/>
            </a:pP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27313" y="700088"/>
            <a:ext cx="5832475" cy="10001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800" dirty="0">
                <a:solidFill>
                  <a:srgbClr val="00B050"/>
                </a:solidFill>
              </a:rPr>
              <a:t>ОС….</a:t>
            </a:r>
            <a:r>
              <a:rPr lang="uk-UA" sz="2800" dirty="0">
                <a:solidFill>
                  <a:schemeClr val="bg1"/>
                </a:solidFill>
              </a:rPr>
              <a:t> – </a:t>
            </a:r>
            <a:r>
              <a:rPr lang="uk-UA" sz="2800" dirty="0">
                <a:solidFill>
                  <a:srgbClr val="FF0000"/>
                </a:solidFill>
              </a:rPr>
              <a:t>непоширене означення.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5513" y="3838467"/>
            <a:ext cx="5976937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800" dirty="0">
                <a:solidFill>
                  <a:srgbClr val="00B050"/>
                </a:solidFill>
              </a:rPr>
              <a:t>ОС….</a:t>
            </a:r>
            <a:r>
              <a:rPr lang="uk-UA" sz="2800" dirty="0">
                <a:solidFill>
                  <a:srgbClr val="000099"/>
                </a:solidFill>
              </a:rPr>
              <a:t> </a:t>
            </a:r>
            <a:r>
              <a:rPr lang="uk-UA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–      (а саме)  </a:t>
            </a:r>
            <a:r>
              <a:rPr lang="uk-UA" sz="2800" dirty="0">
                <a:solidFill>
                  <a:srgbClr val="FF0000"/>
                </a:solidFill>
              </a:rPr>
              <a:t>означення.         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4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5661"/>
            <a:ext cx="5112568" cy="143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15616" y="1542651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1.Повторення вивченого про речення.</a:t>
            </a:r>
          </a:p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2. Ознайомлення з навчальним матеріалом про відокремлене означення.</a:t>
            </a:r>
          </a:p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3. Закріплення  вивченого.</a:t>
            </a:r>
          </a:p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4. Домашнє завдання.</a:t>
            </a:r>
          </a:p>
        </p:txBody>
      </p:sp>
    </p:spTree>
    <p:extLst>
      <p:ext uri="{BB962C8B-B14F-4D97-AF65-F5344CB8AC3E}">
        <p14:creationId xmlns:p14="http://schemas.microsoft.com/office/powerpoint/2010/main" xmlns="" val="222601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331641" y="115888"/>
            <a:ext cx="7148784" cy="5689376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7. Неузгоджені означення  - як перед, так і після означуваного слова.</a:t>
            </a:r>
          </a:p>
          <a:p>
            <a:pPr marL="0" indent="0">
              <a:buFontTx/>
              <a:buNone/>
              <a:defRPr/>
            </a:pPr>
            <a:endParaRPr lang="uk-UA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47792" y="1231328"/>
            <a:ext cx="3097212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Треба виділяти </a:t>
            </a:r>
            <a:endParaRPr lang="ru-RU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45591" y="1261772"/>
            <a:ext cx="3097212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Треба виділяти 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1261772"/>
            <a:ext cx="3024188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 бажанням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47791" y="2349277"/>
            <a:ext cx="3412861" cy="3167955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Подали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чудовий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торт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із вишнями й горішками по біло-рожевому кремі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 шоколадом по краях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Катерина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на високих підборах, у новій сукні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здивувала всіх.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76056" y="2852738"/>
            <a:ext cx="3312294" cy="2663825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Подали 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торт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із вишнями й горішками по біло-рожевому кремі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 шоколадом по краях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811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5616" y="115888"/>
            <a:ext cx="7633097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uk-UA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 виділяємо означення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15617" y="1271588"/>
            <a:ext cx="7582296" cy="467769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Tx/>
              <a:buAutoNum type="arabicPeriod"/>
              <a:defRPr/>
            </a:pPr>
            <a:r>
              <a:rPr lang="uk-UA" u="sng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Прикметник, дієприкметник = присудку</a:t>
            </a:r>
          </a:p>
          <a:p>
            <a:pPr marL="0" indent="0">
              <a:buFontTx/>
              <a:buNone/>
              <a:defRPr/>
            </a:pP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uk-UA" sz="4400" dirty="0" smtClean="0">
                <a:solidFill>
                  <a:srgbClr val="00B050"/>
                </a:solidFill>
              </a:rPr>
              <a:t>Дорога</a:t>
            </a:r>
            <a:r>
              <a:rPr lang="uk-UA" sz="4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овіяна туманом віків.</a:t>
            </a:r>
          </a:p>
          <a:p>
            <a:pPr marL="0" indent="0">
              <a:buFontTx/>
              <a:buNone/>
              <a:defRPr/>
            </a:pPr>
            <a:r>
              <a:rPr lang="uk-UA" sz="4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uk-UA" sz="4400" u="sng" dirty="0" smtClean="0">
                <a:solidFill>
                  <a:srgbClr val="FF0000"/>
                </a:solidFill>
              </a:rPr>
              <a:t>Але:</a:t>
            </a:r>
          </a:p>
          <a:p>
            <a:pPr marL="0" indent="0">
              <a:buFontTx/>
              <a:buNone/>
              <a:defRPr/>
            </a:pPr>
            <a:r>
              <a:rPr lang="uk-UA" sz="4400" dirty="0" smtClean="0">
                <a:solidFill>
                  <a:srgbClr val="00B050"/>
                </a:solidFill>
              </a:rPr>
              <a:t>Дорога,</a:t>
            </a:r>
            <a:r>
              <a:rPr lang="uk-UA" sz="4400" dirty="0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 </a:t>
            </a:r>
            <a:r>
              <a:rPr lang="uk-UA" sz="4400" dirty="0" smtClean="0">
                <a:solidFill>
                  <a:srgbClr val="FF0000"/>
                </a:solidFill>
              </a:rPr>
              <a:t>овіяна туманом віків</a:t>
            </a:r>
            <a:r>
              <a:rPr lang="uk-UA" sz="4400" dirty="0" smtClean="0">
                <a:solidFill>
                  <a:srgbClr val="FFFF00"/>
                </a:solidFill>
              </a:rPr>
              <a:t>,</a:t>
            </a:r>
            <a:r>
              <a:rPr lang="uk-UA" sz="4400" dirty="0" smtClean="0">
                <a:solidFill>
                  <a:srgbClr val="000099">
                    <a:lumMod val="60000"/>
                    <a:lumOff val="40000"/>
                  </a:srgbClr>
                </a:solidFill>
              </a:rPr>
              <a:t> </a:t>
            </a:r>
            <a:r>
              <a:rPr lang="uk-UA" sz="4400" dirty="0" smtClean="0">
                <a:solidFill>
                  <a:srgbClr val="FFFF00"/>
                </a:solidFill>
              </a:rPr>
              <a:t>стелилася переді мною.</a:t>
            </a:r>
          </a:p>
          <a:p>
            <a:pPr marL="0" indent="0">
              <a:buFontTx/>
              <a:buNone/>
              <a:defRPr/>
            </a:pPr>
            <a:endParaRPr lang="ru-RU" sz="4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30475" y="2679339"/>
            <a:ext cx="809625" cy="385763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Є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67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1115616" y="115888"/>
            <a:ext cx="7571184" cy="5689376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endParaRPr lang="uk-UA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uk-UA" smtClean="0">
                <a:solidFill>
                  <a:srgbClr val="FF0000"/>
                </a:solidFill>
              </a:rPr>
              <a:t>       2. </a:t>
            </a:r>
            <a:r>
              <a:rPr lang="uk-UA" sz="4000" u="sng" smtClean="0">
                <a:solidFill>
                  <a:srgbClr val="FF0000"/>
                </a:solidFill>
              </a:rPr>
              <a:t>ДЗ</a:t>
            </a:r>
            <a:r>
              <a:rPr lang="uk-UA" sz="4000" u="sng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uk-UA" u="sng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перед </a:t>
            </a:r>
            <a:r>
              <a:rPr lang="uk-UA" sz="3600" u="sng" smtClean="0">
                <a:solidFill>
                  <a:srgbClr val="00B050"/>
                </a:solidFill>
              </a:rPr>
              <a:t>ОС</a:t>
            </a:r>
            <a:r>
              <a:rPr lang="uk-UA" u="sng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+ немає причини</a:t>
            </a:r>
          </a:p>
          <a:p>
            <a:pPr>
              <a:defRPr/>
            </a:pPr>
            <a:endParaRPr lang="uk-UA" u="sng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uk-UA" smtClean="0">
                <a:solidFill>
                  <a:srgbClr val="FF0000"/>
                </a:solidFill>
              </a:rPr>
              <a:t>Умиті дощами </a:t>
            </a:r>
            <a:r>
              <a:rPr lang="uk-UA" smtClean="0">
                <a:solidFill>
                  <a:srgbClr val="00B050"/>
                </a:solidFill>
              </a:rPr>
              <a:t>поля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раділи сонцю.</a:t>
            </a:r>
          </a:p>
          <a:p>
            <a:pPr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Край моря сонце золотить </a:t>
            </a:r>
            <a:r>
              <a:rPr lang="uk-UA" smtClean="0">
                <a:solidFill>
                  <a:srgbClr val="FF0000"/>
                </a:solidFill>
              </a:rPr>
              <a:t>укриті лісом </a:t>
            </a:r>
            <a:r>
              <a:rPr lang="uk-UA" smtClean="0">
                <a:solidFill>
                  <a:srgbClr val="00B050"/>
                </a:solidFill>
              </a:rPr>
              <a:t>гори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Над озером стояв </a:t>
            </a:r>
            <a:r>
              <a:rPr lang="uk-UA" smtClean="0">
                <a:solidFill>
                  <a:srgbClr val="FF0000"/>
                </a:solidFill>
              </a:rPr>
              <a:t>оповитий серпанком загадковості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uk-UA" smtClean="0">
                <a:solidFill>
                  <a:srgbClr val="00B050"/>
                </a:solidFill>
              </a:rPr>
              <a:t>ранок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Шумлять </a:t>
            </a:r>
            <a:r>
              <a:rPr lang="uk-UA" smtClean="0">
                <a:solidFill>
                  <a:srgbClr val="FF0000"/>
                </a:solidFill>
              </a:rPr>
              <a:t>білим цвітом налиті </a:t>
            </a:r>
            <a:r>
              <a:rPr lang="uk-UA" smtClean="0">
                <a:solidFill>
                  <a:srgbClr val="00B050"/>
                </a:solidFill>
              </a:rPr>
              <a:t>сади </a:t>
            </a: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навесні.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20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259632" y="274638"/>
            <a:ext cx="7416800" cy="11430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uk-UA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Домашнє завдання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1259633" y="1600200"/>
            <a:ext cx="7416800" cy="269289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Перегляд відео за посиланням: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      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oogle Sans"/>
                <a:ea typeface="+mn-ea"/>
                <a:cs typeface="+mn-cs"/>
                <a:hlinkClick r:id="rId4"/>
              </a:rPr>
              <a:t>https://youtu.be/q7E2p0vJoMA</a:t>
            </a:r>
            <a:endParaRPr kumimoji="0" lang="uk-UA" sz="32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2. </a:t>
            </a:r>
            <a:r>
              <a:rPr lang="uk-UA" kern="0" dirty="0" smtClean="0">
                <a:solidFill>
                  <a:srgbClr val="000099"/>
                </a:solidFill>
                <a:latin typeface="Google Sans"/>
              </a:rPr>
              <a:t>Виконати в</a:t>
            </a:r>
            <a:r>
              <a:rPr kumimoji="0" lang="uk-UA" sz="32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праву </a:t>
            </a:r>
            <a:r>
              <a:rPr lang="uk-UA" kern="0" dirty="0" smtClean="0">
                <a:solidFill>
                  <a:srgbClr val="000099"/>
                </a:solidFill>
                <a:latin typeface="Google Sans"/>
              </a:rPr>
              <a:t>7</a:t>
            </a:r>
            <a:r>
              <a:rPr kumimoji="0" lang="uk-U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 </a:t>
            </a:r>
            <a:r>
              <a:rPr kumimoji="0" lang="uk-U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– </a:t>
            </a:r>
            <a:r>
              <a:rPr kumimoji="0" lang="uk-U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стор.132</a:t>
            </a:r>
            <a:endParaRPr kumimoji="0" lang="uk-UA" sz="32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 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63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 bwMode="auto">
          <a:xfrm>
            <a:off x="457200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uk-UA" sz="54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uk-UA" sz="5400" b="1" i="1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uk-UA" sz="5400" b="1" i="1" kern="0" dirty="0" smtClean="0">
                <a:solidFill>
                  <a:srgbClr val="FF0000"/>
                </a:solidFill>
                <a:latin typeface="Arial"/>
              </a:rPr>
              <a:t>     </a:t>
            </a:r>
            <a:r>
              <a:rPr kumimoji="0" lang="uk-UA" sz="5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Дякую за увагу!</a:t>
            </a:r>
            <a:endParaRPr kumimoji="0" lang="ru-RU" sz="54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921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95736" y="332656"/>
            <a:ext cx="5760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Речення</a:t>
            </a:r>
            <a:r>
              <a:rPr kumimoji="0" lang="ru-RU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- </a:t>
            </a:r>
            <a:endParaRPr kumimoji="0" lang="ru-RU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2650002"/>
            <a:ext cx="7992888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це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синтаксична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одиниця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що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виражає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певну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думку,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має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інтонаційну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та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смислову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завершеність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 і служить для </a:t>
            </a:r>
            <a:r>
              <a:rPr lang="ru-RU" sz="3200" b="1" dirty="0" err="1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спілкування</a:t>
            </a:r>
            <a:r>
              <a:rPr lang="ru-RU" sz="3200" b="1" dirty="0" smtClean="0">
                <a:solidFill>
                  <a:srgbClr val="002060"/>
                </a:solidFill>
                <a:latin typeface="Helvetica Neue"/>
                <a:ea typeface="Calibri" pitchFamily="34" charset="0"/>
                <a:cs typeface="Times New Roman" pitchFamily="18" charset="0"/>
              </a:rPr>
              <a:t>.</a:t>
            </a:r>
            <a:endParaRPr lang="ru-RU" sz="1600" b="1" dirty="0" smtClean="0">
              <a:solidFill>
                <a:srgbClr val="00206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19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39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47664" y="244205"/>
            <a:ext cx="69127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</a:rPr>
              <a:t>Характеристика </a:t>
            </a:r>
            <a:r>
              <a:rPr lang="ru-RU" sz="4400" b="1" dirty="0" err="1" smtClean="0">
                <a:solidFill>
                  <a:srgbClr val="FF0000"/>
                </a:solidFill>
              </a:rPr>
              <a:t>речення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1844824"/>
            <a:ext cx="70567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514350">
              <a:buFontTx/>
              <a:buAutoNum type="arabicPeriod"/>
              <a:defRPr/>
            </a:pPr>
            <a:r>
              <a:rPr lang="ru-RU" sz="2800" b="1" dirty="0">
                <a:solidFill>
                  <a:srgbClr val="002060"/>
                </a:solidFill>
                <a:latin typeface="Helvetica Neue"/>
              </a:rPr>
              <a:t>За метою </a:t>
            </a:r>
            <a:r>
              <a:rPr lang="ru-RU" sz="2800" b="1" dirty="0" err="1">
                <a:solidFill>
                  <a:srgbClr val="002060"/>
                </a:solidFill>
                <a:latin typeface="Helvetica Neue"/>
              </a:rPr>
              <a:t>висловлювання</a:t>
            </a:r>
            <a:r>
              <a:rPr lang="ru-RU" sz="2800" b="1" dirty="0">
                <a:solidFill>
                  <a:srgbClr val="002060"/>
                </a:solidFill>
                <a:latin typeface="Helvetica Neue"/>
              </a:rPr>
              <a:t> - </a:t>
            </a:r>
            <a:r>
              <a:rPr lang="ru-RU" b="1" i="1" dirty="0">
                <a:latin typeface="Helvetica Neue"/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  <a:latin typeface="Helvetica Neue"/>
              </a:rPr>
              <a:t>розповідні</a:t>
            </a:r>
            <a:r>
              <a:rPr lang="ru-RU" sz="2400" b="1" i="1" dirty="0">
                <a:solidFill>
                  <a:srgbClr val="FF0000"/>
                </a:solidFill>
                <a:latin typeface="Helvetica Neue"/>
              </a:rPr>
              <a:t>, </a:t>
            </a:r>
            <a:r>
              <a:rPr lang="ru-RU" sz="2400" b="1" i="1" dirty="0" err="1">
                <a:solidFill>
                  <a:srgbClr val="FF0000"/>
                </a:solidFill>
                <a:latin typeface="Helvetica Neue"/>
              </a:rPr>
              <a:t>питальні</a:t>
            </a:r>
            <a:r>
              <a:rPr lang="ru-RU" sz="2400" b="1" i="1" dirty="0">
                <a:solidFill>
                  <a:srgbClr val="FF0000"/>
                </a:solidFill>
                <a:latin typeface="Helvetica Neue"/>
              </a:rPr>
              <a:t> й </a:t>
            </a:r>
            <a:r>
              <a:rPr lang="ru-RU" sz="2400" b="1" i="1" dirty="0" err="1">
                <a:solidFill>
                  <a:srgbClr val="FF0000"/>
                </a:solidFill>
                <a:latin typeface="Helvetica Neue"/>
              </a:rPr>
              <a:t>спонукальні</a:t>
            </a:r>
            <a:r>
              <a:rPr lang="ru-RU" sz="2400" b="1" i="1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857250" indent="-514350">
              <a:buFontTx/>
              <a:buAutoNum type="arabicPeriod"/>
              <a:defRPr/>
            </a:pPr>
            <a:r>
              <a:rPr lang="ru-RU" sz="2800" b="1" dirty="0">
                <a:solidFill>
                  <a:srgbClr val="002060"/>
                </a:solidFill>
                <a:latin typeface="Helvetica Neue"/>
              </a:rPr>
              <a:t> За </a:t>
            </a:r>
            <a:r>
              <a:rPr lang="ru-RU" sz="2800" b="1" dirty="0" err="1">
                <a:solidFill>
                  <a:srgbClr val="002060"/>
                </a:solidFill>
                <a:latin typeface="Helvetica Neue"/>
              </a:rPr>
              <a:t>емоційним</a:t>
            </a:r>
            <a:r>
              <a:rPr lang="ru-RU" sz="2800" b="1" dirty="0">
                <a:solidFill>
                  <a:srgbClr val="002060"/>
                </a:solidFill>
                <a:latin typeface="Helvetica Neue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Helvetica Neue"/>
              </a:rPr>
              <a:t>забарвленням</a:t>
            </a:r>
            <a:r>
              <a:rPr lang="ru-RU" sz="2800" b="1" dirty="0">
                <a:solidFill>
                  <a:srgbClr val="002060"/>
                </a:solidFill>
                <a:latin typeface="Helvetica Neue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Helvetica Neue"/>
              </a:rPr>
              <a:t>–</a:t>
            </a:r>
          </a:p>
          <a:p>
            <a:pPr marL="342900">
              <a:defRPr/>
            </a:pPr>
            <a:r>
              <a:rPr lang="ru-RU" b="1" i="1" dirty="0" smtClean="0">
                <a:latin typeface="Helvetica Neue"/>
              </a:rPr>
              <a:t>         </a:t>
            </a:r>
            <a:r>
              <a:rPr lang="ru-RU" b="1" i="1" dirty="0">
                <a:latin typeface="Helvetica Neue"/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  <a:latin typeface="Helvetica Neue"/>
              </a:rPr>
              <a:t>окличні</a:t>
            </a:r>
            <a:r>
              <a:rPr lang="ru-RU" sz="2400" b="1" i="1" dirty="0">
                <a:solidFill>
                  <a:srgbClr val="FF0000"/>
                </a:solidFill>
                <a:latin typeface="Helvetica Neue"/>
              </a:rPr>
              <a:t> й </a:t>
            </a:r>
            <a:r>
              <a:rPr lang="ru-RU" sz="2400" b="1" i="1" dirty="0" err="1">
                <a:solidFill>
                  <a:srgbClr val="FF0000"/>
                </a:solidFill>
                <a:latin typeface="Helvetica Neue"/>
              </a:rPr>
              <a:t>неокличні</a:t>
            </a:r>
            <a:r>
              <a:rPr lang="ru-RU" sz="2400" b="1" i="1" dirty="0" smtClean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342900">
              <a:defRPr/>
            </a:pPr>
            <a:endParaRPr lang="ru-RU" b="1" i="1" dirty="0">
              <a:solidFill>
                <a:srgbClr val="FF0000"/>
              </a:solidFill>
              <a:latin typeface="Helvetica Neue"/>
            </a:endParaRPr>
          </a:p>
          <a:p>
            <a:pPr marL="342900">
              <a:defRPr/>
            </a:pPr>
            <a:r>
              <a:rPr lang="ru-RU" sz="2800" b="1" dirty="0" smtClean="0">
                <a:solidFill>
                  <a:srgbClr val="002060"/>
                </a:solidFill>
                <a:latin typeface="Helvetica Neue"/>
              </a:rPr>
              <a:t>3.   За </a:t>
            </a:r>
            <a:r>
              <a:rPr lang="ru-RU" sz="2800" b="1" dirty="0">
                <a:solidFill>
                  <a:srgbClr val="002060"/>
                </a:solidFill>
                <a:latin typeface="Helvetica Neue"/>
              </a:rPr>
              <a:t>к</a:t>
            </a:r>
            <a:r>
              <a:rPr lang="uk-UA" sz="2800" b="1" dirty="0" err="1">
                <a:solidFill>
                  <a:srgbClr val="002060"/>
                </a:solidFill>
                <a:latin typeface="Helvetica Neue"/>
              </a:rPr>
              <a:t>ількістю</a:t>
            </a:r>
            <a:r>
              <a:rPr lang="uk-UA" sz="2800" b="1" dirty="0">
                <a:solidFill>
                  <a:srgbClr val="002060"/>
                </a:solidFill>
                <a:latin typeface="Helvetica Neue"/>
              </a:rPr>
              <a:t> граматичних основ</a:t>
            </a:r>
            <a:r>
              <a:rPr lang="ru-RU" sz="2800" b="1" dirty="0">
                <a:solidFill>
                  <a:srgbClr val="002060"/>
                </a:solidFill>
                <a:latin typeface="Helvetica Neue"/>
              </a:rPr>
              <a:t>   </a:t>
            </a:r>
            <a:r>
              <a:rPr lang="ru-RU" sz="2800" b="1" dirty="0" smtClean="0">
                <a:solidFill>
                  <a:srgbClr val="002060"/>
                </a:solidFill>
                <a:latin typeface="Helvetica Neue"/>
              </a:rPr>
              <a:t>-   </a:t>
            </a:r>
            <a:r>
              <a:rPr lang="ru-RU" sz="2400" b="1" i="1" dirty="0" err="1">
                <a:solidFill>
                  <a:srgbClr val="FF0000"/>
                </a:solidFill>
                <a:latin typeface="Helvetica Neue"/>
              </a:rPr>
              <a:t>прості</a:t>
            </a:r>
            <a:r>
              <a:rPr lang="ru-RU" sz="2400" b="1" i="1" dirty="0">
                <a:solidFill>
                  <a:srgbClr val="FF0000"/>
                </a:solidFill>
                <a:latin typeface="Helvetica Neue"/>
              </a:rPr>
              <a:t> й </a:t>
            </a:r>
            <a:r>
              <a:rPr lang="ru-RU" sz="2400" b="1" i="1" dirty="0" err="1">
                <a:solidFill>
                  <a:srgbClr val="FF0000"/>
                </a:solidFill>
                <a:latin typeface="Helvetica Neue"/>
              </a:rPr>
              <a:t>складні</a:t>
            </a:r>
            <a:r>
              <a:rPr lang="ru-RU" sz="2400" b="1" i="1" dirty="0">
                <a:solidFill>
                  <a:srgbClr val="FF0000"/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5795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1640" y="1196752"/>
            <a:ext cx="6840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4. За </a:t>
            </a:r>
            <a:r>
              <a:rPr lang="ru-RU" sz="2800" b="1" dirty="0" err="1" smtClean="0">
                <a:solidFill>
                  <a:srgbClr val="002060"/>
                </a:solidFill>
              </a:rPr>
              <a:t>наявністю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головних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членів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прості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речення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поділяють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на </a:t>
            </a:r>
            <a:r>
              <a:rPr lang="ru-RU" sz="2800" b="1" dirty="0" err="1" smtClean="0">
                <a:solidFill>
                  <a:srgbClr val="FF0000"/>
                </a:solidFill>
              </a:rPr>
              <a:t>односкладні</a:t>
            </a:r>
            <a:r>
              <a:rPr lang="ru-RU" sz="2800" b="1" dirty="0" smtClean="0">
                <a:solidFill>
                  <a:srgbClr val="FF0000"/>
                </a:solidFill>
              </a:rPr>
              <a:t>  та  </a:t>
            </a:r>
            <a:r>
              <a:rPr lang="ru-RU" sz="2800" b="1" dirty="0" err="1" smtClean="0">
                <a:solidFill>
                  <a:srgbClr val="FF0000"/>
                </a:solidFill>
              </a:rPr>
              <a:t>двоскладні</a:t>
            </a:r>
            <a:r>
              <a:rPr lang="ru-RU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rgbClr val="002060"/>
                </a:solidFill>
              </a:rPr>
              <a:t>Двоскладні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речення</a:t>
            </a:r>
            <a:r>
              <a:rPr lang="ru-RU" sz="2800" b="1" dirty="0" smtClean="0">
                <a:solidFill>
                  <a:srgbClr val="002060"/>
                </a:solidFill>
              </a:rPr>
              <a:t> </a:t>
            </a:r>
            <a:r>
              <a:rPr lang="ru-RU" sz="2800" b="1" dirty="0" err="1" smtClean="0">
                <a:solidFill>
                  <a:srgbClr val="002060"/>
                </a:solidFill>
              </a:rPr>
              <a:t>мають</a:t>
            </a:r>
            <a:r>
              <a:rPr lang="ru-RU" sz="2800" b="1" dirty="0" smtClean="0">
                <a:solidFill>
                  <a:srgbClr val="002060"/>
                </a:solidFill>
              </a:rPr>
              <a:t> два </a:t>
            </a:r>
            <a:r>
              <a:rPr lang="ru-RU" sz="2800" b="1" dirty="0" err="1" smtClean="0">
                <a:solidFill>
                  <a:srgbClr val="002060"/>
                </a:solidFill>
              </a:rPr>
              <a:t>головні</a:t>
            </a:r>
            <a:r>
              <a:rPr lang="ru-RU" sz="2800" b="1" dirty="0" smtClean="0">
                <a:solidFill>
                  <a:srgbClr val="002060"/>
                </a:solidFill>
              </a:rPr>
              <a:t> члени </a:t>
            </a:r>
            <a:r>
              <a:rPr lang="ru-RU" sz="2800" b="1" dirty="0" smtClean="0">
                <a:solidFill>
                  <a:srgbClr val="FF0000"/>
                </a:solidFill>
              </a:rPr>
              <a:t>— і </a:t>
            </a:r>
            <a:r>
              <a:rPr lang="ru-RU" sz="2800" b="1" dirty="0" err="1" smtClean="0">
                <a:solidFill>
                  <a:srgbClr val="FF0000"/>
                </a:solidFill>
              </a:rPr>
              <a:t>підмет</a:t>
            </a:r>
            <a:r>
              <a:rPr lang="ru-RU" sz="2800" b="1" dirty="0" smtClean="0">
                <a:solidFill>
                  <a:srgbClr val="FF0000"/>
                </a:solidFill>
              </a:rPr>
              <a:t>, і </a:t>
            </a:r>
            <a:r>
              <a:rPr lang="ru-RU" sz="2800" b="1" dirty="0" err="1" smtClean="0">
                <a:solidFill>
                  <a:srgbClr val="FF0000"/>
                </a:solidFill>
              </a:rPr>
              <a:t>присудок</a:t>
            </a:r>
            <a:r>
              <a:rPr lang="ru-RU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rgbClr val="002060"/>
                </a:solidFill>
              </a:rPr>
              <a:t>Односкладні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речення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мають</a:t>
            </a:r>
            <a:r>
              <a:rPr lang="ru-RU" sz="2800" b="1" dirty="0" smtClean="0">
                <a:solidFill>
                  <a:srgbClr val="002060"/>
                </a:solidFill>
              </a:rPr>
              <a:t> один </a:t>
            </a:r>
            <a:r>
              <a:rPr lang="ru-RU" sz="2800" b="1" dirty="0" err="1" smtClean="0">
                <a:solidFill>
                  <a:srgbClr val="002060"/>
                </a:solidFill>
              </a:rPr>
              <a:t>головний</a:t>
            </a:r>
            <a:r>
              <a:rPr lang="ru-RU" sz="2800" b="1" dirty="0" smtClean="0">
                <a:solidFill>
                  <a:srgbClr val="002060"/>
                </a:solidFill>
              </a:rPr>
              <a:t> член — </a:t>
            </a:r>
            <a:r>
              <a:rPr lang="ru-RU" sz="2800" dirty="0" err="1" smtClean="0">
                <a:solidFill>
                  <a:srgbClr val="FF0000"/>
                </a:solidFill>
              </a:rPr>
              <a:t>або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підмет</a:t>
            </a:r>
            <a:r>
              <a:rPr lang="ru-RU" sz="2800" dirty="0" smtClean="0">
                <a:solidFill>
                  <a:srgbClr val="FF0000"/>
                </a:solidFill>
              </a:rPr>
              <a:t>, </a:t>
            </a:r>
            <a:r>
              <a:rPr lang="ru-RU" sz="2800" dirty="0" err="1" smtClean="0">
                <a:solidFill>
                  <a:srgbClr val="FF0000"/>
                </a:solidFill>
              </a:rPr>
              <a:t>або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присудок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78674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6696744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вал 3"/>
          <p:cNvSpPr/>
          <p:nvPr/>
        </p:nvSpPr>
        <p:spPr>
          <a:xfrm>
            <a:off x="1403350" y="1687513"/>
            <a:ext cx="2130425" cy="9144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436096" y="1755775"/>
            <a:ext cx="2130425" cy="9144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916238" y="1208088"/>
            <a:ext cx="935037" cy="49212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" name="Прямая со стрелкой 6"/>
          <p:cNvCxnSpPr/>
          <p:nvPr/>
        </p:nvCxnSpPr>
        <p:spPr>
          <a:xfrm>
            <a:off x="4787900" y="1223963"/>
            <a:ext cx="936625" cy="592137"/>
          </a:xfrm>
          <a:prstGeom prst="straightConnector1">
            <a:avLst/>
          </a:prstGeom>
          <a:noFill/>
          <a:ln w="7620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8" name="Прямоугольник 7"/>
          <p:cNvSpPr/>
          <p:nvPr/>
        </p:nvSpPr>
        <p:spPr>
          <a:xfrm>
            <a:off x="827088" y="2752725"/>
            <a:ext cx="3349625" cy="6477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Означено-</a:t>
            </a:r>
            <a:r>
              <a:rPr kumimoji="0" lang="ru-RU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особове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06450" y="3670300"/>
            <a:ext cx="3348038" cy="601663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Неозначено-особове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06450" y="4508500"/>
            <a:ext cx="3348038" cy="606425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Узагальнено-особове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27113" y="5437188"/>
            <a:ext cx="2951162" cy="649287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Безособове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435600" y="3357563"/>
            <a:ext cx="2592388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Називне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692275" y="2060575"/>
            <a:ext cx="1490663" cy="0"/>
          </a:xfrm>
          <a:prstGeom prst="line">
            <a:avLst/>
          </a:prstGeom>
          <a:noFill/>
          <a:ln w="57150" cap="flat" cmpd="sng" algn="ctr">
            <a:solidFill>
              <a:srgbClr val="000099"/>
            </a:solidFill>
            <a:prstDash val="solid"/>
          </a:ln>
          <a:effectLst/>
        </p:spPr>
      </p:cxnSp>
      <p:cxnSp>
        <p:nvCxnSpPr>
          <p:cNvPr id="14" name="Прямая соединительная линия 13"/>
          <p:cNvCxnSpPr/>
          <p:nvPr/>
        </p:nvCxnSpPr>
        <p:spPr>
          <a:xfrm>
            <a:off x="1692274" y="2212975"/>
            <a:ext cx="1490663" cy="0"/>
          </a:xfrm>
          <a:prstGeom prst="line">
            <a:avLst/>
          </a:prstGeom>
          <a:noFill/>
          <a:ln w="57150" cap="flat" cmpd="sng" algn="ctr">
            <a:solidFill>
              <a:srgbClr val="000099"/>
            </a:solidFill>
            <a:prstDash val="solid"/>
          </a:ln>
          <a:effectLst/>
        </p:spPr>
      </p:cxnSp>
      <p:cxnSp>
        <p:nvCxnSpPr>
          <p:cNvPr id="17" name="Прямая соединительная линия 16"/>
          <p:cNvCxnSpPr/>
          <p:nvPr/>
        </p:nvCxnSpPr>
        <p:spPr>
          <a:xfrm>
            <a:off x="5724525" y="2181225"/>
            <a:ext cx="1444625" cy="31750"/>
          </a:xfrm>
          <a:prstGeom prst="line">
            <a:avLst/>
          </a:prstGeom>
          <a:noFill/>
          <a:ln w="57150" cap="flat" cmpd="sng" algn="ctr">
            <a:solidFill>
              <a:srgbClr val="000099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0897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59632" y="188640"/>
            <a:ext cx="698477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6. За </a:t>
            </a:r>
            <a:r>
              <a:rPr lang="ru-RU" sz="2800" b="1" dirty="0" err="1" smtClean="0">
                <a:solidFill>
                  <a:srgbClr val="002060"/>
                </a:solidFill>
              </a:rPr>
              <a:t>наявністю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чи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відсутністю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необхідних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членів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речення</a:t>
            </a:r>
            <a:r>
              <a:rPr lang="ru-RU" sz="2800" b="1" dirty="0" smtClean="0">
                <a:solidFill>
                  <a:srgbClr val="002060"/>
                </a:solidFill>
              </a:rPr>
              <a:t> - </a:t>
            </a:r>
            <a:r>
              <a:rPr lang="ru-RU" sz="2400" dirty="0" smtClean="0"/>
              <a:t> </a:t>
            </a:r>
            <a:r>
              <a:rPr lang="ru-RU" sz="2800" b="1" dirty="0" err="1" smtClean="0">
                <a:solidFill>
                  <a:srgbClr val="FF0000"/>
                </a:solidFill>
              </a:rPr>
              <a:t>повні</a:t>
            </a:r>
            <a:r>
              <a:rPr lang="ru-RU" sz="2800" b="1" dirty="0" smtClean="0">
                <a:solidFill>
                  <a:srgbClr val="FF0000"/>
                </a:solidFill>
              </a:rPr>
              <a:t> й </a:t>
            </a:r>
            <a:r>
              <a:rPr lang="ru-RU" sz="2800" b="1" dirty="0" err="1" smtClean="0">
                <a:solidFill>
                  <a:srgbClr val="FF0000"/>
                </a:solidFill>
              </a:rPr>
              <a:t>неповні</a:t>
            </a:r>
            <a:r>
              <a:rPr lang="ru-RU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rgbClr val="002060"/>
                </a:solidFill>
              </a:rPr>
              <a:t>7. За </a:t>
            </a:r>
            <a:r>
              <a:rPr lang="ru-RU" sz="2800" b="1" dirty="0" err="1" smtClean="0">
                <a:solidFill>
                  <a:srgbClr val="002060"/>
                </a:solidFill>
              </a:rPr>
              <a:t>наявністю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чи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відсутністю</a:t>
            </a:r>
            <a:r>
              <a:rPr lang="ru-RU" sz="2800" b="1" dirty="0" smtClean="0">
                <a:solidFill>
                  <a:srgbClr val="002060"/>
                </a:solidFill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</a:rPr>
              <a:t>ускладнень</a:t>
            </a:r>
            <a:r>
              <a:rPr lang="ru-RU" sz="2800" b="1" dirty="0" smtClean="0">
                <a:solidFill>
                  <a:srgbClr val="002060"/>
                </a:solidFill>
              </a:rPr>
              <a:t>  </a:t>
            </a:r>
            <a:r>
              <a:rPr lang="ru-RU" sz="2800" dirty="0" smtClean="0"/>
              <a:t>- </a:t>
            </a:r>
            <a:r>
              <a:rPr lang="ru-RU" sz="2800" b="1" dirty="0" err="1" smtClean="0">
                <a:solidFill>
                  <a:srgbClr val="FF0000"/>
                </a:solidFill>
              </a:rPr>
              <a:t>ускладнені</a:t>
            </a:r>
            <a:r>
              <a:rPr lang="ru-RU" sz="2800" b="1" dirty="0" smtClean="0">
                <a:solidFill>
                  <a:srgbClr val="FF0000"/>
                </a:solidFill>
              </a:rPr>
              <a:t>  й  </a:t>
            </a:r>
            <a:r>
              <a:rPr lang="ru-RU" sz="2800" b="1" dirty="0" err="1" smtClean="0">
                <a:solidFill>
                  <a:srgbClr val="FF0000"/>
                </a:solidFill>
              </a:rPr>
              <a:t>неускладнені</a:t>
            </a:r>
            <a:r>
              <a:rPr lang="ru-RU" sz="2800" dirty="0" smtClean="0"/>
              <a:t>.</a:t>
            </a:r>
          </a:p>
          <a:p>
            <a:r>
              <a:rPr lang="ru-RU" sz="2800" b="1" dirty="0" err="1" smtClean="0">
                <a:solidFill>
                  <a:srgbClr val="002060"/>
                </a:solidFill>
              </a:rPr>
              <a:t>Ускладнюватися</a:t>
            </a:r>
            <a:r>
              <a:rPr lang="ru-RU" sz="2800" b="1" dirty="0" smtClean="0">
                <a:solidFill>
                  <a:srgbClr val="002060"/>
                </a:solidFill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</a:rPr>
              <a:t>речення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можуть</a:t>
            </a:r>
            <a:r>
              <a:rPr lang="ru-RU" sz="2800" b="1" dirty="0" smtClean="0">
                <a:solidFill>
                  <a:srgbClr val="002060"/>
                </a:solidFill>
              </a:rPr>
              <a:t> такими компонентами: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  - </a:t>
            </a:r>
            <a:r>
              <a:rPr lang="ru-RU" sz="2800" b="1" dirty="0" err="1" smtClean="0">
                <a:solidFill>
                  <a:srgbClr val="FF0000"/>
                </a:solidFill>
              </a:rPr>
              <a:t>звертаннями</a:t>
            </a:r>
            <a:r>
              <a:rPr lang="ru-RU" sz="28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  - </a:t>
            </a:r>
            <a:r>
              <a:rPr lang="ru-RU" sz="2800" b="1" dirty="0" err="1" smtClean="0">
                <a:solidFill>
                  <a:srgbClr val="FF0000"/>
                </a:solidFill>
              </a:rPr>
              <a:t>вставними</a:t>
            </a:r>
            <a:r>
              <a:rPr lang="ru-RU" sz="2800" b="1" dirty="0" smtClean="0">
                <a:solidFill>
                  <a:srgbClr val="FF0000"/>
                </a:solidFill>
              </a:rPr>
              <a:t> і </a:t>
            </a:r>
            <a:r>
              <a:rPr lang="ru-RU" sz="2800" b="1" dirty="0" err="1" smtClean="0">
                <a:solidFill>
                  <a:srgbClr val="FF0000"/>
                </a:solidFill>
              </a:rPr>
              <a:t>вставленими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>
                <a:solidFill>
                  <a:srgbClr val="FF0000"/>
                </a:solidFill>
              </a:rPr>
              <a:t>    </a:t>
            </a:r>
            <a:r>
              <a:rPr lang="ru-RU" sz="2800" b="1" dirty="0" err="1" smtClean="0">
                <a:solidFill>
                  <a:srgbClr val="FF0000"/>
                </a:solidFill>
              </a:rPr>
              <a:t>конструкціями</a:t>
            </a:r>
            <a:r>
              <a:rPr lang="ru-RU" sz="28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  -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однорідними</a:t>
            </a:r>
            <a:r>
              <a:rPr lang="ru-RU" sz="2800" b="1" dirty="0" smtClean="0">
                <a:solidFill>
                  <a:srgbClr val="FF0000"/>
                </a:solidFill>
              </a:rPr>
              <a:t> членами,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- </a:t>
            </a:r>
            <a:r>
              <a:rPr kumimoji="0" lang="ru-RU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відокремленими</a:t>
            </a: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 членами </a:t>
            </a:r>
            <a:r>
              <a:rPr kumimoji="0" lang="ru-RU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речення</a:t>
            </a: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.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53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29" y="-18078"/>
            <a:ext cx="9144000" cy="6858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329" y="404664"/>
            <a:ext cx="7837438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85329" y="2551837"/>
            <a:ext cx="75191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це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такі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</a:t>
            </a:r>
            <a:r>
              <a:rPr lang="ru-RU" sz="2800" b="1" u="sng" dirty="0" err="1" smtClean="0">
                <a:solidFill>
                  <a:srgbClr val="2929FF"/>
                </a:solidFill>
                <a:latin typeface="Calibri" pitchFamily="34" charset="0"/>
              </a:rPr>
              <a:t>другорядні</a:t>
            </a:r>
            <a:r>
              <a:rPr lang="ru-RU" sz="2800" b="1" u="sng" dirty="0" smtClean="0">
                <a:solidFill>
                  <a:srgbClr val="2929FF"/>
                </a:solidFill>
                <a:latin typeface="Calibri" pitchFamily="34" charset="0"/>
              </a:rPr>
              <a:t> члени </a:t>
            </a:r>
            <a:r>
              <a:rPr lang="ru-RU" sz="2800" b="1" u="sng" dirty="0" err="1" smtClean="0">
                <a:solidFill>
                  <a:srgbClr val="2929FF"/>
                </a:solidFill>
                <a:latin typeface="Calibri" pitchFamily="34" charset="0"/>
              </a:rPr>
              <a:t>речення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,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які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виділяються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 в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реченні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для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посилення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їхнього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змісту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 і </a:t>
            </a:r>
            <a:r>
              <a:rPr lang="ru-RU" sz="2800" b="1" dirty="0" err="1" smtClean="0">
                <a:solidFill>
                  <a:srgbClr val="2929FF"/>
                </a:solidFill>
                <a:latin typeface="Calibri" pitchFamily="34" charset="0"/>
              </a:rPr>
              <a:t>значення</a:t>
            </a:r>
            <a:r>
              <a:rPr lang="ru-RU" sz="2800" b="1" dirty="0" smtClean="0">
                <a:solidFill>
                  <a:srgbClr val="2929FF"/>
                </a:solidFill>
                <a:latin typeface="Calibri" pitchFamily="34" charset="0"/>
              </a:rPr>
              <a:t>. </a:t>
            </a:r>
          </a:p>
          <a:p>
            <a:r>
              <a:rPr lang="uk-UA" sz="2800" b="1" dirty="0" smtClean="0">
                <a:solidFill>
                  <a:srgbClr val="2929FF"/>
                </a:solidFill>
                <a:latin typeface="Calibri" pitchFamily="34" charset="0"/>
              </a:rPr>
              <a:t> В </a:t>
            </a:r>
            <a:r>
              <a:rPr lang="uk-UA" sz="2800" b="1" u="sng" dirty="0" smtClean="0">
                <a:solidFill>
                  <a:srgbClr val="2929FF"/>
                </a:solidFill>
                <a:latin typeface="Calibri" pitchFamily="34" charset="0"/>
              </a:rPr>
              <a:t>усному мовленні</a:t>
            </a:r>
            <a:r>
              <a:rPr lang="uk-UA" sz="2800" b="1" dirty="0" smtClean="0">
                <a:solidFill>
                  <a:srgbClr val="2929FF"/>
                </a:solidFill>
                <a:latin typeface="Calibri" pitchFamily="34" charset="0"/>
              </a:rPr>
              <a:t>  їх виділяють  інтонацією, а </a:t>
            </a:r>
            <a:r>
              <a:rPr lang="uk-UA" sz="2800" b="1" u="sng" dirty="0" smtClean="0">
                <a:solidFill>
                  <a:srgbClr val="2929FF"/>
                </a:solidFill>
                <a:latin typeface="Calibri" pitchFamily="34" charset="0"/>
              </a:rPr>
              <a:t>на письмі</a:t>
            </a:r>
            <a:r>
              <a:rPr lang="uk-UA" sz="2800" b="1" dirty="0" smtClean="0">
                <a:solidFill>
                  <a:srgbClr val="2929FF"/>
                </a:solidFill>
                <a:latin typeface="Calibri" pitchFamily="34" charset="0"/>
              </a:rPr>
              <a:t>  </a:t>
            </a:r>
            <a:r>
              <a:rPr lang="uk-UA" sz="2800" b="1" dirty="0" err="1" smtClean="0">
                <a:solidFill>
                  <a:srgbClr val="2929FF"/>
                </a:solidFill>
                <a:latin typeface="Calibri" pitchFamily="34" charset="0"/>
              </a:rPr>
              <a:t>-розділовими</a:t>
            </a:r>
            <a:r>
              <a:rPr lang="uk-UA" sz="2800" b="1" dirty="0" smtClean="0">
                <a:solidFill>
                  <a:srgbClr val="2929FF"/>
                </a:solidFill>
                <a:latin typeface="Calibri" pitchFamily="34" charset="0"/>
              </a:rPr>
              <a:t> знаками - комою або тире.</a:t>
            </a:r>
            <a:endParaRPr lang="ru-RU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2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75655" y="307975"/>
            <a:ext cx="6949207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3600" b="1" kern="0" dirty="0">
                <a:solidFill>
                  <a:srgbClr val="FF0000"/>
                </a:solidFill>
                <a:ea typeface="+mj-ea"/>
                <a:cs typeface="+mj-cs"/>
              </a:rPr>
              <a:t>Відокремлені члени речення 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808163"/>
            <a:ext cx="1873250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Означення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15816" y="1808163"/>
            <a:ext cx="1851025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Прикладка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80346" y="1808163"/>
            <a:ext cx="1800225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Додаток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92280" y="1808163"/>
            <a:ext cx="1800225" cy="9144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Обставина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547813" y="1222375"/>
            <a:ext cx="0" cy="5857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575050" y="1222375"/>
            <a:ext cx="0" cy="5857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616575" y="1222375"/>
            <a:ext cx="0" cy="5969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7740650" y="1222375"/>
            <a:ext cx="0" cy="5969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49809" y="2996952"/>
            <a:ext cx="1851025" cy="3049587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Яблука, </a:t>
            </a:r>
            <a:r>
              <a: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холодні від роси</a:t>
            </a:r>
            <a:r>
              <a: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ми зриваємо теплими руками.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15816" y="3027527"/>
            <a:ext cx="1922462" cy="3048000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Здібний фізик</a:t>
            </a:r>
            <a:r>
              <a: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Олекса добре знався на поезії.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980346" y="3027527"/>
            <a:ext cx="1800225" cy="3049587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 його дворі,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замість похилої хатини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стояв великий будинок.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72115" y="3019177"/>
            <a:ext cx="2016125" cy="3027362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rgbClr val="FF33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Плив корабель, 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роздираючи хвилі</a:t>
            </a:r>
            <a:r>
              <a:rPr kumimoji="0" lang="uk-UA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не перший день.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257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707</Words>
  <Application>Microsoft Office PowerPoint</Application>
  <PresentationFormat>Экран (4:3)</PresentationFormat>
  <Paragraphs>130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Пользователь</cp:lastModifiedBy>
  <cp:revision>10</cp:revision>
  <dcterms:created xsi:type="dcterms:W3CDTF">2022-04-18T05:51:38Z</dcterms:created>
  <dcterms:modified xsi:type="dcterms:W3CDTF">2025-03-31T15:54:06Z</dcterms:modified>
</cp:coreProperties>
</file>