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734" r:id="rId2"/>
    <p:sldId id="870" r:id="rId3"/>
    <p:sldId id="871" r:id="rId4"/>
    <p:sldId id="872" r:id="rId5"/>
    <p:sldId id="874" r:id="rId6"/>
    <p:sldId id="873" r:id="rId7"/>
    <p:sldId id="8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nka" initials="B" lastIdx="1" clrIdx="0">
    <p:extLst>
      <p:ext uri="{19B8F6BF-5375-455C-9EA6-DF929625EA0E}">
        <p15:presenceInfo xmlns:p15="http://schemas.microsoft.com/office/powerpoint/2012/main" xmlns="" userId="Binka" providerId="None"/>
      </p:ext>
    </p:extLst>
  </p:cmAuthor>
  <p:cmAuthor id="2" name="bina.delezha@gmail.com" initials="b" lastIdx="3" clrIdx="1">
    <p:extLst>
      <p:ext uri="{19B8F6BF-5375-455C-9EA6-DF929625EA0E}">
        <p15:presenceInfo xmlns:p15="http://schemas.microsoft.com/office/powerpoint/2012/main" xmlns="" userId="38bdb9878ebcd243" providerId="Windows Live"/>
      </p:ext>
    </p:extLst>
  </p:cmAuthor>
  <p:cmAuthor id="3" name="Mariarti" initials="M" lastIdx="1" clrIdx="2">
    <p:extLst>
      <p:ext uri="{19B8F6BF-5375-455C-9EA6-DF929625EA0E}">
        <p15:presenceInfo xmlns:p15="http://schemas.microsoft.com/office/powerpoint/2012/main" xmlns="" userId="Mariart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AD69"/>
    <a:srgbClr val="FAAF72"/>
    <a:srgbClr val="F83D3E"/>
    <a:srgbClr val="114857"/>
    <a:srgbClr val="8972A0"/>
    <a:srgbClr val="FAD490"/>
    <a:srgbClr val="125A39"/>
    <a:srgbClr val="00B39E"/>
    <a:srgbClr val="0366A0"/>
    <a:srgbClr val="5A2E0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69" autoAdjust="0"/>
    <p:restoredTop sz="91304" autoAdjust="0"/>
  </p:normalViewPr>
  <p:slideViewPr>
    <p:cSldViewPr snapToGrid="0">
      <p:cViewPr varScale="1">
        <p:scale>
          <a:sx n="71" d="100"/>
          <a:sy n="71" d="100"/>
        </p:scale>
        <p:origin x="-414" y="-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7A15D-6C21-467B-9A7A-AC6378D0A4EC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2D35-B93C-4038-A80D-CA49185FD22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673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E6B0B5-C14F-44A0-A449-A7B96CD93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EE135142-5102-4DB4-B717-F0169551E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447669-11BA-4D2D-AD1E-DA1D69A9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6EDAAC5-AAB6-4B50-9F48-75E4A5A0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AB09CF0-55ED-47F5-BD86-E74310CB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20822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F78BBA-D973-42ED-A29A-C5597E4D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77FF1ABF-83C0-432B-9586-8AA569951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0AEB56-012B-47E5-8D47-27103225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9E6DCA-1502-4AD8-87D5-10F601CA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FE7C8F9A-D551-4C64-8CB8-B174DC7C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321084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12EA68B-C0ED-4063-A204-C3D601C5F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53B27FC-1BA7-4E72-8724-9FCEA4AD7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FDC9BC5-A890-49F1-AECA-E3E4242C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AD70C78-630A-41B3-9270-7B9BF44A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C7377-831F-4656-A2EF-A6918A8F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384917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BB8A04C-ADC7-4C1B-B50F-86C2611D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1BC7F88-439B-4C2D-9AB3-B377C83D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83DCDA9-2FE9-44B7-B563-730760CB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0E1F71F-0845-4EA2-9CE0-EC392226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7DCBE8EA-416E-4BBA-BA38-5D88D0D3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114115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0111DF-9190-4F08-AF72-E00758E5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C1CB4CA-C259-4E43-84AA-0C3BED427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C2AF11A-DE10-4C1D-BBF3-770849A8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2A85AFD-3F9D-422C-A83F-14CCCE20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DB53FFE-04E5-44FA-9A04-7CD3134B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995614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2C514F-5F7D-4467-9959-9288C354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9BA5B7D-1FFF-44DD-9CB9-A9EC7448B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5972DBC9-15FA-4AAB-B2F4-3690AD672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102AAD0-DADE-40FB-80A6-D486528B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2B68234-7EF9-4472-9684-ADE4DEB3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B5ECB3A-E247-4445-AF8A-BA81C8CA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820117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A835E2F-31CE-4D48-9431-09906C581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6F55AAC-66CD-401B-850A-477D42B6C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4026EFF-1F3D-4F5E-BBBA-AC54970B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2B596B6-B83C-465C-85E6-05A9BACB5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5ED72A0B-5CDE-481D-9B26-3C7459961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683148F-8D3C-4C3C-BA52-840B3CDE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F75A90BF-3535-4E29-B632-5F715F36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F803F1EB-0485-4C1D-BCD9-CB493CC8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2564079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F5ACB2E-3B30-4C2D-A062-287B396D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6064669C-1B71-41F4-B5ED-F0AD1722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CE5142D-5698-4054-B593-4633FD5A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0F1C54C-0A48-4629-9358-9EE54249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35940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6C4AF83-95F2-4BB4-A605-A0385153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54004D1-655C-421C-8EDA-3CEA84BD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ADFBE39-3BD3-4A7B-812B-45BC2B59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4507593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63AB20-132F-4BE8-B07F-6777196A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D9089C2-9C50-489B-9AD5-7E8D7078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0FC5D04-D714-40C2-BE42-5BE893D81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B471A30-A530-4407-8ABF-9479DD0A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ACB9A97-06F4-40D0-BDD8-D36D2FCE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F98FF1B-4D1D-42DF-B3A7-01B93954F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4381198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754AC4-7F07-4CFC-9D26-1132C687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76089EB3-0804-4BC1-9998-9440BBE9A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5ABB3B72-5E56-4723-8E98-8B3731A2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B9E9BDB-8F20-473C-A2BA-387AC773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C247FFA0-E439-4559-9F4A-F5D64167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FAE8162-E2EA-4F17-8499-B033537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86422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2D917C5-9672-46F4-AB3B-477DB1DC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92F5797-FC48-4209-84E8-B87F9D593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4E76F33D-F804-4C62-BA90-9C6E49F26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85B1-0E67-403E-A36B-442794947F40}" type="datetimeFigureOut">
              <a:rPr lang="ru-RU" smtClean="0"/>
              <a:pPr/>
              <a:t>09.04.2025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BE762AE-2817-4639-B93B-82542852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F359BDE-BA68-42CB-BBC7-5EFE080DE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B5CE-EB3E-4AB5-A3DE-DE0F8ACCD7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149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aurok.com.ua/test/start/32127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9D33CC2-0B90-48CC-8F00-B1C397A2F23D}"/>
              </a:ext>
            </a:extLst>
          </p:cNvPr>
          <p:cNvSpPr txBox="1"/>
          <p:nvPr/>
        </p:nvSpPr>
        <p:spPr>
          <a:xfrm>
            <a:off x="3849375" y="-227015"/>
            <a:ext cx="8342625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 smtClean="0"/>
              <a:t>	</a:t>
            </a:r>
            <a:endParaRPr lang="uk-UA" dirty="0"/>
          </a:p>
          <a:p>
            <a:endParaRPr lang="uk-UA" i="1" dirty="0"/>
          </a:p>
          <a:p>
            <a:endParaRPr lang="uk-UA" i="1" dirty="0"/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uk-UA" sz="2400" i="1" dirty="0">
              <a:effectLst/>
              <a:ea typeface="Calibri" panose="020F0502020204030204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xmlns="" id="{3C4524F6-4C0E-445F-BC1C-8DEBF496FD9E}"/>
              </a:ext>
            </a:extLst>
          </p:cNvPr>
          <p:cNvGrpSpPr/>
          <p:nvPr/>
        </p:nvGrpSpPr>
        <p:grpSpPr>
          <a:xfrm>
            <a:off x="112947" y="6281205"/>
            <a:ext cx="11966108" cy="592439"/>
            <a:chOff x="112947" y="6281205"/>
            <a:chExt cx="11966108" cy="592439"/>
          </a:xfrm>
        </p:grpSpPr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xmlns="" id="{309F6FF9-697F-4A2E-92F5-859BE4A99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2947" y="6281205"/>
              <a:ext cx="4090826" cy="564099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xmlns="" id="{813D22D8-E8BC-4165-A78E-D4C6D3921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50587" y="6309545"/>
              <a:ext cx="4090826" cy="564099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xmlns="" id="{307B034D-D90B-4A34-99E6-DCC26BAFC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988229" y="6293901"/>
              <a:ext cx="4090826" cy="564099"/>
            </a:xfrm>
            <a:prstGeom prst="rect">
              <a:avLst/>
            </a:prstGeom>
          </p:spPr>
        </p:pic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00D61D2D-B271-405F-BADD-8E97005A53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8669" r="1"/>
          <a:stretch/>
        </p:blipFill>
        <p:spPr>
          <a:xfrm flipH="1">
            <a:off x="11239500" y="-1660579"/>
            <a:ext cx="952500" cy="4690654"/>
          </a:xfrm>
          <a:prstGeom prst="rect">
            <a:avLst/>
          </a:prstGeom>
        </p:spPr>
      </p:pic>
      <p:pic>
        <p:nvPicPr>
          <p:cNvPr id="13" name="Picture 4" descr="Результат пошуку зображень за запитом Шевченко зтп">
            <a:extLst>
              <a:ext uri="{FF2B5EF4-FFF2-40B4-BE49-F238E27FC236}">
                <a16:creationId xmlns:a16="http://schemas.microsoft.com/office/drawing/2014/main" xmlns="" id="{7DCAB8B7-4440-4AAF-A2F0-DDC3D69FF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9182" y="5554"/>
            <a:ext cx="4677116" cy="595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9DE8A19-5113-4BA9-B693-5A8C34BE86C4}"/>
              </a:ext>
            </a:extLst>
          </p:cNvPr>
          <p:cNvSpPr txBox="1"/>
          <p:nvPr/>
        </p:nvSpPr>
        <p:spPr>
          <a:xfrm>
            <a:off x="5212398" y="949640"/>
            <a:ext cx="71049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«Назар </a:t>
            </a:r>
            <a:r>
              <a:rPr lang="ru-RU" sz="4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Стодоля</a:t>
            </a:r>
            <a:r>
              <a:rPr lang="ru-RU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</a:t>
            </a:r>
          </a:p>
          <a:p>
            <a:pPr algn="ctr"/>
            <a:r>
              <a:rPr lang="ru-RU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драма </a:t>
            </a:r>
            <a:r>
              <a:rPr lang="ru-RU" sz="44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Т.Шевченка</a:t>
            </a:r>
            <a:endParaRPr lang="ru-RU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bster" panose="02000506000000020003" pitchFamily="2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41228" y="4763335"/>
            <a:ext cx="3450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9 клас</a:t>
            </a:r>
          </a:p>
          <a:p>
            <a:r>
              <a:rPr lang="uk-UA" dirty="0" err="1" smtClean="0"/>
              <a:t>Стрембицька</a:t>
            </a:r>
            <a:r>
              <a:rPr lang="uk-UA" dirty="0" smtClean="0"/>
              <a:t> Л.А.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429144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587828" y="435428"/>
            <a:ext cx="2601685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1843-1844 рр.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305799" y="435428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1"/>
                </a:solidFill>
              </a:rPr>
              <a:t>і</a:t>
            </a:r>
            <a:r>
              <a:rPr lang="uk-UA" sz="2400" b="1" dirty="0" smtClean="0">
                <a:solidFill>
                  <a:schemeClr val="tx1"/>
                </a:solidFill>
              </a:rPr>
              <a:t>сторична соціально-побутова драма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76172" y="2010806"/>
            <a:ext cx="3607496" cy="38472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2000" i="1" dirty="0" smtClean="0"/>
              <a:t>*</a:t>
            </a:r>
            <a:r>
              <a:rPr lang="uk-UA" sz="1600" i="1" u="sng" dirty="0" smtClean="0"/>
              <a:t>досі точаться суперечки: якою ж мовою був написаний оригінал – </a:t>
            </a:r>
            <a:r>
              <a:rPr lang="uk-UA" sz="1600" i="1" u="sng" dirty="0" err="1" smtClean="0"/>
              <a:t>укр</a:t>
            </a:r>
            <a:r>
              <a:rPr lang="uk-UA" sz="1600" i="1" u="sng" dirty="0" smtClean="0"/>
              <a:t>. </a:t>
            </a:r>
            <a:r>
              <a:rPr lang="uk-UA" sz="1600" i="1" u="sng" dirty="0"/>
              <a:t>ч</a:t>
            </a:r>
            <a:r>
              <a:rPr lang="uk-UA" sz="1600" i="1" u="sng" dirty="0" smtClean="0"/>
              <a:t>и рос.? </a:t>
            </a:r>
          </a:p>
          <a:p>
            <a:r>
              <a:rPr lang="uk-UA" sz="1600" i="1" u="sng" dirty="0" smtClean="0"/>
              <a:t>Уперше твір згадується у листах Шевченка 30 вересня 1842 року, де сам автор зазначає що написав, або, як він говорить, «скомпонував» драму або трагедію, у трьох актах, яка зветься «Данило Рева» і висловлює свої сумніви, що не знає, чи гарний вийшов твір і що з ним далі буде. Але приблизно за 4 місяці Шевченко перейменував свій твір і вже був впевнений, що «Назар </a:t>
            </a:r>
            <a:r>
              <a:rPr lang="uk-UA" sz="1600" i="1" u="sng" dirty="0" err="1" smtClean="0"/>
              <a:t>Стодоля</a:t>
            </a:r>
            <a:r>
              <a:rPr lang="uk-UA" sz="1600" i="1" u="sng" dirty="0" smtClean="0"/>
              <a:t>» буде поставлений на театральній сцені.</a:t>
            </a:r>
            <a:endParaRPr lang="uk-UA" sz="16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288970" y="835149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«Данило Рева»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63385" y="1978149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романтизм та реалізм 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3260" y="3320141"/>
            <a:ext cx="3830653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2000" i="1" dirty="0" smtClean="0"/>
              <a:t>*</a:t>
            </a:r>
            <a:r>
              <a:rPr lang="uk-UA" sz="1600" i="1" u="sng" dirty="0" smtClean="0"/>
              <a:t>основною відмінністю від інших творів Шевченка є те, що він відступає від традиційного образу матері і замінює його образом батька, проте не оминає традиційного любовного трикутника та однієї з традицій просвітительства – зображення сміливого персонажа, якого гроші зробили негідником (при цьому Шевченко дає цьому персонажу можливість виправитись). Зокрема у творі є ще інші романтичні особистості…</a:t>
            </a:r>
            <a:endParaRPr lang="uk-UA" sz="1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831356" y="2732312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XVII</a:t>
            </a:r>
            <a:r>
              <a:rPr lang="uk-UA" sz="2400" b="1" dirty="0" smtClean="0">
                <a:solidFill>
                  <a:schemeClr val="tx1"/>
                </a:solidFill>
              </a:rPr>
              <a:t> ст.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5023756" y="4786664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rgbClr val="E8AD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Різдво</a:t>
            </a:r>
            <a:endParaRPr lang="uk-UA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5187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376056" y="2438399"/>
            <a:ext cx="2917372" cy="1175657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chemeClr val="tx1"/>
                </a:solidFill>
              </a:rPr>
              <a:t>і</a:t>
            </a:r>
            <a:r>
              <a:rPr lang="uk-UA" sz="2400" b="1" dirty="0" smtClean="0">
                <a:solidFill>
                  <a:schemeClr val="tx1"/>
                </a:solidFill>
              </a:rPr>
              <a:t>сторична соціально-побутова драма</a:t>
            </a:r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1219198" y="2275116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г</a:t>
            </a:r>
            <a:r>
              <a:rPr lang="uk-UA" dirty="0" smtClean="0">
                <a:solidFill>
                  <a:schemeClr val="tx1"/>
                </a:solidFill>
              </a:rPr>
              <a:t>острий конфлікт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7892142" y="2193472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т</a:t>
            </a:r>
            <a:r>
              <a:rPr lang="uk-UA" dirty="0" smtClean="0">
                <a:solidFill>
                  <a:schemeClr val="tx1"/>
                </a:solidFill>
              </a:rPr>
              <a:t>вір для постановки на сцені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1709055" y="3820887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т</a:t>
            </a:r>
            <a:r>
              <a:rPr lang="uk-UA" dirty="0" smtClean="0">
                <a:solidFill>
                  <a:schemeClr val="tx1"/>
                </a:solidFill>
              </a:rPr>
              <a:t>екст ділиться на дії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4648199" y="4452259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н</a:t>
            </a:r>
            <a:r>
              <a:rPr lang="uk-UA" dirty="0" smtClean="0">
                <a:solidFill>
                  <a:schemeClr val="tx1"/>
                </a:solidFill>
              </a:rPr>
              <a:t>аявність </a:t>
            </a:r>
            <a:r>
              <a:rPr lang="uk-UA" dirty="0">
                <a:solidFill>
                  <a:schemeClr val="tx1"/>
                </a:solidFill>
              </a:rPr>
              <a:t>р</a:t>
            </a:r>
            <a:r>
              <a:rPr lang="uk-UA" dirty="0" smtClean="0">
                <a:solidFill>
                  <a:schemeClr val="tx1"/>
                </a:solidFill>
              </a:rPr>
              <a:t>емарок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532914" y="3788230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м</a:t>
            </a:r>
            <a:r>
              <a:rPr lang="uk-UA" dirty="0" smtClean="0">
                <a:solidFill>
                  <a:schemeClr val="tx1"/>
                </a:solidFill>
              </a:rPr>
              <a:t>онологи, діалоги, </a:t>
            </a:r>
            <a:r>
              <a:rPr lang="uk-UA" dirty="0" err="1" smtClean="0">
                <a:solidFill>
                  <a:schemeClr val="tx1"/>
                </a:solidFill>
              </a:rPr>
              <a:t>полілоги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5921827" y="1023253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с</a:t>
            </a:r>
            <a:r>
              <a:rPr lang="uk-UA" dirty="0" smtClean="0">
                <a:solidFill>
                  <a:schemeClr val="tx1"/>
                </a:solidFill>
              </a:rPr>
              <a:t>трімка зміна подій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895598" y="827312"/>
            <a:ext cx="2373086" cy="1088572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напружений сюжет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3063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61657" y="116380"/>
            <a:ext cx="4452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Аналіз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твору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: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5799" y="1241340"/>
            <a:ext cx="2394857" cy="805543"/>
          </a:xfrm>
          <a:prstGeom prst="roundRect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Тема: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4" name="Стрелка вверх 3"/>
          <p:cNvSpPr/>
          <p:nvPr/>
        </p:nvSpPr>
        <p:spPr>
          <a:xfrm rot="5198475">
            <a:off x="3037114" y="1409884"/>
            <a:ext cx="849086" cy="402772"/>
          </a:xfrm>
          <a:prstGeom prst="upArrow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3842658" y="920211"/>
            <a:ext cx="5040085" cy="1447800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с</a:t>
            </a:r>
            <a:r>
              <a:rPr lang="uk-UA" dirty="0" smtClean="0">
                <a:solidFill>
                  <a:schemeClr val="tx1"/>
                </a:solidFill>
              </a:rPr>
              <a:t>оціальні суперечності (низове козацтво та старшинська </a:t>
            </a:r>
            <a:r>
              <a:rPr lang="uk-UA" dirty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ерхівка)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85799" y="2971815"/>
            <a:ext cx="2394857" cy="805543"/>
          </a:xfrm>
          <a:prstGeom prst="roundRect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Ідея: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Стрелка вверх 6"/>
          <p:cNvSpPr/>
          <p:nvPr/>
        </p:nvSpPr>
        <p:spPr>
          <a:xfrm rot="5198475">
            <a:off x="3037114" y="3140359"/>
            <a:ext cx="849086" cy="402772"/>
          </a:xfrm>
          <a:prstGeom prst="upArrow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3842658" y="2650686"/>
            <a:ext cx="5040085" cy="1447800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в</a:t>
            </a:r>
            <a:r>
              <a:rPr lang="uk-UA" dirty="0" smtClean="0">
                <a:solidFill>
                  <a:schemeClr val="tx1"/>
                </a:solidFill>
              </a:rPr>
              <a:t>исміювання вад і зверхності козацької старшини; піднесення благородства, відваги і вірності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85799" y="4865929"/>
            <a:ext cx="2394857" cy="805543"/>
          </a:xfrm>
          <a:prstGeom prst="roundRect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Основна думка: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10" name="Стрелка вверх 9"/>
          <p:cNvSpPr/>
          <p:nvPr/>
        </p:nvSpPr>
        <p:spPr>
          <a:xfrm rot="5198475">
            <a:off x="3037114" y="5034473"/>
            <a:ext cx="849086" cy="402772"/>
          </a:xfrm>
          <a:prstGeom prst="upArrow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3842658" y="4381161"/>
            <a:ext cx="5040085" cy="1611439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>
                <a:solidFill>
                  <a:schemeClr val="tx1"/>
                </a:solidFill>
              </a:rPr>
              <a:t>з</a:t>
            </a:r>
            <a:r>
              <a:rPr lang="uk-UA" dirty="0" smtClean="0">
                <a:solidFill>
                  <a:schemeClr val="tx1"/>
                </a:solidFill>
              </a:rPr>
              <a:t>ображення сили особистості, здатної до героїзму; дотримання моральних принципів – родина будується на основі любові, довіри та взаємності</a:t>
            </a:r>
            <a:endParaRPr lang="uk-U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55296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092612"/>
              </p:ext>
            </p:extLst>
          </p:nvPr>
        </p:nvGraphicFramePr>
        <p:xfrm>
          <a:off x="1188263" y="1905000"/>
          <a:ext cx="6970301" cy="2348484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1700647">
                  <a:extLst>
                    <a:ext uri="{9D8B030D-6E8A-4147-A177-3AD203B41FA5}">
                      <a16:colId xmlns:a16="http://schemas.microsoft.com/office/drawing/2014/main" xmlns="" val="2892791144"/>
                    </a:ext>
                  </a:extLst>
                </a:gridCol>
                <a:gridCol w="1318631">
                  <a:extLst>
                    <a:ext uri="{9D8B030D-6E8A-4147-A177-3AD203B41FA5}">
                      <a16:colId xmlns:a16="http://schemas.microsoft.com/office/drawing/2014/main" xmlns="" val="214072246"/>
                    </a:ext>
                  </a:extLst>
                </a:gridCol>
                <a:gridCol w="1398895">
                  <a:extLst>
                    <a:ext uri="{9D8B030D-6E8A-4147-A177-3AD203B41FA5}">
                      <a16:colId xmlns:a16="http://schemas.microsoft.com/office/drawing/2014/main" xmlns="" val="348750671"/>
                    </a:ext>
                  </a:extLst>
                </a:gridCol>
                <a:gridCol w="1456227">
                  <a:extLst>
                    <a:ext uri="{9D8B030D-6E8A-4147-A177-3AD203B41FA5}">
                      <a16:colId xmlns:a16="http://schemas.microsoft.com/office/drawing/2014/main" xmlns="" val="1440793377"/>
                    </a:ext>
                  </a:extLst>
                </a:gridCol>
                <a:gridCol w="1095901">
                  <a:extLst>
                    <a:ext uri="{9D8B030D-6E8A-4147-A177-3AD203B41FA5}">
                      <a16:colId xmlns:a16="http://schemas.microsoft.com/office/drawing/2014/main" xmlns="" val="1928422532"/>
                    </a:ext>
                  </a:extLst>
                </a:gridCol>
              </a:tblGrid>
              <a:tr h="618413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Хома </a:t>
                      </a:r>
                      <a:r>
                        <a:rPr lang="uk-UA" sz="1800" dirty="0" err="1">
                          <a:effectLst/>
                        </a:rPr>
                        <a:t>Кичатий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Стеха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>
                          <a:effectLst/>
                        </a:rPr>
                        <a:t>Назар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800" dirty="0" err="1">
                          <a:effectLst/>
                        </a:rPr>
                        <a:t>Гнат</a:t>
                      </a:r>
                      <a:r>
                        <a:rPr lang="uk-UA" sz="1800" dirty="0">
                          <a:effectLst/>
                        </a:rPr>
                        <a:t> Карий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800" dirty="0">
                          <a:effectLst/>
                        </a:rPr>
                        <a:t>Галя</a:t>
                      </a:r>
                      <a:endParaRPr lang="uk-UA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842415540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961632959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641087889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913402635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38212819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438512093"/>
                  </a:ext>
                </a:extLst>
              </a:tr>
              <a:tr h="18875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3429435"/>
                  </a:ext>
                </a:extLst>
              </a:tr>
              <a:tr h="240494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400">
                          <a:effectLst/>
                        </a:rPr>
                        <a:t> </a:t>
                      </a:r>
                      <a:endParaRPr lang="uk-U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uk-UA" sz="1400" dirty="0">
                          <a:effectLst/>
                        </a:rPr>
                        <a:t> </a:t>
                      </a:r>
                      <a:endParaRPr lang="uk-U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671754232"/>
                  </a:ext>
                </a:extLst>
              </a:tr>
            </a:tbl>
          </a:graphicData>
        </a:graphic>
      </p:graphicFrame>
      <p:sp>
        <p:nvSpPr>
          <p:cNvPr id="4" name="Скругленный прямоугольник 3"/>
          <p:cNvSpPr/>
          <p:nvPr/>
        </p:nvSpPr>
        <p:spPr>
          <a:xfrm>
            <a:off x="9775371" y="274023"/>
            <a:ext cx="2013857" cy="2944247"/>
          </a:xfrm>
          <a:prstGeom prst="roundRect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Головні персонажі:</a:t>
            </a:r>
          </a:p>
          <a:p>
            <a:pPr algn="ctr"/>
            <a:r>
              <a:rPr lang="uk-UA" u="sng" dirty="0" smtClean="0">
                <a:solidFill>
                  <a:schemeClr val="tx1"/>
                </a:solidFill>
              </a:rPr>
              <a:t>Галя,</a:t>
            </a:r>
          </a:p>
          <a:p>
            <a:pPr algn="ctr"/>
            <a:r>
              <a:rPr lang="uk-UA" u="sng" dirty="0" smtClean="0">
                <a:solidFill>
                  <a:schemeClr val="tx1"/>
                </a:solidFill>
              </a:rPr>
              <a:t>Стеха,</a:t>
            </a:r>
          </a:p>
          <a:p>
            <a:pPr algn="ctr"/>
            <a:r>
              <a:rPr lang="uk-UA" u="sng" dirty="0" smtClean="0">
                <a:solidFill>
                  <a:schemeClr val="tx1"/>
                </a:solidFill>
              </a:rPr>
              <a:t>Хома </a:t>
            </a:r>
            <a:r>
              <a:rPr lang="uk-UA" u="sng" dirty="0" err="1" smtClean="0">
                <a:solidFill>
                  <a:schemeClr val="tx1"/>
                </a:solidFill>
              </a:rPr>
              <a:t>Кичатий</a:t>
            </a:r>
            <a:r>
              <a:rPr lang="uk-UA" u="sng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uk-UA" u="sng" dirty="0" smtClean="0">
                <a:solidFill>
                  <a:schemeClr val="tx1"/>
                </a:solidFill>
              </a:rPr>
              <a:t>Хазяйка,</a:t>
            </a:r>
          </a:p>
          <a:p>
            <a:pPr algn="ctr"/>
            <a:r>
              <a:rPr lang="uk-UA" u="sng" dirty="0" smtClean="0">
                <a:solidFill>
                  <a:schemeClr val="tx1"/>
                </a:solidFill>
              </a:rPr>
              <a:t>Назар</a:t>
            </a:r>
          </a:p>
          <a:p>
            <a:pPr algn="ctr"/>
            <a:r>
              <a:rPr lang="uk-UA" u="sng" dirty="0" err="1" smtClean="0">
                <a:solidFill>
                  <a:schemeClr val="tx1"/>
                </a:solidFill>
              </a:rPr>
              <a:t>Гнат</a:t>
            </a:r>
            <a:r>
              <a:rPr lang="uk-UA" u="sng" dirty="0" smtClean="0">
                <a:solidFill>
                  <a:schemeClr val="tx1"/>
                </a:solidFill>
              </a:rPr>
              <a:t> Карий*</a:t>
            </a:r>
            <a:endParaRPr lang="uk-UA" u="sng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437357" y="3489485"/>
            <a:ext cx="2689883" cy="2369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uk-UA" sz="2000" i="1" dirty="0" smtClean="0"/>
              <a:t>*</a:t>
            </a:r>
            <a:r>
              <a:rPr lang="uk-UA" sz="1600" i="1" u="sng" dirty="0" smtClean="0"/>
              <a:t>від прізвища цього персонажа походить прізвище одного з </a:t>
            </a:r>
            <a:r>
              <a:rPr lang="uk-UA" sz="1600" i="1" u="sng" dirty="0" err="1" smtClean="0"/>
              <a:t>укр</a:t>
            </a:r>
            <a:r>
              <a:rPr lang="uk-UA" sz="1600" i="1" u="sng" dirty="0" smtClean="0"/>
              <a:t>. письменників – драматурга Івана Карпенко-Карого, який захоплювався цим персонажем і взяв його прізвище другою частиною свого псевдоніма </a:t>
            </a:r>
            <a:endParaRPr lang="uk-UA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06158" y="4342847"/>
            <a:ext cx="822215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altLang="uk-UA" sz="22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Риси характеру</a:t>
            </a:r>
            <a:r>
              <a:rPr lang="uk-UA" altLang="uk-UA" sz="2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сміливий, поетичний, емоційний, романтичний, милосердний, енергійний, двоєдушний, має гідність, «козир-дівка», відчайдушний, безпринципний, довірливий, вірний товариш, життєрадісний, жадібний, егоїстичний, стриманий, підлий, з благородним серцем, жорстокий, дотепний, розумний, хитрий, корисливий, уміє постояти за свою гідність, завзятий, готовий на смерть, простодушний, моральний нікчема, зрадливий.</a:t>
            </a:r>
            <a:endParaRPr lang="uk-UA" altLang="uk-UA" sz="2200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06158" y="733812"/>
            <a:ext cx="7876607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Завдання: запишіть слова, що характеризують героїв п’єси</a:t>
            </a:r>
            <a:r>
              <a:rPr kumimoji="0" lang="uk-UA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uk-UA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uk-UA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uk-UA" altLang="uk-UA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48006" y="252252"/>
            <a:ext cx="825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Розподільний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літературний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самодиктант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163200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50771" y="257895"/>
            <a:ext cx="4452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Композиція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 </a:t>
            </a:r>
            <a:r>
              <a:rPr lang="ru-RU" sz="32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твору</a:t>
            </a:r>
            <a:r>
              <a:rPr lang="ru-RU" sz="32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bster" panose="02000506000000020003" pitchFamily="2" charset="0"/>
              </a:rPr>
              <a:t>:</a:t>
            </a:r>
          </a:p>
        </p:txBody>
      </p:sp>
      <p:sp>
        <p:nvSpPr>
          <p:cNvPr id="3" name="Равнобедренный треугольник 2"/>
          <p:cNvSpPr/>
          <p:nvPr/>
        </p:nvSpPr>
        <p:spPr>
          <a:xfrm>
            <a:off x="9318171" y="842670"/>
            <a:ext cx="1589315" cy="1055914"/>
          </a:xfrm>
          <a:prstGeom prst="triangl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9639298" y="243647"/>
            <a:ext cx="947059" cy="522518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Галя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10951029" y="1637325"/>
            <a:ext cx="1110342" cy="522518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Назар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349340" y="1637325"/>
            <a:ext cx="947059" cy="522518"/>
          </a:xfrm>
          <a:prstGeom prst="ellipse">
            <a:avLst/>
          </a:prstGeom>
          <a:solidFill>
            <a:srgbClr val="E8AD6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>
                <a:solidFill>
                  <a:schemeClr val="tx1"/>
                </a:solidFill>
              </a:rPr>
              <a:t>?</a:t>
            </a:r>
            <a:endParaRPr lang="uk-UA" dirty="0">
              <a:solidFill>
                <a:schemeClr val="tx1"/>
              </a:solidFill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6993615"/>
              </p:ext>
            </p:extLst>
          </p:nvPr>
        </p:nvGraphicFramePr>
        <p:xfrm>
          <a:off x="694867" y="1122438"/>
          <a:ext cx="7077532" cy="46910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38766">
                  <a:extLst>
                    <a:ext uri="{9D8B030D-6E8A-4147-A177-3AD203B41FA5}">
                      <a16:colId xmlns:a16="http://schemas.microsoft.com/office/drawing/2014/main" xmlns="" val="751311552"/>
                    </a:ext>
                  </a:extLst>
                </a:gridCol>
                <a:gridCol w="3538766">
                  <a:extLst>
                    <a:ext uri="{9D8B030D-6E8A-4147-A177-3AD203B41FA5}">
                      <a16:colId xmlns:a16="http://schemas.microsoft.com/office/drawing/2014/main" xmlns="" val="2439157105"/>
                    </a:ext>
                  </a:extLst>
                </a:gridCol>
              </a:tblGrid>
              <a:tr h="401562">
                <a:tc>
                  <a:txBody>
                    <a:bodyPr/>
                    <a:lstStyle/>
                    <a:p>
                      <a:r>
                        <a:rPr lang="uk-UA" dirty="0" smtClean="0"/>
                        <a:t>Пролог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Факти, що мали місце</a:t>
                      </a:r>
                      <a:r>
                        <a:rPr lang="uk-UA" baseline="0" dirty="0" smtClean="0"/>
                        <a:t> до початку подій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897614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r>
                        <a:rPr lang="uk-UA" dirty="0" smtClean="0"/>
                        <a:t>Експозиція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Рішення Хоми віддати дочку</a:t>
                      </a:r>
                      <a:r>
                        <a:rPr lang="uk-UA" baseline="0" dirty="0" smtClean="0"/>
                        <a:t> заміж за полковника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451861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r>
                        <a:rPr lang="uk-UA" dirty="0" smtClean="0"/>
                        <a:t>Зав'язка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err="1" smtClean="0"/>
                        <a:t>Дночасна</a:t>
                      </a:r>
                      <a:r>
                        <a:rPr lang="uk-UA" baseline="0" dirty="0" smtClean="0"/>
                        <a:t> поява Назара і сватів, конфлікт між сотником і простим козаком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5251502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r>
                        <a:rPr lang="uk-UA" dirty="0" smtClean="0"/>
                        <a:t>Розвиток дії</a:t>
                      </a:r>
                      <a:r>
                        <a:rPr lang="uk-UA" baseline="0" dirty="0" smtClean="0"/>
                        <a:t>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Опис вечорниць напередодні Різдва; рішення </a:t>
                      </a:r>
                      <a:r>
                        <a:rPr lang="uk-UA" dirty="0" err="1" smtClean="0"/>
                        <a:t>Гната</a:t>
                      </a:r>
                      <a:r>
                        <a:rPr lang="uk-UA" baseline="0" dirty="0" smtClean="0"/>
                        <a:t> допомогти побратиму 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37295852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r>
                        <a:rPr lang="uk-UA" dirty="0" smtClean="0"/>
                        <a:t>Кульмінація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Сутичка Хоми з козаками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3187772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r>
                        <a:rPr lang="uk-UA" dirty="0" smtClean="0"/>
                        <a:t>Розв'язка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 smtClean="0"/>
                        <a:t>Благословення </a:t>
                      </a:r>
                      <a:r>
                        <a:rPr lang="uk-UA" dirty="0" err="1" smtClean="0"/>
                        <a:t>Кичатого</a:t>
                      </a:r>
                      <a:r>
                        <a:rPr lang="uk-UA" baseline="0" dirty="0" smtClean="0"/>
                        <a:t> на шлюб Назара і Галі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9388301"/>
                  </a:ext>
                </a:extLst>
              </a:tr>
              <a:tr h="471023">
                <a:tc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6372209"/>
                  </a:ext>
                </a:extLst>
              </a:tr>
            </a:tbl>
          </a:graphicData>
        </a:graphic>
      </p:graphicFrame>
      <p:sp>
        <p:nvSpPr>
          <p:cNvPr id="11" name="Скругленный прямоугольник 10"/>
          <p:cNvSpPr/>
          <p:nvPr/>
        </p:nvSpPr>
        <p:spPr>
          <a:xfrm>
            <a:off x="8523512" y="3799668"/>
            <a:ext cx="3331031" cy="20138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tx1"/>
                </a:solidFill>
              </a:rPr>
              <a:t>«</a:t>
            </a:r>
            <a:r>
              <a:rPr lang="uk-UA" sz="2400" b="1" dirty="0">
                <a:solidFill>
                  <a:schemeClr val="tx1"/>
                </a:solidFill>
              </a:rPr>
              <a:t>Н</a:t>
            </a:r>
            <a:r>
              <a:rPr lang="uk-UA" sz="2400" b="1" dirty="0" smtClean="0">
                <a:solidFill>
                  <a:schemeClr val="tx1"/>
                </a:solidFill>
              </a:rPr>
              <a:t>азар </a:t>
            </a:r>
            <a:r>
              <a:rPr lang="uk-UA" sz="2400" b="1" dirty="0" err="1" smtClean="0">
                <a:solidFill>
                  <a:schemeClr val="tx1"/>
                </a:solidFill>
              </a:rPr>
              <a:t>Стодоля</a:t>
            </a:r>
            <a:r>
              <a:rPr lang="uk-UA" sz="2400" b="1" dirty="0" smtClean="0">
                <a:solidFill>
                  <a:schemeClr val="tx1"/>
                </a:solidFill>
              </a:rPr>
              <a:t>», фільм, україномовний</a:t>
            </a:r>
          </a:p>
          <a:p>
            <a:pPr marL="457200" indent="-457200" algn="ctr">
              <a:buAutoNum type="arabicPeriod"/>
            </a:pPr>
            <a:r>
              <a:rPr lang="uk-UA" sz="2400" b="1" dirty="0" smtClean="0">
                <a:solidFill>
                  <a:schemeClr val="tx1"/>
                </a:solidFill>
              </a:rPr>
              <a:t>1936;</a:t>
            </a:r>
          </a:p>
          <a:p>
            <a:pPr marL="457200" indent="-457200" algn="ctr">
              <a:buAutoNum type="arabicPeriod"/>
            </a:pPr>
            <a:r>
              <a:rPr lang="uk-UA" sz="2400" b="1" dirty="0" smtClean="0">
                <a:solidFill>
                  <a:schemeClr val="tx1"/>
                </a:solidFill>
              </a:rPr>
              <a:t>1953.</a:t>
            </a:r>
            <a:endParaRPr lang="uk-UA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17375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15159" y="649804"/>
            <a:ext cx="6096000" cy="252376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uk-UA" sz="2800" i="1" u="sng" dirty="0" smtClean="0"/>
              <a:t>Завдання до уроку: </a:t>
            </a:r>
          </a:p>
          <a:p>
            <a:r>
              <a:rPr lang="uk-UA" sz="2800" i="1" u="sng" dirty="0" smtClean="0"/>
              <a:t>1.Виконати </a:t>
            </a:r>
            <a:r>
              <a:rPr lang="uk-UA" sz="2800" i="1" u="sng" dirty="0" err="1" smtClean="0"/>
              <a:t>завдвння</a:t>
            </a:r>
            <a:r>
              <a:rPr lang="uk-UA" sz="2800" i="1" u="sng" dirty="0" smtClean="0"/>
              <a:t> на слайді письмово.</a:t>
            </a:r>
          </a:p>
          <a:p>
            <a:r>
              <a:rPr lang="uk-UA" sz="2800" i="1" u="sng" dirty="0" smtClean="0"/>
              <a:t>Пройти тест за посиланням:</a:t>
            </a:r>
          </a:p>
          <a:p>
            <a:endParaRPr lang="uk-UA" sz="2800" i="1" u="sng" dirty="0"/>
          </a:p>
          <a:p>
            <a:r>
              <a:rPr lang="uk-UA" u="sng" dirty="0">
                <a:hlinkClick r:id="rId2"/>
              </a:rPr>
              <a:t>Тестування: </a:t>
            </a:r>
            <a:r>
              <a:rPr lang="uk-UA" u="sng" dirty="0" err="1">
                <a:hlinkClick r:id="rId2"/>
              </a:rPr>
              <a:t>Т.Шевченко</a:t>
            </a:r>
            <a:r>
              <a:rPr lang="uk-UA" u="sng" dirty="0">
                <a:hlinkClick r:id="rId2"/>
              </a:rPr>
              <a:t> "Назар </a:t>
            </a:r>
            <a:r>
              <a:rPr lang="uk-UA" u="sng" dirty="0" err="1">
                <a:hlinkClick r:id="rId2"/>
              </a:rPr>
              <a:t>Стодоля</a:t>
            </a:r>
            <a:r>
              <a:rPr lang="uk-UA" u="sng" dirty="0">
                <a:hlinkClick r:id="rId2"/>
              </a:rPr>
              <a:t>" (</a:t>
            </a:r>
            <a:r>
              <a:rPr lang="ru-RU" u="sng" dirty="0" err="1">
                <a:hlinkClick r:id="rId2"/>
              </a:rPr>
              <a:t>naurok</a:t>
            </a:r>
            <a:r>
              <a:rPr lang="uk-UA" u="sng" dirty="0">
                <a:hlinkClick r:id="rId2"/>
              </a:rPr>
              <a:t>.</a:t>
            </a:r>
            <a:r>
              <a:rPr lang="ru-RU" u="sng" dirty="0" err="1">
                <a:hlinkClick r:id="rId2"/>
              </a:rPr>
              <a:t>com</a:t>
            </a:r>
            <a:r>
              <a:rPr lang="uk-UA" u="sng" dirty="0">
                <a:hlinkClick r:id="rId2"/>
              </a:rPr>
              <a:t>.</a:t>
            </a:r>
            <a:r>
              <a:rPr lang="ru-RU" u="sng" dirty="0" err="1">
                <a:hlinkClick r:id="rId2"/>
              </a:rPr>
              <a:t>ua</a:t>
            </a:r>
            <a:r>
              <a:rPr lang="uk-UA" u="sng" dirty="0">
                <a:hlinkClick r:id="rId2"/>
              </a:rPr>
              <a:t>)</a:t>
            </a:r>
            <a:endParaRPr lang="uk-UA" sz="2800" i="1" u="sng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6387242" y="3755612"/>
            <a:ext cx="45529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i="1" u="sng" dirty="0" smtClean="0">
                <a:solidFill>
                  <a:srgbClr val="C00000"/>
                </a:solidFill>
              </a:rPr>
              <a:t>Домашнє завдання:</a:t>
            </a:r>
          </a:p>
          <a:p>
            <a:r>
              <a:rPr lang="uk-UA" sz="2800" b="1" i="1" u="sng" dirty="0" smtClean="0">
                <a:solidFill>
                  <a:srgbClr val="C00000"/>
                </a:solidFill>
              </a:rPr>
              <a:t>Підготуватись до </a:t>
            </a:r>
            <a:r>
              <a:rPr lang="uk-UA" sz="2800" b="1" i="1" u="sng" dirty="0" smtClean="0">
                <a:solidFill>
                  <a:srgbClr val="C00000"/>
                </a:solidFill>
              </a:rPr>
              <a:t>к/р </a:t>
            </a:r>
            <a:endParaRPr lang="uk-UA" sz="2800" b="1" i="1" u="sng" dirty="0" smtClean="0">
              <a:solidFill>
                <a:srgbClr val="C00000"/>
              </a:solidFill>
            </a:endParaRPr>
          </a:p>
          <a:p>
            <a:endParaRPr lang="uk-UA" sz="2800" b="1" i="1" u="sng" dirty="0">
              <a:solidFill>
                <a:srgbClr val="C00000"/>
              </a:solidFill>
            </a:endParaRPr>
          </a:p>
          <a:p>
            <a:endParaRPr lang="uk-UA" sz="3600" b="1" i="1" u="sng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955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8155</TotalTime>
  <Words>519</Words>
  <Application>Microsoft Office PowerPoint</Application>
  <PresentationFormat>Произвольный</PresentationFormat>
  <Paragraphs>108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Binka</dc:creator>
  <cp:lastModifiedBy>Пользователь</cp:lastModifiedBy>
  <cp:revision>614</cp:revision>
  <dcterms:created xsi:type="dcterms:W3CDTF">2017-07-15T09:35:32Z</dcterms:created>
  <dcterms:modified xsi:type="dcterms:W3CDTF">2025-04-09T14:30:54Z</dcterms:modified>
</cp:coreProperties>
</file>