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9" r:id="rId4"/>
    <p:sldId id="270" r:id="rId5"/>
    <p:sldId id="272" r:id="rId6"/>
    <p:sldId id="273" r:id="rId7"/>
    <p:sldId id="258" r:id="rId8"/>
    <p:sldId id="274" r:id="rId9"/>
    <p:sldId id="268" r:id="rId10"/>
    <p:sldId id="257" r:id="rId11"/>
    <p:sldId id="260" r:id="rId12"/>
    <p:sldId id="264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BDDBF-B6DC-4008-9843-63B4C66CE691}" type="datetimeFigureOut">
              <a:rPr lang="ru-RU"/>
              <a:pPr>
                <a:defRPr/>
              </a:pPr>
              <a:t>24.02.2025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72617-780D-4A99-8389-A1713CA8A38C}" type="slidenum">
              <a:rPr lang="ru-RU"/>
              <a:pPr>
                <a:defRPr/>
              </a:pPr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3A889-9B4B-43C8-89A6-D2B649C995DB}" type="datetimeFigureOut">
              <a:rPr lang="ru-RU"/>
              <a:pPr>
                <a:defRPr/>
              </a:pPr>
              <a:t>24.02.2025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97366-C0C3-47E4-B067-0AD095F8D819}" type="slidenum">
              <a:rPr lang="ru-RU"/>
              <a:pPr>
                <a:defRPr/>
              </a:pPr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B8907-A0B7-474B-9483-16B9AD791738}" type="datetimeFigureOut">
              <a:rPr lang="ru-RU"/>
              <a:pPr>
                <a:defRPr/>
              </a:pPr>
              <a:t>24.02.2025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7AE6E-A419-4821-8359-EA6C5A286EDD}" type="slidenum">
              <a:rPr lang="ru-RU"/>
              <a:pPr>
                <a:defRPr/>
              </a:pPr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729E2-B76B-4763-AC51-85ACFFBE4EA9}" type="datetimeFigureOut">
              <a:rPr lang="ru-RU"/>
              <a:pPr>
                <a:defRPr/>
              </a:pPr>
              <a:t>24.02.2025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2E1C3-58DC-4E34-B633-17928641A7C5}" type="slidenum">
              <a:rPr lang="ru-RU"/>
              <a:pPr>
                <a:defRPr/>
              </a:pPr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15694-C5E9-4767-BCF1-472E82329142}" type="datetimeFigureOut">
              <a:rPr lang="ru-RU"/>
              <a:pPr>
                <a:defRPr/>
              </a:pPr>
              <a:t>24.02.2025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89864-3DA5-4D9F-B421-6B2E563017A8}" type="slidenum">
              <a:rPr lang="ru-RU"/>
              <a:pPr>
                <a:defRPr/>
              </a:pPr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C5214-8CF8-4364-B022-FF9310B71A41}" type="datetimeFigureOut">
              <a:rPr lang="ru-RU"/>
              <a:pPr>
                <a:defRPr/>
              </a:pPr>
              <a:t>24.02.2025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3DB63-038E-4A55-AC4C-59DAF8546BC2}" type="slidenum">
              <a:rPr lang="ru-RU"/>
              <a:pPr>
                <a:defRPr/>
              </a:pPr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37FE3-DB1B-47F4-A934-05C77AE8C409}" type="datetimeFigureOut">
              <a:rPr lang="ru-RU"/>
              <a:pPr>
                <a:defRPr/>
              </a:pPr>
              <a:t>24.02.2025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164C7-54AF-4BC5-A5D3-2383F2F5C719}" type="slidenum">
              <a:rPr lang="ru-RU"/>
              <a:pPr>
                <a:defRPr/>
              </a:pPr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1BC78-F25E-4EAA-8EC4-6FAD16B223F5}" type="datetimeFigureOut">
              <a:rPr lang="ru-RU"/>
              <a:pPr>
                <a:defRPr/>
              </a:pPr>
              <a:t>24.02.2025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A5DD2-F85C-4964-834D-4C9BB31041CB}" type="slidenum">
              <a:rPr lang="ru-RU"/>
              <a:pPr>
                <a:defRPr/>
              </a:pPr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BAEF8-E1F6-4A16-AA3C-E71F208CDA4D}" type="datetimeFigureOut">
              <a:rPr lang="ru-RU"/>
              <a:pPr>
                <a:defRPr/>
              </a:pPr>
              <a:t>24.02.2025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4AA4B-3EC8-4FD2-B05F-89421BF93ED4}" type="slidenum">
              <a:rPr lang="ru-RU"/>
              <a:pPr>
                <a:defRPr/>
              </a:pPr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886D-2B1C-4D97-A0AE-CF91D22BBEA9}" type="datetimeFigureOut">
              <a:rPr lang="ru-RU"/>
              <a:pPr>
                <a:defRPr/>
              </a:pPr>
              <a:t>24.02.2025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35B1-3EB8-47D2-9359-F56C72BC466F}" type="slidenum">
              <a:rPr lang="ru-RU"/>
              <a:pPr>
                <a:defRPr/>
              </a:pPr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6B6FC-43D6-452F-A100-47E86AD8D29F}" type="datetimeFigureOut">
              <a:rPr lang="ru-RU"/>
              <a:pPr>
                <a:defRPr/>
              </a:pPr>
              <a:t>24.02.2025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2AFFB-831B-4B68-91D7-3E701694AE8A}" type="slidenum">
              <a:rPr lang="ru-RU"/>
              <a:pPr>
                <a:defRPr/>
              </a:pPr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10F061C-6337-4A9D-B608-2AE6346213B3}" type="datetimeFigureOut">
              <a:rPr lang="ru-RU"/>
              <a:pPr>
                <a:defRPr/>
              </a:pPr>
              <a:t>24.02.2025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7D4FBB-5B9F-4DC4-B96D-3DA25A739B5A}" type="slidenum">
              <a:rPr lang="ru-RU"/>
              <a:pPr>
                <a:defRPr/>
              </a:pPr>
              <a:t>‹№›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 descr="Фон с блокнотом для презентации (43 фото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28750" y="1928813"/>
            <a:ext cx="7443788" cy="1500187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uk-UA" sz="4000" b="1" dirty="0">
                <a:solidFill>
                  <a:srgbClr val="E46C0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4000" b="1" dirty="0">
                <a:solidFill>
                  <a:srgbClr val="E46C0A"/>
                </a:solidFill>
                <a:latin typeface="Times New Roman" pitchFamily="18" charset="0"/>
                <a:cs typeface="Times New Roman" pitchFamily="18" charset="0"/>
              </a:rPr>
              <a:t>7 клас     </a:t>
            </a:r>
            <a:r>
              <a:rPr lang="uk-UA" sz="4000" b="1" dirty="0" err="1">
                <a:solidFill>
                  <a:srgbClr val="E46C0A"/>
                </a:solidFill>
                <a:latin typeface="Times New Roman" pitchFamily="18" charset="0"/>
                <a:cs typeface="Times New Roman" pitchFamily="18" charset="0"/>
              </a:rPr>
              <a:t>укр.мова</a:t>
            </a:r>
            <a:r>
              <a:rPr lang="uk-UA" sz="4000" b="1" dirty="0">
                <a:solidFill>
                  <a:srgbClr val="E46C0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uk-UA" sz="4000" b="1" dirty="0">
                <a:solidFill>
                  <a:srgbClr val="E46C0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4000" b="1" dirty="0">
                <a:solidFill>
                  <a:srgbClr val="E46C0A"/>
                </a:solidFill>
                <a:latin typeface="Times New Roman" pitchFamily="18" charset="0"/>
                <a:cs typeface="Times New Roman" pitchFamily="18" charset="0"/>
              </a:rPr>
              <a:t> Прийоми редагування тексту</a:t>
            </a:r>
            <a:br>
              <a:rPr lang="ru-RU" sz="4000" b="1" dirty="0">
                <a:solidFill>
                  <a:srgbClr val="E46C0A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4000" b="1" dirty="0">
              <a:solidFill>
                <a:srgbClr val="E46C0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 descr="Фон с блокнотом для презентации (43 фото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00188" y="1000125"/>
            <a:ext cx="7372350" cy="4940300"/>
          </a:xfrm>
        </p:spPr>
        <p:txBody>
          <a:bodyPr>
            <a:normAutofit/>
          </a:bodyPr>
          <a:lstStyle/>
          <a:p>
            <a:pPr algn="l" eaLnBrk="1" hangingPunct="1"/>
            <a:r>
              <a:rPr lang="ru-RU" sz="2400" b="1">
                <a:solidFill>
                  <a:srgbClr val="FF6600"/>
                </a:solidFill>
              </a:rPr>
              <a:t>                 Самостійне редагування тексту.</a:t>
            </a:r>
            <a:br>
              <a:rPr lang="ru-RU" sz="2400" b="1">
                <a:solidFill>
                  <a:srgbClr val="FF6600"/>
                </a:solidFill>
              </a:rPr>
            </a:br>
            <a:br>
              <a:rPr lang="ru-RU" sz="2400" b="1">
                <a:solidFill>
                  <a:srgbClr val="FF6600"/>
                </a:solidFill>
              </a:rPr>
            </a:br>
            <a:r>
              <a:rPr lang="ru-RU" sz="2400" b="1"/>
              <a:t>Прочитати текст. Визначити тему і мету.</a:t>
            </a:r>
            <a:br>
              <a:rPr lang="ru-RU" sz="2400"/>
            </a:br>
            <a:r>
              <a:rPr lang="ru-RU" sz="2400"/>
              <a:t> - Яке речення не відповідає темі і меті висловлювання? Усунути його. Дібрати заголовок.</a:t>
            </a:r>
            <a:br>
              <a:rPr lang="ru-RU" sz="2400"/>
            </a:br>
            <a:br>
              <a:rPr lang="ru-RU" sz="2400"/>
            </a:br>
            <a:r>
              <a:rPr lang="ru-RU" sz="2400"/>
              <a:t> Який урочистий ліс у своєму зеленому вбранні. Тихо шумлять дерева під теплим сонячним промінням. Ось стрункий клен про щось ніжно шепоче. Поблизу великого пня красується горобина. У пишних шатах стоять велетні-дуби. На полях, у садах, на городах збирають урожай.</a:t>
            </a:r>
            <a:r>
              <a:rPr lang="ru-RU" sz="400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 descr="Фон с блокнотом для презентации (43 фото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00188" y="428625"/>
            <a:ext cx="7258050" cy="5868988"/>
          </a:xfrm>
        </p:spPr>
        <p:txBody>
          <a:bodyPr>
            <a:normAutofit/>
          </a:bodyPr>
          <a:lstStyle/>
          <a:p>
            <a:pPr algn="l" eaLnBrk="1" hangingPunct="1"/>
            <a:r>
              <a:rPr lang="ru-RU" b="1">
                <a:solidFill>
                  <a:srgbClr val="FF6600"/>
                </a:solidFill>
              </a:rPr>
              <a:t>         Підсумок уроку.</a:t>
            </a:r>
            <a:br>
              <a:rPr lang="ru-RU">
                <a:solidFill>
                  <a:srgbClr val="FF6600"/>
                </a:solidFill>
              </a:rPr>
            </a:br>
            <a:br>
              <a:rPr lang="ru-RU"/>
            </a:br>
            <a:r>
              <a:rPr lang="ru-RU" sz="3600"/>
              <a:t>- Хто такі редактори?</a:t>
            </a:r>
            <a:br>
              <a:rPr lang="ru-RU" sz="3600"/>
            </a:br>
            <a:r>
              <a:rPr lang="ru-RU" sz="3600"/>
              <a:t>- Що означає відредагувати текст?</a:t>
            </a:r>
            <a:br>
              <a:rPr lang="ru-RU" sz="3600"/>
            </a:br>
            <a:r>
              <a:rPr lang="ru-RU" sz="3600"/>
              <a:t>- Для чого потрібно редагувати тексти?</a:t>
            </a:r>
            <a:br>
              <a:rPr lang="ru-RU" sz="3600"/>
            </a:br>
            <a:r>
              <a:rPr lang="ru-RU" sz="3600"/>
              <a:t>- До чого це привчає нас?</a:t>
            </a:r>
            <a:br>
              <a:rPr lang="ru-RU"/>
            </a:br>
            <a:r>
              <a:rPr lang="ru-RU"/>
              <a:t> </a:t>
            </a:r>
            <a:br>
              <a:rPr lang="ru-RU" sz="2900"/>
            </a:br>
            <a:endParaRPr lang="ru-RU" sz="2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 descr="Фон с блокнотом для презентации (43 фото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00188" y="1143000"/>
            <a:ext cx="7329487" cy="4511675"/>
          </a:xfrm>
        </p:spPr>
        <p:txBody>
          <a:bodyPr>
            <a:normAutofit/>
          </a:bodyPr>
          <a:lstStyle/>
          <a:p>
            <a:pPr eaLnBrk="1" hangingPunct="1"/>
            <a:r>
              <a:rPr lang="uk-UA" sz="3200" b="1">
                <a:solidFill>
                  <a:srgbClr val="E46C0A"/>
                </a:solidFill>
                <a:latin typeface="Times New Roman" pitchFamily="18" charset="0"/>
                <a:cs typeface="Times New Roman" pitchFamily="18" charset="0"/>
              </a:rPr>
              <a:t>Домашнє завдання</a:t>
            </a:r>
            <a:br>
              <a:rPr lang="uk-UA" sz="3200">
                <a:latin typeface="Times New Roman" pitchFamily="18" charset="0"/>
                <a:cs typeface="Times New Roman" pitchFamily="18" charset="0"/>
              </a:rPr>
            </a:br>
            <a:br>
              <a:rPr lang="uk-UA" sz="3200">
                <a:latin typeface="Times New Roman" pitchFamily="18" charset="0"/>
                <a:cs typeface="Times New Roman" pitchFamily="18" charset="0"/>
              </a:rPr>
            </a:br>
            <a:r>
              <a:rPr lang="ru-RU" b="1"/>
              <a:t>Виконати творче завдання.</a:t>
            </a:r>
            <a:br>
              <a:rPr lang="ru-RU"/>
            </a:br>
            <a:r>
              <a:rPr lang="ru-RU"/>
              <a:t>Створіть власне письмове висловлювання про одну з рослин, що їх дівчата вплітали до вінків.</a:t>
            </a:r>
            <a:br>
              <a:rPr lang="ru-RU"/>
            </a:br>
            <a:r>
              <a:rPr lang="ru-RU"/>
              <a:t>Дослідіть будову тексту. </a:t>
            </a:r>
            <a:br>
              <a:rPr lang="uk-UA" sz="4000"/>
            </a:br>
            <a:endParaRPr lang="ru-RU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 descr="Фон с блокнотом для презентации (43 фото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43063" y="500063"/>
            <a:ext cx="7115175" cy="5500687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600" b="1"/>
              <a:t>Мета:</a:t>
            </a:r>
            <a:r>
              <a:rPr lang="ru-RU" sz="3600"/>
              <a:t> навчимося редагувати тексти; розвиватимемо критичне ставлення до побудови зв'язних висловлювань, уміння усувати допущені недоліки та помилки, підвищимо стилістичну грамотність, виховуватимемо почуття відповідальності.</a:t>
            </a:r>
            <a:r>
              <a:rPr lang="ru-RU" sz="4000"/>
              <a:t>  </a:t>
            </a:r>
            <a:br>
              <a:rPr lang="uk-UA"/>
            </a:b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195513" y="620713"/>
            <a:ext cx="63023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400" b="1">
                <a:solidFill>
                  <a:srgbClr val="FF6600"/>
                </a:solidFill>
              </a:rPr>
              <a:t>Актуалізація опорних знань учнів.</a:t>
            </a:r>
            <a:endParaRPr lang="ru-RU" sz="2400">
              <a:solidFill>
                <a:srgbClr val="FF6600"/>
              </a:solidFill>
            </a:endParaRPr>
          </a:p>
          <a:p>
            <a:endParaRPr lang="ru-RU" sz="2400">
              <a:solidFill>
                <a:srgbClr val="FF6600"/>
              </a:solidFill>
            </a:endParaRPr>
          </a:p>
          <a:p>
            <a:r>
              <a:rPr lang="ru-RU"/>
              <a:t>     При написанні творів, переказів, описів ви допускаєте різні види помилок. Це і орфографічні помилки, зайві речення, слова, непослідовне розташування речень, абзаців, незавершеність висловлювань, повтори слів.</a:t>
            </a:r>
          </a:p>
          <a:p>
            <a:r>
              <a:rPr lang="ru-RU"/>
              <a:t>   Щоб цього не траплялося треба вміти аналізувати свої твори, перевіряти їх та виправляти помилки.</a:t>
            </a:r>
          </a:p>
          <a:p>
            <a:endParaRPr lang="ru-RU"/>
          </a:p>
          <a:p>
            <a:pPr algn="ctr"/>
            <a:r>
              <a:rPr lang="ru-RU" b="1"/>
              <a:t>Основні недоліки які зустрічаються:</a:t>
            </a:r>
          </a:p>
          <a:p>
            <a:r>
              <a:rPr lang="ru-RU"/>
              <a:t>а) Невідповідність змісту меті висловлювання.</a:t>
            </a:r>
          </a:p>
          <a:p>
            <a:r>
              <a:rPr lang="ru-RU"/>
              <a:t>б) Непослідовне розташування речень та частин тексту.</a:t>
            </a:r>
          </a:p>
          <a:p>
            <a:r>
              <a:rPr lang="ru-RU"/>
              <a:t>в) Невміння встановлювати межі речень. використовувати засоби зв’язку слів у тексті.</a:t>
            </a:r>
          </a:p>
          <a:p>
            <a:r>
              <a:rPr lang="ru-RU"/>
              <a:t>г) Незавершеність висловлювання.</a:t>
            </a:r>
          </a:p>
          <a:p>
            <a:r>
              <a:rPr lang="ru-RU"/>
              <a:t>д) Пропуск абзаців.</a:t>
            </a:r>
          </a:p>
        </p:txBody>
      </p:sp>
      <p:pic>
        <p:nvPicPr>
          <p:cNvPr id="11" name="Picture 8" descr="http://stavysche-dnz3.edukit.kiev.ua/files2/images/kalinka.gif?size=3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0" y="0"/>
            <a:ext cx="2547938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2" descr="Фон с блокнотом для презентации (43 фото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476375" y="620713"/>
            <a:ext cx="71278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2400" b="1">
                <a:solidFill>
                  <a:srgbClr val="FF6600"/>
                </a:solidFill>
              </a:rPr>
              <a:t>Оголошення теми і мети уроку.</a:t>
            </a:r>
          </a:p>
          <a:p>
            <a:endParaRPr lang="ru-RU" sz="2400">
              <a:solidFill>
                <a:srgbClr val="FF6600"/>
              </a:solidFill>
            </a:endParaRPr>
          </a:p>
          <a:p>
            <a:r>
              <a:rPr lang="ru-RU"/>
              <a:t>       </a:t>
            </a:r>
            <a:r>
              <a:rPr lang="ru-RU" sz="2400"/>
              <a:t>На сьогоднішньому уроці ми будем вчитися запобігати цим помилкам.</a:t>
            </a:r>
          </a:p>
          <a:p>
            <a:r>
              <a:rPr lang="ru-RU" sz="2400"/>
              <a:t>        У редакції книг, газет, журналів є спеціальні відділи редакторів. Що це за люди? Чим вони займаються?</a:t>
            </a:r>
          </a:p>
          <a:p>
            <a:endParaRPr lang="ru-RU" sz="2400" b="1" i="1"/>
          </a:p>
          <a:p>
            <a:pPr algn="ctr"/>
            <a:r>
              <a:rPr lang="ru-RU" sz="2400" b="1" i="1">
                <a:solidFill>
                  <a:schemeClr val="accent2"/>
                </a:solidFill>
              </a:rPr>
              <a:t>Хвилинка цікавинка.</a:t>
            </a:r>
            <a:endParaRPr lang="ru-RU" sz="2400">
              <a:solidFill>
                <a:schemeClr val="accent2"/>
              </a:solidFill>
            </a:endParaRPr>
          </a:p>
          <a:p>
            <a:r>
              <a:rPr lang="ru-RU" sz="2400"/>
              <a:t>Редакція – це …</a:t>
            </a:r>
          </a:p>
          <a:p>
            <a:r>
              <a:rPr lang="ru-RU" sz="2400"/>
              <a:t>Редагувати – це …</a:t>
            </a:r>
          </a:p>
          <a:p>
            <a:r>
              <a:rPr lang="uk-UA" sz="2400"/>
              <a:t>Редактор – це …</a:t>
            </a:r>
            <a:endParaRPr lang="ru-RU" sz="2400"/>
          </a:p>
          <a:p>
            <a:r>
              <a:rPr lang="ru-RU" sz="2400"/>
              <a:t>Коректор – це 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http://stavysche-dnz3.edukit.kiev.ua/files2/images/kalinka.gif?size=3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0" y="0"/>
            <a:ext cx="2547938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http://stavysche-dnz3.edukit.kiev.ua/files2/images/kalinka.gif?size=3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0638" y="0"/>
            <a:ext cx="2773362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763713" y="1916113"/>
            <a:ext cx="6237287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3200" b="1" i="1"/>
              <a:t>Редактор</a:t>
            </a:r>
            <a:r>
              <a:rPr lang="ru-RU" sz="3200"/>
              <a:t> – той, хто редагує авторський рукопис і готує його до друку, керівник якого-небудь періодичного видання, видавничого відділу.</a:t>
            </a:r>
          </a:p>
          <a:p>
            <a:endParaRPr lang="ru-RU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527175" y="5319713"/>
            <a:ext cx="702151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400">
                <a:solidFill>
                  <a:schemeClr val="accent2"/>
                </a:solidFill>
              </a:rPr>
              <a:t>Отже, сьогодні на уроці ви будете редакторами.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/>
              <a:t> </a:t>
            </a:r>
            <a:r>
              <a:rPr lang="ru-RU" sz="2800" b="1">
                <a:solidFill>
                  <a:srgbClr val="FF6600"/>
                </a:solidFill>
              </a:rPr>
              <a:t>Робота з деформованим висловлюванням</a:t>
            </a:r>
            <a:br>
              <a:rPr lang="ru-RU" sz="2800">
                <a:solidFill>
                  <a:srgbClr val="FF6600"/>
                </a:solidFill>
              </a:rPr>
            </a:br>
            <a:r>
              <a:rPr lang="ru-RU" sz="2800" b="1"/>
              <a:t>Відновіть текст, уставивши за змістом сполучні слова чи сполучники з довідки. Визначте стиль, доберіть заголовок.</a:t>
            </a:r>
            <a:br>
              <a:rPr lang="ru-RU" sz="2800"/>
            </a:br>
            <a:r>
              <a:rPr lang="ru-RU" sz="2800"/>
              <a:t>      Обов’язковим елементом українського віночка був деревій.</a:t>
            </a:r>
            <a:br>
              <a:rPr lang="ru-RU" sz="2800"/>
            </a:br>
            <a:r>
              <a:rPr lang="ru-RU" sz="2800"/>
              <a:t>      Ці дрібненькі квіточки здалеку подібні на велику квітку, … нагадує деревце. …  квітки відцвітають, вітер розносить насіння далеко –далеко … хоч би де проросте ця рослина, вона завжди цвіте.</a:t>
            </a:r>
            <a:br>
              <a:rPr lang="ru-RU" sz="2800"/>
            </a:br>
            <a:r>
              <a:rPr lang="ru-RU" sz="2800"/>
              <a:t>… люди вплели її до віночка як символ нескореності .</a:t>
            </a:r>
            <a:br>
              <a:rPr lang="ru-RU" sz="2800"/>
            </a:br>
            <a:r>
              <a:rPr lang="ru-RU" sz="2800" b="1" i="1">
                <a:solidFill>
                  <a:srgbClr val="FF6600"/>
                </a:solidFill>
              </a:rPr>
              <a:t>Довідка:</a:t>
            </a:r>
            <a:r>
              <a:rPr lang="ru-RU" sz="2800" i="1"/>
              <a:t> коли; яка; та; тому.</a:t>
            </a:r>
            <a:r>
              <a:rPr lang="ru-RU" sz="2800"/>
              <a:t> </a:t>
            </a:r>
          </a:p>
        </p:txBody>
      </p:sp>
      <p:pic>
        <p:nvPicPr>
          <p:cNvPr id="12" name="Picture 8" descr="http://stavysche-dnz3.edukit.kiev.ua/files2/images/kalinka.gif?size=3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8050" y="4221163"/>
            <a:ext cx="1743075" cy="243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 descr="Фон с блокнотом для презентации (43 фото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00188" y="785813"/>
            <a:ext cx="7186612" cy="5643562"/>
          </a:xfrm>
        </p:spPr>
        <p:txBody>
          <a:bodyPr>
            <a:normAutofit/>
          </a:bodyPr>
          <a:lstStyle/>
          <a:p>
            <a:pPr algn="l" eaLnBrk="1" hangingPunct="1"/>
            <a:r>
              <a:rPr lang="ru-RU" sz="2400" b="1">
                <a:solidFill>
                  <a:srgbClr val="FF6600"/>
                </a:solidFill>
              </a:rPr>
              <a:t>                              Тренувальні вправи.</a:t>
            </a:r>
            <a:br>
              <a:rPr lang="ru-RU" sz="2400">
                <a:solidFill>
                  <a:srgbClr val="FF6600"/>
                </a:solidFill>
              </a:rPr>
            </a:br>
            <a:r>
              <a:rPr lang="ru-RU" sz="2400" b="1"/>
              <a:t>Колективний аналіз тексту та його вдосконалення.</a:t>
            </a:r>
            <a:br>
              <a:rPr lang="ru-RU" sz="2400" b="1"/>
            </a:br>
            <a:r>
              <a:rPr lang="ru-RU" sz="2400"/>
              <a:t>Прочитайте текст.</a:t>
            </a:r>
            <a:br>
              <a:rPr lang="ru-RU" sz="2400"/>
            </a:br>
            <a:r>
              <a:rPr lang="ru-RU" sz="2400"/>
              <a:t>                                </a:t>
            </a:r>
            <a:r>
              <a:rPr lang="ru-RU" sz="2400" b="1">
                <a:solidFill>
                  <a:srgbClr val="FF6600"/>
                </a:solidFill>
              </a:rPr>
              <a:t>Як ми збирали гриби</a:t>
            </a:r>
            <a:br>
              <a:rPr lang="ru-RU" sz="2400" b="1">
                <a:solidFill>
                  <a:srgbClr val="FF6600"/>
                </a:solidFill>
              </a:rPr>
            </a:br>
            <a:r>
              <a:rPr lang="ru-RU" sz="2400" b="1">
                <a:solidFill>
                  <a:srgbClr val="FF6600"/>
                </a:solidFill>
              </a:rPr>
              <a:t>          </a:t>
            </a:r>
            <a:r>
              <a:rPr lang="ru-RU" sz="2400"/>
              <a:t>У неділю ми пішли в ліс по гриби.</a:t>
            </a:r>
            <a:br>
              <a:rPr lang="ru-RU" sz="2400"/>
            </a:br>
            <a:r>
              <a:rPr lang="ru-RU" sz="2400"/>
              <a:t>          Там були гриби маслюки, білий гриб, рижики, лисички. Ми побачили великий старий дуб. На ньому було жовте і багряне листя. Раптом на гілці ми побачили гриби. А через деякий час вибігла з дупла білочка. Вона була кольором руда, хвіст пухнастий, лапки гарненькі, і сама вона була дуже чудна. Вона нам дуже сподобалась. Ми пішли додому радісні! Нам сподобалось у лісі!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http://stavysche-dnz3.edukit.kiev.ua/files2/images/kalinka.gif?size=3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0" y="0"/>
            <a:ext cx="2547938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http://stavysche-dnz3.edukit.kiev.ua/files2/images/kalinka.gif?size=3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0638" y="0"/>
            <a:ext cx="2773362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763713" y="836613"/>
            <a:ext cx="5546725" cy="484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/>
              <a:t> </a:t>
            </a:r>
            <a:r>
              <a:rPr lang="ru-RU" sz="3600" b="1">
                <a:solidFill>
                  <a:srgbClr val="FF6600"/>
                </a:solidFill>
              </a:rPr>
              <a:t>Мовні жарти</a:t>
            </a:r>
          </a:p>
          <a:p>
            <a:br>
              <a:rPr lang="ru-RU" sz="3600">
                <a:solidFill>
                  <a:srgbClr val="FF6600"/>
                </a:solidFill>
              </a:rPr>
            </a:br>
            <a:r>
              <a:rPr lang="ru-RU"/>
              <a:t>          </a:t>
            </a:r>
            <a:r>
              <a:rPr lang="ru-RU" sz="2400"/>
              <a:t>Один жартівник написав у листі своєму другові: „ У нас у селі багато дерев: троянд, соняшників”. А друг не зрозумів жарту і в своїй відповіді звинуватив автора листа в неуцтві.</a:t>
            </a:r>
            <a:br>
              <a:rPr lang="ru-RU" sz="2400"/>
            </a:br>
            <a:r>
              <a:rPr lang="ru-RU" sz="2400">
                <a:solidFill>
                  <a:schemeClr val="tx2"/>
                </a:solidFill>
              </a:rPr>
              <a:t>- </a:t>
            </a:r>
            <a:r>
              <a:rPr lang="ru-RU" sz="2400" i="1">
                <a:solidFill>
                  <a:schemeClr val="tx2"/>
                </a:solidFill>
              </a:rPr>
              <a:t>Яка пунктуаційна основа цього жарту „неука?”</a:t>
            </a:r>
            <a:br>
              <a:rPr lang="ru-RU" sz="2400" i="1">
                <a:solidFill>
                  <a:schemeClr val="tx2"/>
                </a:solidFill>
              </a:rPr>
            </a:br>
            <a:r>
              <a:rPr lang="ru-RU" sz="2400" i="1">
                <a:solidFill>
                  <a:schemeClr val="tx2"/>
                </a:solidFill>
              </a:rPr>
              <a:t>- Як треба було правильно поставити розділові знаки в цьому реченні?</a:t>
            </a:r>
            <a:r>
              <a:rPr lang="ru-RU" sz="24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 descr="Фон с блокнотом для презентации (43 фото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Заголовок 2"/>
          <p:cNvSpPr>
            <a:spLocks noGrp="1"/>
          </p:cNvSpPr>
          <p:nvPr>
            <p:ph type="title"/>
          </p:nvPr>
        </p:nvSpPr>
        <p:spPr>
          <a:xfrm>
            <a:off x="1285875" y="785813"/>
            <a:ext cx="7400925" cy="5522912"/>
          </a:xfrm>
        </p:spPr>
        <p:txBody>
          <a:bodyPr/>
          <a:lstStyle/>
          <a:p>
            <a:pPr algn="l" eaLnBrk="1" hangingPunct="1"/>
            <a:r>
              <a:rPr lang="ru-RU" sz="2800" b="1"/>
              <a:t>                    </a:t>
            </a:r>
            <a:r>
              <a:rPr lang="ru-RU" sz="2800" b="1">
                <a:solidFill>
                  <a:srgbClr val="FF6600"/>
                </a:solidFill>
              </a:rPr>
              <a:t>Гра „Ти – редактор”</a:t>
            </a:r>
            <a:br>
              <a:rPr lang="ru-RU" sz="2800"/>
            </a:br>
            <a:r>
              <a:rPr lang="ru-RU" sz="2800"/>
              <a:t>                До одного з редакційних відділів Хмельниччини надійшла термінова робота.</a:t>
            </a:r>
            <a:br>
              <a:rPr lang="ru-RU" sz="2800"/>
            </a:br>
            <a:r>
              <a:rPr lang="ru-RU" sz="2800"/>
              <a:t>       Прочитайте речення, поміняйте їх місцями так, щоб вийшов зв’язний текст. </a:t>
            </a:r>
            <a:r>
              <a:rPr lang="ru-RU" sz="2800" b="1"/>
              <a:t>Запишіть виправлене, звертаючи увагу на те, що кожна частина пишеться з абзацу.</a:t>
            </a:r>
            <a:br>
              <a:rPr lang="ru-RU" sz="2800" b="1"/>
            </a:br>
            <a:br>
              <a:rPr lang="ru-RU" sz="2800"/>
            </a:br>
            <a:r>
              <a:rPr lang="ru-RU" sz="2800"/>
              <a:t>Тому барвінок – обов’язкова квітка в українському вінку. Барвінок – дивна квітка. Адже вона зберігає свій синій колір навіть під снігом. Люди шанують барвінок. Вважають   його символом життя.</a:t>
            </a:r>
            <a:r>
              <a:rPr lang="ru-RU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775</Words>
  <Application>Microsoft Office PowerPoint</Application>
  <PresentationFormat>Екран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Тема Office</vt:lpstr>
      <vt:lpstr> 7 клас     укр.мова   Прийоми редагування тексту </vt:lpstr>
      <vt:lpstr>Мета: навчимося редагувати тексти; розвиватимемо критичне ставлення до побудови зв'язних висловлювань, уміння усувати допущені недоліки та помилки, підвищимо стилістичну грамотність, виховуватимемо почуття відповідальності.   </vt:lpstr>
      <vt:lpstr>Презентація PowerPoint</vt:lpstr>
      <vt:lpstr>Презентація PowerPoint</vt:lpstr>
      <vt:lpstr>Презентація PowerPoint</vt:lpstr>
      <vt:lpstr>Презентація PowerPoint</vt:lpstr>
      <vt:lpstr>                              Тренувальні вправи. Колективний аналіз тексту та його вдосконалення. Прочитайте текст.                                 Як ми збирали гриби           У неділю ми пішли в ліс по гриби.           Там були гриби маслюки, білий гриб, рижики, лисички. Ми побачили великий старий дуб. На ньому було жовте і багряне листя. Раптом на гілці ми побачили гриби. А через деякий час вибігла з дупла білочка. Вона була кольором руда, хвіст пухнастий, лапки гарненькі, і сама вона була дуже чудна. Вона нам дуже сподобалась. Ми пішли додому радісні! Нам сподобалось у лісі!</vt:lpstr>
      <vt:lpstr>Презентація PowerPoint</vt:lpstr>
      <vt:lpstr>                    Гра „Ти – редактор”                 До одного з редакційних відділів Хмельниччини надійшла термінова робота.        Прочитайте речення, поміняйте їх місцями так, щоб вийшов зв’язний текст. Запишіть виправлене, звертаючи увагу на те, що кожна частина пишеться з абзацу.  Тому барвінок – обов’язкова квітка в українському вінку. Барвінок – дивна квітка. Адже вона зберігає свій синій колір навіть під снігом. Люди шанують барвінок. Вважають   його символом життя. </vt:lpstr>
      <vt:lpstr>                 Самостійне редагування тексту.  Прочитати текст. Визначити тему і мету.  - Яке речення не відповідає темі і меті висловлювання? Усунути його. Дібрати заголовок.   Який урочистий ліс у своєму зеленому вбранні. Тихо шумлять дерева під теплим сонячним промінням. Ось стрункий клен про щось ніжно шепоче. Поблизу великого пня красується горобина. У пишних шатах стоять велетні-дуби. На полях, у садах, на городах збирають урожай. </vt:lpstr>
      <vt:lpstr>         Підсумок уроку.  - Хто такі редактори? - Що означає відредагувати текст? - Для чого потрібно редагувати тексти? - До чого це привчає нас?   </vt:lpstr>
      <vt:lpstr>Домашнє завдання  Виконати творче завдання. Створіть власне письмове висловлювання про одну з рослин, що їх дівчата вплітали до вінків. Дослідіть будову тексту.  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Cкладні випадки уживання м'якого знака,  апострофа.</dc:title>
  <dc:creator>User</dc:creator>
  <cp:lastModifiedBy>Лера</cp:lastModifiedBy>
  <cp:revision>20</cp:revision>
  <dcterms:created xsi:type="dcterms:W3CDTF">2021-11-09T14:07:55Z</dcterms:created>
  <dcterms:modified xsi:type="dcterms:W3CDTF">2025-02-24T18:00:44Z</dcterms:modified>
</cp:coreProperties>
</file>