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61" r:id="rId2"/>
    <p:sldId id="280" r:id="rId3"/>
    <p:sldId id="281" r:id="rId4"/>
    <p:sldId id="262" r:id="rId5"/>
    <p:sldId id="282" r:id="rId6"/>
    <p:sldId id="268" r:id="rId7"/>
    <p:sldId id="272" r:id="rId8"/>
    <p:sldId id="274" r:id="rId9"/>
    <p:sldId id="276" r:id="rId10"/>
    <p:sldId id="28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9900"/>
    <a:srgbClr val="9966FF"/>
    <a:srgbClr val="CC99FF"/>
    <a:srgbClr val="EF11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8" autoAdjust="0"/>
    <p:restoredTop sz="94595" autoAdjust="0"/>
  </p:normalViewPr>
  <p:slideViewPr>
    <p:cSldViewPr>
      <p:cViewPr varScale="1">
        <p:scale>
          <a:sx n="66" d="100"/>
          <a:sy n="66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6485E-815A-439B-BB25-263842EE027C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11F64-B28F-4AD5-B86F-986AD379A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6827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:\Графіка\book.p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49783"/>
            <a:ext cx="4592455" cy="2856505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251520" y="1053910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НАПИСАННЯ НЕ І НІ З РІЗНИМИ ЧАСТИНАМИ МОВИ</a:t>
            </a:r>
            <a:endParaRPr lang="uk-UA" sz="4400" b="1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996952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i="1" dirty="0">
                <a:solidFill>
                  <a:srgbClr val="9933FF"/>
                </a:solidFill>
                <a:latin typeface="Arial" charset="0"/>
                <a:cs typeface="Arial" charset="0"/>
              </a:rPr>
              <a:t>Урок української </a:t>
            </a:r>
            <a:r>
              <a:rPr lang="uk-UA" sz="4000" b="1" i="1" dirty="0" smtClean="0">
                <a:solidFill>
                  <a:srgbClr val="9933FF"/>
                </a:solidFill>
                <a:latin typeface="Arial" charset="0"/>
                <a:cs typeface="Arial" charset="0"/>
              </a:rPr>
              <a:t>мови в 7 </a:t>
            </a:r>
            <a:r>
              <a:rPr lang="uk-UA" sz="4000" b="1" i="1" dirty="0" smtClean="0">
                <a:solidFill>
                  <a:srgbClr val="9933FF"/>
                </a:solidFill>
                <a:latin typeface="Arial" charset="0"/>
                <a:cs typeface="Arial" charset="0"/>
              </a:rPr>
              <a:t>класі</a:t>
            </a:r>
          </a:p>
          <a:p>
            <a:pPr algn="ctr"/>
            <a:r>
              <a:rPr lang="uk-UA" sz="2000" b="1" i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Стрембицька</a:t>
            </a:r>
            <a:r>
              <a:rPr lang="uk-UA" sz="20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Л.А.</a:t>
            </a:r>
            <a:endParaRPr lang="uk-UA" sz="20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395536" y="188640"/>
            <a:ext cx="1728192" cy="10801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7 клас</a:t>
            </a:r>
            <a:endParaRPr lang="uk-UA" sz="2400" b="1" dirty="0"/>
          </a:p>
        </p:txBody>
      </p:sp>
      <p:sp>
        <p:nvSpPr>
          <p:cNvPr id="6" name="Выноска-облако 5"/>
          <p:cNvSpPr/>
          <p:nvPr/>
        </p:nvSpPr>
        <p:spPr>
          <a:xfrm>
            <a:off x="4283968" y="0"/>
            <a:ext cx="1872208" cy="945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7 клас</a:t>
            </a:r>
            <a:endParaRPr lang="uk-UA" sz="2400" b="1" dirty="0"/>
          </a:p>
        </p:txBody>
      </p:sp>
      <p:sp>
        <p:nvSpPr>
          <p:cNvPr id="9" name="Выноска-облако 8"/>
          <p:cNvSpPr/>
          <p:nvPr/>
        </p:nvSpPr>
        <p:spPr>
          <a:xfrm>
            <a:off x="7524328" y="404664"/>
            <a:ext cx="1619672" cy="9361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7 клас</a:t>
            </a:r>
            <a:endParaRPr lang="uk-UA" sz="2400" b="1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98072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uk-UA" sz="3600" b="1" dirty="0" smtClean="0">
                <a:cs typeface="Times New Roman" pitchFamily="18" charset="0"/>
              </a:rPr>
              <a:t>Виконати </a:t>
            </a:r>
            <a:r>
              <a:rPr lang="uk-UA" sz="3600" b="1" smtClean="0">
                <a:cs typeface="Times New Roman" pitchFamily="18" charset="0"/>
              </a:rPr>
              <a:t>вправу 376</a:t>
            </a:r>
            <a:endParaRPr lang="uk-UA" sz="3600" b="1" dirty="0" smtClean="0">
              <a:cs typeface="Times New Roman" pitchFamily="18" charset="0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uk-UA" sz="3600" b="1" dirty="0" smtClean="0">
                <a:solidFill>
                  <a:srgbClr val="0070C0"/>
                </a:solidFill>
                <a:cs typeface="Times New Roman" pitchFamily="18" charset="0"/>
              </a:rPr>
              <a:t>БАЖАЮ УДАЧІ!!!</a:t>
            </a:r>
            <a:endParaRPr lang="uk-UA" sz="3600" b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0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ДОМАШНЄ ЗАВДАННЯ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286888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260648"/>
            <a:ext cx="7891490" cy="1296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3200" b="1" dirty="0" smtClean="0">
                <a:solidFill>
                  <a:srgbClr val="9933FF"/>
                </a:solidFill>
                <a:latin typeface="Arial" pitchFamily="34" charset="0"/>
                <a:ea typeface="+mj-ea"/>
                <a:cs typeface="Arial" pitchFamily="34" charset="0"/>
              </a:rPr>
              <a:t>ЛЕКСИКО-ГРАМАТИЧНА РОБОТА</a:t>
            </a:r>
          </a:p>
          <a:p>
            <a:pPr algn="ctr">
              <a:defRPr/>
            </a:pPr>
            <a:r>
              <a:rPr lang="uk-UA" sz="28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Оберіть правильний варіант та запишіть</a:t>
            </a:r>
          </a:p>
          <a:p>
            <a:pPr algn="ctr">
              <a:defRPr/>
            </a:pPr>
            <a:endParaRPr lang="uk-UA" sz="3200" b="1" dirty="0">
              <a:solidFill>
                <a:srgbClr val="99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99592" y="1844824"/>
            <a:ext cx="7969211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1.Гортати сторінки – листати сторінки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2. Потерпіти поразку – зазнати поразки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3. Опанувати собою – опанувати себе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4. Уживати заходів – приймати міри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5. Рахуватися з думкою – зважати на думку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6. Уперся на своєму – затявся на своєму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7. Прогалини в знаннях – пробіли в знаннях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8. Приїхати на поїзді – приїхати поїздом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uk-UA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uk-UA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96167" y="4221088"/>
            <a:ext cx="8784976" cy="15121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/>
          <a:lstStyle/>
          <a:p>
            <a:pPr fontAlgn="auto">
              <a:spcAft>
                <a:spcPts val="0"/>
              </a:spcAft>
              <a:defRPr/>
            </a:pPr>
            <a:r>
              <a:rPr lang="uk-UA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uk-UA" sz="2800" b="1" i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4199" y="1772816"/>
            <a:ext cx="8208912" cy="230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uk-UA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Выноска-облако 8"/>
          <p:cNvSpPr/>
          <p:nvPr/>
        </p:nvSpPr>
        <p:spPr>
          <a:xfrm>
            <a:off x="7812360" y="2276872"/>
            <a:ext cx="1202432" cy="18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7 клас</a:t>
            </a:r>
            <a:endParaRPr lang="uk-UA" sz="2000" b="1" dirty="0"/>
          </a:p>
        </p:txBody>
      </p:sp>
    </p:spTree>
    <p:extLst>
      <p:ext uri="{BB962C8B-B14F-4D97-AF65-F5344CB8AC3E}">
        <p14:creationId xmlns="" xmlns:p14="http://schemas.microsoft.com/office/powerpoint/2010/main" val="199942265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692696"/>
            <a:ext cx="7891490" cy="1512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3200" b="1" dirty="0" smtClean="0">
                <a:solidFill>
                  <a:srgbClr val="9933FF"/>
                </a:solidFill>
                <a:latin typeface="Arial" pitchFamily="34" charset="0"/>
                <a:ea typeface="+mj-ea"/>
                <a:cs typeface="Arial" pitchFamily="34" charset="0"/>
              </a:rPr>
              <a:t>РОЗПОДІЛЬНА РОБОТА</a:t>
            </a:r>
          </a:p>
          <a:p>
            <a:pPr algn="ctr">
              <a:defRPr/>
            </a:pPr>
            <a:r>
              <a:rPr lang="uk-UA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Запишіть слова у три стовпчики: разом окремо, через дефіс</a:t>
            </a:r>
          </a:p>
          <a:p>
            <a:pPr algn="ctr">
              <a:defRPr/>
            </a:pPr>
            <a:endParaRPr lang="uk-UA" sz="3200" b="1" dirty="0">
              <a:solidFill>
                <a:srgbClr val="99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99592" y="2492896"/>
            <a:ext cx="7969211" cy="338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Скажи/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но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, зустрів/же/таки, ані/трохи, коли/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сь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, співай/бо, не/вже, хтозна/скільки, ні/з/ким, не/зразу, як/от, таки/приніс, дожив/таки, ото/ж, написав/же, казна/від/чого, хто/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небудь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, дарма/що, аби/який, моторошно/ж/бо, ні/скільки, навряд/чи, бозна/який. </a:t>
            </a:r>
            <a:b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uk-UA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uk-UA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96167" y="4221088"/>
            <a:ext cx="8784976" cy="15121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/>
          <a:lstStyle/>
          <a:p>
            <a:pPr fontAlgn="auto">
              <a:spcAft>
                <a:spcPts val="0"/>
              </a:spcAft>
              <a:defRPr/>
            </a:pPr>
            <a:r>
              <a:rPr lang="uk-UA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uk-UA" sz="2800" b="1" i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4199" y="1772816"/>
            <a:ext cx="8208912" cy="230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uk-UA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Выноска-облако 7"/>
          <p:cNvSpPr/>
          <p:nvPr/>
        </p:nvSpPr>
        <p:spPr>
          <a:xfrm>
            <a:off x="5580112" y="5445224"/>
            <a:ext cx="2232248" cy="12607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7 клас</a:t>
            </a:r>
            <a:endParaRPr lang="uk-UA" sz="2400" b="1" dirty="0"/>
          </a:p>
        </p:txBody>
      </p:sp>
    </p:spTree>
    <p:extLst>
      <p:ext uri="{BB962C8B-B14F-4D97-AF65-F5344CB8AC3E}">
        <p14:creationId xmlns="" xmlns:p14="http://schemas.microsoft.com/office/powerpoint/2010/main" val="199942265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2">
                <a:lumMod val="75000"/>
              </a:schemeClr>
            </a:gs>
            <a:gs pos="66000">
              <a:srgbClr val="CAD6F5"/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429000"/>
            <a:ext cx="8064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b="1" dirty="0" smtClean="0"/>
              <a:t>У словах з </a:t>
            </a:r>
            <a:r>
              <a:rPr lang="uk-UA" sz="2400" b="1" dirty="0" err="1" smtClean="0"/>
              <a:t>недо-</a:t>
            </a:r>
            <a:r>
              <a:rPr lang="uk-UA" sz="2400" b="1" dirty="0" smtClean="0"/>
              <a:t>, що мають значення неповної дії: </a:t>
            </a:r>
            <a:r>
              <a:rPr lang="uk-UA" sz="2400" b="1" dirty="0" smtClean="0">
                <a:solidFill>
                  <a:srgbClr val="C00000"/>
                </a:solidFill>
              </a:rPr>
              <a:t>недобачати, недооцінка, недоробка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912" y="4581129"/>
            <a:ext cx="79208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Якщо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до слова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можна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дібрати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синонім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sz="2400" b="1" dirty="0" smtClean="0">
                <a:solidFill>
                  <a:srgbClr val="C00000"/>
                </a:solidFill>
              </a:rPr>
              <a:t>неволя, </a:t>
            </a:r>
            <a:r>
              <a:rPr lang="ru-RU" sz="2400" b="1" dirty="0" err="1" smtClean="0">
                <a:solidFill>
                  <a:srgbClr val="C00000"/>
                </a:solidFill>
              </a:rPr>
              <a:t>невеселий</a:t>
            </a:r>
            <a:r>
              <a:rPr lang="ru-RU" sz="2400" b="1" dirty="0" smtClean="0">
                <a:solidFill>
                  <a:srgbClr val="C00000"/>
                </a:solidFill>
              </a:rPr>
              <a:t>, недалеко 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6612" y="5733256"/>
            <a:ext cx="789437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Якщо дієприкметник виступає означенням без пояснювального слова: </a:t>
            </a:r>
            <a:r>
              <a:rPr lang="uk-UA" sz="2400" b="1" dirty="0" smtClean="0">
                <a:solidFill>
                  <a:srgbClr val="C00000"/>
                </a:solidFill>
              </a:rPr>
              <a:t>незаповнений бланк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7368" y="476672"/>
            <a:ext cx="8126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ЗАПАМ’ЯТАЙ!!!</a:t>
            </a:r>
            <a:endParaRPr lang="uk-UA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576" y="133561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НАПИСАННЯ </a:t>
            </a:r>
            <a:r>
              <a:rPr lang="uk-UA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</a:t>
            </a:r>
            <a:r>
              <a:rPr lang="uk-UA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РАЗОМ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420888"/>
            <a:ext cx="806836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Якщо</a:t>
            </a:r>
            <a:r>
              <a:rPr lang="ru-RU" sz="2400" b="1" dirty="0" smtClean="0"/>
              <a:t> слово не </a:t>
            </a:r>
            <a:r>
              <a:rPr lang="ru-RU" sz="2400" b="1" dirty="0" err="1" smtClean="0"/>
              <a:t>вживається</a:t>
            </a:r>
            <a:r>
              <a:rPr lang="ru-RU" sz="2400" b="1" dirty="0" smtClean="0"/>
              <a:t> без НЕ: </a:t>
            </a:r>
            <a:r>
              <a:rPr lang="ru-RU" sz="2400" b="1" dirty="0" smtClean="0">
                <a:solidFill>
                  <a:srgbClr val="C00000"/>
                </a:solidFill>
              </a:rPr>
              <a:t>нежить, </a:t>
            </a:r>
            <a:r>
              <a:rPr lang="ru-RU" sz="2400" b="1" dirty="0" err="1" smtClean="0">
                <a:solidFill>
                  <a:srgbClr val="C00000"/>
                </a:solidFill>
              </a:rPr>
              <a:t>негайно</a:t>
            </a:r>
            <a:r>
              <a:rPr lang="ru-RU" sz="2400" b="1" dirty="0" smtClean="0">
                <a:solidFill>
                  <a:srgbClr val="C00000"/>
                </a:solidFill>
              </a:rPr>
              <a:t>, </a:t>
            </a:r>
            <a:r>
              <a:rPr lang="ru-RU" sz="2400" b="1" dirty="0" err="1" smtClean="0">
                <a:solidFill>
                  <a:srgbClr val="C00000"/>
                </a:solidFill>
              </a:rPr>
              <a:t>неволити</a:t>
            </a:r>
            <a:r>
              <a:rPr lang="ru-RU" sz="2400" b="1" dirty="0" smtClean="0">
                <a:solidFill>
                  <a:srgbClr val="C00000"/>
                </a:solidFill>
              </a:rPr>
              <a:t>, </a:t>
            </a:r>
            <a:r>
              <a:rPr lang="ru-RU" sz="2400" b="1" dirty="0" err="1" smtClean="0">
                <a:solidFill>
                  <a:srgbClr val="C00000"/>
                </a:solidFill>
              </a:rPr>
              <a:t>немічний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212976"/>
            <a:ext cx="8064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числівниках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займенниках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службових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частин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мови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sz="2400" b="1" dirty="0" smtClean="0">
                <a:solidFill>
                  <a:srgbClr val="C00000"/>
                </a:solidFill>
              </a:rPr>
              <a:t>не </a:t>
            </a:r>
            <a:r>
              <a:rPr lang="ru-RU" sz="2400" b="1" dirty="0" err="1" smtClean="0">
                <a:solidFill>
                  <a:srgbClr val="C00000"/>
                </a:solidFill>
              </a:rPr>
              <a:t>п’ять</a:t>
            </a:r>
            <a:r>
              <a:rPr lang="ru-RU" sz="2400" b="1" dirty="0" smtClean="0">
                <a:solidFill>
                  <a:srgbClr val="C00000"/>
                </a:solidFill>
              </a:rPr>
              <a:t>, </a:t>
            </a:r>
            <a:r>
              <a:rPr lang="ru-RU" sz="2400" b="1" dirty="0" err="1" smtClean="0">
                <a:solidFill>
                  <a:srgbClr val="C00000"/>
                </a:solidFill>
              </a:rPr>
              <a:t>не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</a:rPr>
              <a:t>такий</a:t>
            </a:r>
            <a:r>
              <a:rPr lang="ru-RU" sz="2400" b="1" dirty="0" smtClean="0">
                <a:solidFill>
                  <a:srgbClr val="C00000"/>
                </a:solidFill>
              </a:rPr>
              <a:t>, </a:t>
            </a:r>
            <a:r>
              <a:rPr lang="ru-RU" sz="2400" b="1" dirty="0" err="1" smtClean="0">
                <a:solidFill>
                  <a:srgbClr val="C00000"/>
                </a:solidFill>
              </a:rPr>
              <a:t>не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</a:rPr>
              <a:t>лише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912" y="4365105"/>
            <a:ext cx="79208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Якщо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дієприкметник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виступає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присудком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sz="2400" b="1" dirty="0" smtClean="0">
                <a:solidFill>
                  <a:srgbClr val="C00000"/>
                </a:solidFill>
              </a:rPr>
              <a:t>земля не полита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6612" y="5373216"/>
            <a:ext cx="789437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Якщо при 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дієприкметнику-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означенні  є пояснювальне слово: </a:t>
            </a:r>
            <a:r>
              <a:rPr lang="uk-UA" sz="2400" b="1" dirty="0" smtClean="0">
                <a:solidFill>
                  <a:srgbClr val="C00000"/>
                </a:solidFill>
              </a:rPr>
              <a:t>не заповнений касиром бланк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7368" y="476672"/>
            <a:ext cx="8126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ЗАПАМ’ЯТАЙ!!!</a:t>
            </a:r>
            <a:endParaRPr lang="uk-UA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576" y="133561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НАПИСАННЯ </a:t>
            </a:r>
            <a:r>
              <a:rPr lang="uk-UA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uk-UA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ОКРЕМО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132856"/>
            <a:ext cx="806836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Якщо</a:t>
            </a:r>
            <a:r>
              <a:rPr lang="ru-RU" sz="2400" b="1" dirty="0" smtClean="0"/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не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вживається</a:t>
            </a:r>
            <a:r>
              <a:rPr lang="ru-RU" sz="2400" b="1" dirty="0" smtClean="0"/>
              <a:t> для </a:t>
            </a:r>
            <a:r>
              <a:rPr lang="ru-RU" sz="2400" b="1" dirty="0" err="1" smtClean="0"/>
              <a:t>заперечення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дії</a:t>
            </a:r>
            <a:r>
              <a:rPr lang="ru-RU" sz="2400" b="1" dirty="0" smtClean="0"/>
              <a:t>, </a:t>
            </a:r>
            <a:r>
              <a:rPr lang="ru-RU" sz="2400" b="1" dirty="0" err="1" smtClean="0"/>
              <a:t>ознаки</a:t>
            </a:r>
            <a:r>
              <a:rPr lang="ru-RU" sz="2400" b="1" dirty="0" smtClean="0"/>
              <a:t> предмета: </a:t>
            </a:r>
            <a:r>
              <a:rPr lang="ru-RU" sz="2400" b="1" dirty="0" smtClean="0">
                <a:solidFill>
                  <a:srgbClr val="C00000"/>
                </a:solidFill>
              </a:rPr>
              <a:t>не </a:t>
            </a:r>
            <a:r>
              <a:rPr lang="ru-RU" sz="2400" b="1" dirty="0" err="1" smtClean="0">
                <a:solidFill>
                  <a:srgbClr val="C00000"/>
                </a:solidFill>
              </a:rPr>
              <a:t>бачив</a:t>
            </a:r>
            <a:r>
              <a:rPr lang="ru-RU" sz="2400" b="1" dirty="0" smtClean="0">
                <a:solidFill>
                  <a:srgbClr val="C00000"/>
                </a:solidFill>
              </a:rPr>
              <a:t>, </a:t>
            </a:r>
            <a:r>
              <a:rPr lang="ru-RU" sz="2400" b="1" dirty="0" err="1" smtClean="0">
                <a:solidFill>
                  <a:srgbClr val="C00000"/>
                </a:solidFill>
              </a:rPr>
              <a:t>він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</a:rPr>
              <a:t>мені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</a:rPr>
              <a:t>не</a:t>
            </a:r>
            <a:r>
              <a:rPr lang="ru-RU" sz="2400" b="1" dirty="0" smtClean="0">
                <a:solidFill>
                  <a:srgbClr val="C00000"/>
                </a:solidFill>
              </a:rPr>
              <a:t> друг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143116"/>
            <a:ext cx="446449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ru-RU" sz="2400" b="1" dirty="0" smtClean="0"/>
              <a:t>У </a:t>
            </a:r>
            <a:r>
              <a:rPr lang="ru-RU" sz="2400" b="1" dirty="0" err="1" smtClean="0"/>
              <a:t>заперечних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займенниках</a:t>
            </a:r>
            <a:r>
              <a:rPr lang="ru-RU" sz="2400" b="1" dirty="0" smtClean="0"/>
              <a:t>, </a:t>
            </a:r>
            <a:r>
              <a:rPr lang="ru-RU" sz="2400" b="1" dirty="0" err="1" smtClean="0"/>
              <a:t>якщо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після</a:t>
            </a:r>
            <a:r>
              <a:rPr lang="ru-RU" sz="2400" b="1" dirty="0" smtClean="0"/>
              <a:t> НІ </a:t>
            </a:r>
            <a:r>
              <a:rPr lang="ru-RU" sz="2400" b="1" dirty="0" err="1" smtClean="0"/>
              <a:t>немає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прийменника</a:t>
            </a:r>
            <a:r>
              <a:rPr lang="ru-RU" sz="2400" b="1" dirty="0" smtClean="0"/>
              <a:t>: </a:t>
            </a:r>
            <a:r>
              <a:rPr lang="ru-RU" sz="2400" b="1" dirty="0" err="1" smtClean="0">
                <a:solidFill>
                  <a:srgbClr val="FF0000"/>
                </a:solidFill>
              </a:rPr>
              <a:t>ніхто</a:t>
            </a:r>
            <a:r>
              <a:rPr lang="ru-RU" sz="2400" b="1" dirty="0" smtClean="0">
                <a:solidFill>
                  <a:srgbClr val="FF0000"/>
                </a:solidFill>
              </a:rPr>
              <a:t>, </a:t>
            </a:r>
            <a:r>
              <a:rPr lang="ru-RU" sz="2400" b="1" dirty="0" err="1" smtClean="0">
                <a:solidFill>
                  <a:srgbClr val="FF0000"/>
                </a:solidFill>
              </a:rPr>
              <a:t>нічий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214289"/>
            <a:ext cx="485778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НАПИСАННЯ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НІ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00010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РАЗОМ                ОКРЕМО</a:t>
            </a:r>
            <a:endParaRPr lang="uk-UA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6" y="3571876"/>
            <a:ext cx="425882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uk-UA" sz="2400" b="1" dirty="0" smtClean="0"/>
              <a:t>У заперечних прислівниках: </a:t>
            </a:r>
            <a:r>
              <a:rPr lang="uk-UA" sz="2400" b="1" dirty="0" smtClean="0">
                <a:solidFill>
                  <a:srgbClr val="FF0000"/>
                </a:solidFill>
              </a:rPr>
              <a:t>ніде, ніколи 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7160" y="2143116"/>
            <a:ext cx="3918148" cy="173664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/>
              <a:t>Якщо НІ заперечує наявність дії, ознаки предмета: </a:t>
            </a:r>
            <a:r>
              <a:rPr lang="uk-UA" sz="2400" b="1" dirty="0" smtClean="0">
                <a:solidFill>
                  <a:srgbClr val="FF0000"/>
                </a:solidFill>
              </a:rPr>
              <a:t>ні писати, ні високий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044" y="5000636"/>
            <a:ext cx="4298832" cy="12618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Arial" pitchFamily="34" charset="0"/>
              <a:buChar char="•"/>
            </a:pPr>
            <a:r>
              <a:rPr lang="uk-UA" sz="2800" dirty="0" smtClean="0"/>
              <a:t> </a:t>
            </a:r>
            <a:r>
              <a:rPr lang="uk-UA" sz="2400" b="1" dirty="0" smtClean="0"/>
              <a:t>У словах, які без НІ не вживаються: </a:t>
            </a:r>
            <a:r>
              <a:rPr lang="uk-UA" sz="2400" b="1" dirty="0" smtClean="0">
                <a:solidFill>
                  <a:srgbClr val="FF0000"/>
                </a:solidFill>
              </a:rPr>
              <a:t>нікчемний, нівечити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3472" y="5000636"/>
            <a:ext cx="3890957" cy="9194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У </a:t>
            </a:r>
            <a:r>
              <a:rPr lang="ru-RU" sz="2400" b="1" dirty="0" err="1" smtClean="0"/>
              <a:t>фразеологізмах</a:t>
            </a:r>
            <a:r>
              <a:rPr lang="ru-RU" sz="2400" b="1" dirty="0" smtClean="0"/>
              <a:t>: </a:t>
            </a:r>
            <a:r>
              <a:rPr lang="ru-RU" sz="2400" b="1" dirty="0" err="1" smtClean="0">
                <a:solidFill>
                  <a:srgbClr val="FF0000"/>
                </a:solidFill>
              </a:rPr>
              <a:t>ні</a:t>
            </a:r>
            <a:r>
              <a:rPr lang="ru-RU" sz="2400" b="1" dirty="0" smtClean="0">
                <a:solidFill>
                  <a:srgbClr val="FF0000"/>
                </a:solidFill>
              </a:rPr>
              <a:t> тут </a:t>
            </a:r>
            <a:r>
              <a:rPr lang="ru-RU" sz="2400" b="1" dirty="0" err="1" smtClean="0">
                <a:solidFill>
                  <a:srgbClr val="FF0000"/>
                </a:solidFill>
              </a:rPr>
              <a:t>ні</a:t>
            </a:r>
            <a:r>
              <a:rPr lang="ru-RU" sz="2400" b="1" dirty="0" smtClean="0">
                <a:solidFill>
                  <a:srgbClr val="FF0000"/>
                </a:solidFill>
              </a:rPr>
              <a:t> там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4" name="Стрелка вправо 13" hidden="1"/>
          <p:cNvSpPr/>
          <p:nvPr/>
        </p:nvSpPr>
        <p:spPr>
          <a:xfrm>
            <a:off x="4335962" y="2000240"/>
            <a:ext cx="360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" name="Стрелка вправо 14" hidden="1"/>
          <p:cNvSpPr/>
          <p:nvPr/>
        </p:nvSpPr>
        <p:spPr>
          <a:xfrm>
            <a:off x="4364546" y="3429000"/>
            <a:ext cx="360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6" name="Стрелка вправо 15" hidden="1"/>
          <p:cNvSpPr/>
          <p:nvPr/>
        </p:nvSpPr>
        <p:spPr>
          <a:xfrm>
            <a:off x="4320562" y="5013176"/>
            <a:ext cx="360000" cy="360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34480861"/>
      </p:ext>
    </p:extLst>
  </p:cSld>
  <p:clrMapOvr>
    <a:masterClrMapping/>
  </p:clrMapOvr>
  <p:transition spd="slow">
    <p:wipe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571480"/>
            <a:ext cx="7891490" cy="1849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СПОСТЕРЕЖЕННЯ НАД МОВНИМ МАТЕРІАЛОМ</a:t>
            </a:r>
          </a:p>
          <a:p>
            <a:pPr algn="ctr">
              <a:defRPr/>
            </a:pPr>
            <a:r>
              <a:rPr lang="uk-UA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Запишіть правильно слова та поясніть їх написання</a:t>
            </a:r>
            <a:endParaRPr lang="uk-UA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40555" y="2060848"/>
            <a:ext cx="7696200" cy="89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endParaRPr lang="uk-UA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683568" y="2708920"/>
            <a:ext cx="7632848" cy="31683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/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Ні/що, ні/до/чого, не/сказав, ні/трохи, не/</a:t>
            </a:r>
            <a:r>
              <a:rPr lang="uk-UA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мовля</a:t>
            </a:r>
            <a:r>
              <a:rPr lang="uk-UA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, не/треба, ні/туди ні/сюди, не/вимовлене другом слово, не/друг, ні/з/ким, не/далеко,а близько, ні/як, не/веселий, не/пишучи, не/один, ні/на/чому, ні/чия, не/орана нива.</a:t>
            </a:r>
            <a:br>
              <a:rPr lang="uk-UA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uk-UA" sz="2800" b="1" i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4199" y="2780928"/>
            <a:ext cx="8208912" cy="1292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uk-UA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Выноска-облако 8"/>
          <p:cNvSpPr/>
          <p:nvPr/>
        </p:nvSpPr>
        <p:spPr>
          <a:xfrm>
            <a:off x="6660232" y="5373216"/>
            <a:ext cx="2088232" cy="11887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7 клас</a:t>
            </a:r>
            <a:endParaRPr lang="uk-UA" sz="2400" b="1" dirty="0"/>
          </a:p>
        </p:txBody>
      </p:sp>
    </p:spTree>
    <p:extLst>
      <p:ext uri="{BB962C8B-B14F-4D97-AF65-F5344CB8AC3E}">
        <p14:creationId xmlns="" xmlns:p14="http://schemas.microsoft.com/office/powerpoint/2010/main" val="199942265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88640"/>
            <a:ext cx="8358246" cy="1077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Перепиши речення, розкриваючи дужки, підкресліть ГО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268760"/>
            <a:ext cx="835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Уламок рейки був такий важкий, що іншим разом 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Хаєцький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(ні)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защо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його (не) підняв би. Пройшовши наскрізь вуличку, він (не) зустрів (ні)кого зі своїх. (Ні)чого в світі я так (не)люблю, як саджати </a:t>
            </a:r>
            <a:r>
              <a:rPr lang="uk-UA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що-</a:t>
            </a:r>
            <a:r>
              <a:rPr lang="uk-U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(не)будь у землю. (Ні)дід, (ні)ми (не)розуміли прочитаного.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4357694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/>
              <a:t>Уламок рейки був такий важкий, що іншим разом </a:t>
            </a:r>
            <a:r>
              <a:rPr lang="uk-UA" sz="2400" b="1" dirty="0" err="1" smtClean="0"/>
              <a:t>Хаєцький</a:t>
            </a:r>
            <a:r>
              <a:rPr lang="uk-UA" sz="2400" b="1" dirty="0" smtClean="0"/>
              <a:t> нізащо його не підняв би. Пройшовши наскрізь вуличку, він не зустрів нікого зі своїх. Нічого в світі я так не люблю, як саджати що-небудь у землю. Ні дід, ні ми не розуміли прочитаного.  </a:t>
            </a:r>
            <a:endParaRPr lang="ru-RU" sz="2400" b="1" dirty="0"/>
          </a:p>
        </p:txBody>
      </p:sp>
      <p:sp>
        <p:nvSpPr>
          <p:cNvPr id="6" name="Лента лицом вверх 5"/>
          <p:cNvSpPr/>
          <p:nvPr/>
        </p:nvSpPr>
        <p:spPr>
          <a:xfrm>
            <a:off x="6156176" y="3643314"/>
            <a:ext cx="2479836" cy="745868"/>
          </a:xfrm>
          <a:prstGeom prst="ribbon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Перевір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16"/>
          <p:cNvSpPr/>
          <p:nvPr/>
        </p:nvSpPr>
        <p:spPr>
          <a:xfrm rot="1985252">
            <a:off x="4955853" y="4740673"/>
            <a:ext cx="3456052" cy="1626335"/>
          </a:xfrm>
          <a:prstGeom prst="cloudCallout">
            <a:avLst/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pic>
        <p:nvPicPr>
          <p:cNvPr id="23" name="Picture 3" descr="C:\Users\mootia\Desktop\цибуляк\1024x1024s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3058" y="1268760"/>
            <a:ext cx="3838094" cy="383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Овал 4"/>
          <p:cNvSpPr/>
          <p:nvPr/>
        </p:nvSpPr>
        <p:spPr>
          <a:xfrm rot="1997240">
            <a:off x="5702515" y="2121736"/>
            <a:ext cx="3506178" cy="1616190"/>
          </a:xfrm>
          <a:prstGeom prst="cloudCallout">
            <a:avLst/>
          </a:prstGeom>
          <a:solidFill>
            <a:srgbClr val="669900"/>
          </a:solidFill>
          <a:ln>
            <a:solidFill>
              <a:schemeClr val="tx1"/>
            </a:solidFill>
          </a:ln>
          <a:scene3d>
            <a:camera prst="orthographicFront"/>
            <a:lightRig rig="chilly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400" kern="1200" dirty="0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Дізнався…</a:t>
            </a:r>
            <a:endParaRPr lang="ru-RU" sz="2400" kern="1200" dirty="0">
              <a:effectLst>
                <a:glow rad="101600">
                  <a:schemeClr val="tx2">
                    <a:lumMod val="50000"/>
                    <a:alpha val="6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вал 4"/>
          <p:cNvSpPr/>
          <p:nvPr/>
        </p:nvSpPr>
        <p:spPr>
          <a:xfrm rot="20184430">
            <a:off x="1192941" y="399436"/>
            <a:ext cx="3366767" cy="1614519"/>
          </a:xfrm>
          <a:prstGeom prst="cloudCallout">
            <a:avLst/>
          </a:prstGeom>
          <a:solidFill>
            <a:srgbClr val="9966FF"/>
          </a:solidFill>
          <a:ln>
            <a:solidFill>
              <a:schemeClr val="tx1"/>
            </a:solidFill>
          </a:ln>
          <a:scene3d>
            <a:camera prst="orthographicFront"/>
            <a:lightRig rig="chilly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400" kern="1200" dirty="0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Пригадав(</a:t>
            </a:r>
            <a:r>
              <a:rPr lang="uk-UA" sz="2400" kern="1200" dirty="0" err="1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ла</a:t>
            </a:r>
            <a:r>
              <a:rPr lang="uk-UA" sz="2400" kern="1200" dirty="0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)…</a:t>
            </a:r>
            <a:endParaRPr lang="ru-RU" sz="2400" kern="1200" dirty="0">
              <a:effectLst>
                <a:glow rad="101600">
                  <a:schemeClr val="tx2">
                    <a:lumMod val="50000"/>
                    <a:alpha val="6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 rot="20952359">
            <a:off x="1613585" y="4633049"/>
            <a:ext cx="2982447" cy="1841585"/>
            <a:chOff x="4328252" y="2860867"/>
            <a:chExt cx="3672747" cy="568133"/>
          </a:xfrm>
          <a:scene3d>
            <a:camera prst="orthographicFront"/>
            <a:lightRig rig="chilly" dir="t"/>
          </a:scene3d>
        </p:grpSpPr>
        <p:sp>
          <p:nvSpPr>
            <p:cNvPr id="14" name="Овал 13"/>
            <p:cNvSpPr/>
            <p:nvPr/>
          </p:nvSpPr>
          <p:spPr>
            <a:xfrm>
              <a:off x="4454323" y="2860867"/>
              <a:ext cx="3546676" cy="568133"/>
            </a:xfrm>
            <a:prstGeom prst="cloudCallout">
              <a:avLst/>
            </a:prstGeom>
            <a:sp3d prstMaterial="translucentPowder">
              <a:bevelT w="127000" h="25400" prst="softRound"/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15" name="Овал 4"/>
            <p:cNvSpPr/>
            <p:nvPr/>
          </p:nvSpPr>
          <p:spPr>
            <a:xfrm>
              <a:off x="4328252" y="2944068"/>
              <a:ext cx="3672746" cy="401731"/>
            </a:xfrm>
            <a:prstGeom prst="cloudCallou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2400" kern="1200" dirty="0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навчився…</a:t>
              </a:r>
              <a:endParaRPr lang="ru-RU" sz="2400" kern="1200" dirty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Овал 4"/>
          <p:cNvSpPr/>
          <p:nvPr/>
        </p:nvSpPr>
        <p:spPr>
          <a:xfrm rot="2210644">
            <a:off x="4972430" y="4923752"/>
            <a:ext cx="3342194" cy="1269632"/>
          </a:xfrm>
          <a:prstGeom prst="cloudCallout">
            <a:avLst/>
          </a:prstGeom>
          <a:scene3d>
            <a:camera prst="orthographicFront"/>
            <a:lightRig rig="chilly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400" kern="1200" dirty="0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потренувався…</a:t>
            </a:r>
            <a:endParaRPr lang="ru-RU" sz="2400" kern="1200" dirty="0">
              <a:effectLst>
                <a:glow rad="101600">
                  <a:schemeClr val="tx2">
                    <a:lumMod val="50000"/>
                    <a:alpha val="6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 rot="20010148">
            <a:off x="12174" y="2758646"/>
            <a:ext cx="3011713" cy="1898971"/>
            <a:chOff x="3565934" y="4952705"/>
            <a:chExt cx="3313095" cy="533701"/>
          </a:xfrm>
          <a:scene3d>
            <a:camera prst="orthographicFront"/>
            <a:lightRig rig="chilly" dir="t"/>
          </a:scene3d>
        </p:grpSpPr>
        <p:sp>
          <p:nvSpPr>
            <p:cNvPr id="20" name="Овал 19"/>
            <p:cNvSpPr/>
            <p:nvPr/>
          </p:nvSpPr>
          <p:spPr>
            <a:xfrm>
              <a:off x="3636852" y="4952705"/>
              <a:ext cx="3201741" cy="533701"/>
            </a:xfrm>
            <a:prstGeom prst="cloudCallout">
              <a:avLst/>
            </a:prstGeom>
            <a:sp3d prstMaterial="translucentPowder">
              <a:bevelT w="127000" h="25400" prst="softRound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1" name="Овал 4"/>
            <p:cNvSpPr/>
            <p:nvPr/>
          </p:nvSpPr>
          <p:spPr>
            <a:xfrm>
              <a:off x="3565934" y="5030864"/>
              <a:ext cx="3313095" cy="376257"/>
            </a:xfrm>
            <a:prstGeom prst="cloudCallou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2400" kern="1200" dirty="0" err="1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запам</a:t>
              </a:r>
              <a:r>
                <a:rPr lang="en-US" sz="2400" kern="1200" dirty="0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`</a:t>
              </a:r>
              <a:r>
                <a:rPr lang="uk-UA" sz="2400" kern="1200" dirty="0" err="1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ятав</a:t>
              </a:r>
              <a:endParaRPr lang="uk-UA" sz="2400" kern="1200" dirty="0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2400" kern="1200" dirty="0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(</a:t>
              </a:r>
              <a:r>
                <a:rPr lang="uk-UA" sz="2400" kern="1200" dirty="0" err="1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ла</a:t>
              </a:r>
              <a:r>
                <a:rPr lang="uk-UA" sz="2400" kern="1200" dirty="0" smtClean="0"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)…</a:t>
              </a:r>
              <a:endParaRPr lang="ru-RU" sz="2400" kern="1200" dirty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Выноска-облако 21"/>
          <p:cNvSpPr/>
          <p:nvPr/>
        </p:nvSpPr>
        <p:spPr>
          <a:xfrm>
            <a:off x="4603316" y="38110"/>
            <a:ext cx="4080424" cy="1639788"/>
          </a:xfrm>
          <a:prstGeom prst="cloudCallout">
            <a:avLst>
              <a:gd name="adj1" fmla="val -28973"/>
              <a:gd name="adj2" fmla="val 79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Сьогодні </a:t>
            </a:r>
            <a:endParaRPr lang="uk-UA" sz="3200" b="1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на уроці Я</a:t>
            </a:r>
            <a:endParaRPr lang="uk-UA" sz="3200" dirty="0">
              <a:solidFill>
                <a:schemeClr val="bg2">
                  <a:lumMod val="40000"/>
                  <a:lumOff val="6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5621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2069</TotalTime>
  <Words>526</Words>
  <Application>Microsoft Office PowerPoint</Application>
  <PresentationFormat>Экран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Пр..їхати, пр..красний, пр..шкільний, пр..мудрий</dc:title>
  <dc:creator>Natasha</dc:creator>
  <cp:lastModifiedBy>Пользователь</cp:lastModifiedBy>
  <cp:revision>259</cp:revision>
  <dcterms:created xsi:type="dcterms:W3CDTF">2017-11-28T09:50:48Z</dcterms:created>
  <dcterms:modified xsi:type="dcterms:W3CDTF">2025-04-09T15:07:26Z</dcterms:modified>
</cp:coreProperties>
</file>