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234419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6005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5803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3623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54325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01853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29737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7555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6352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7696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7722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1B7E382-E1D0-42F3-8E1A-84CED98D9C52}" type="datetimeFigureOut">
              <a:rPr lang="uk-UA" smtClean="0"/>
              <a:pPr/>
              <a:t>13.04.2025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B60A91-AB84-4187-93AA-2329DE0FDE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3096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1776582" y="914401"/>
            <a:ext cx="8361229" cy="2695189"/>
          </a:xfrm>
        </p:spPr>
        <p:txBody>
          <a:bodyPr/>
          <a:lstStyle/>
          <a:p>
            <a:r>
              <a:rPr lang="uk-UA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Відокремлені додатки</a:t>
            </a:r>
            <a:endParaRPr lang="uk-UA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>
          <a:xfrm>
            <a:off x="7994073" y="4184073"/>
            <a:ext cx="2452254" cy="858443"/>
          </a:xfrm>
        </p:spPr>
        <p:txBody>
          <a:bodyPr>
            <a:noAutofit/>
          </a:bodyPr>
          <a:lstStyle/>
          <a:p>
            <a:r>
              <a:rPr lang="uk-UA" sz="48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uk-UA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</a:p>
          <a:p>
            <a:r>
              <a:rPr lang="uk-UA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Стрембицька</a:t>
            </a:r>
            <a:r>
              <a:rPr lang="uk-UA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uk-UA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.А.</a:t>
            </a:r>
            <a:endParaRPr lang="uk-UA" sz="18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0" y="3828027"/>
            <a:ext cx="3034146" cy="27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99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38546"/>
            <a:ext cx="9601200" cy="498764"/>
          </a:xfrm>
        </p:spPr>
        <p:txBody>
          <a:bodyPr>
            <a:noAutofit/>
          </a:bodyPr>
          <a:lstStyle/>
          <a:p>
            <a:pPr algn="ctr"/>
            <a:r>
              <a:rPr lang="uk-UA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для самоперевірки</a:t>
            </a:r>
            <a:endParaRPr lang="uk-UA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091" y="1011382"/>
            <a:ext cx="11014363" cy="5846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uk-UA" sz="2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Відокремлений додаток ужито в реченні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 </a:t>
            </a:r>
            <a:r>
              <a:rPr lang="uk-U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Дозволь мені, мій вечоровий світе, упасти зерням в рідній бороні.</a:t>
            </a:r>
          </a:p>
          <a:p>
            <a:pPr marL="0" indent="0">
              <a:buNone/>
            </a:pPr>
            <a:r>
              <a:rPr lang="uk-U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 </a:t>
            </a: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Розминаючи </a:t>
            </a:r>
            <a:r>
              <a:rPr lang="uk-U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сизий полин у долоні, роси юності спогадом п’ю.</a:t>
            </a:r>
          </a:p>
          <a:p>
            <a:pPr marL="0" indent="0">
              <a:buNone/>
            </a:pPr>
            <a:r>
              <a:rPr lang="uk-U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uk-U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серця доторкнулася весна, ота жіноча, ніжно-лебедина.</a:t>
            </a:r>
          </a:p>
          <a:p>
            <a:pPr marL="0" indent="0">
              <a:buNone/>
            </a:pPr>
            <a:r>
              <a:rPr lang="uk-U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 </a:t>
            </a: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Усі</a:t>
            </a:r>
            <a:r>
              <a:rPr lang="uk-U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винятком Андрія, прийшли того вечора на збори.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uk-UA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Додаток з обох боків треба відокремити комами (розділові знаки </a:t>
            </a:r>
            <a:r>
              <a:rPr lang="uk-UA" sz="26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пропущено</a:t>
            </a:r>
            <a:r>
              <a:rPr lang="uk-UA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 Замість свічки палахкотить сонце.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  Зло нічого не дає крім зла вмій прощати як прощає мати.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 І ніхто того не чув не знав не бачив </a:t>
            </a:r>
            <a:r>
              <a:rPr lang="uk-UA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опріч</a:t>
            </a: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Марка малого.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uk-UA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Додатки відокремлюються за допомогою таких слів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 безперечно, мабуть, по-перше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  знаючи, чесно кажучи,  таким чином</a:t>
            </a:r>
          </a:p>
          <a:p>
            <a:pPr marL="0" indent="0">
              <a:buNone/>
            </a:pP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 </a:t>
            </a:r>
            <a:r>
              <a:rPr lang="uk-UA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опріч</a:t>
            </a:r>
            <a:r>
              <a:rPr lang="uk-U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особливо, за винятком </a:t>
            </a:r>
            <a:endParaRPr lang="uk-U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4211782"/>
            <a:ext cx="2452254" cy="24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77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60763" y="471055"/>
            <a:ext cx="10044545" cy="1094507"/>
          </a:xfrm>
        </p:spPr>
        <p:txBody>
          <a:bodyPr/>
          <a:lstStyle/>
          <a:p>
            <a:pPr algn="ctr"/>
            <a:r>
              <a:rPr lang="uk-UA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РЕФЛЕКСІЯ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60763" y="1565563"/>
            <a:ext cx="10377055" cy="4807527"/>
          </a:xfrm>
        </p:spPr>
        <p:txBody>
          <a:bodyPr/>
          <a:lstStyle/>
          <a:p>
            <a:pPr marL="45720" lv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80000"/>
              <a:buNone/>
            </a:pPr>
            <a:r>
              <a:rPr lang="uk-UA" sz="40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Сьогодні на </a:t>
            </a:r>
            <a:r>
              <a:rPr lang="uk-UA" sz="4000" b="1" u="sng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уроці</a:t>
            </a:r>
            <a:r>
              <a:rPr lang="uk-UA" sz="40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 я</a:t>
            </a:r>
          </a:p>
          <a:p>
            <a:pPr marL="45720" lv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80000"/>
              <a:buNone/>
            </a:pPr>
            <a:r>
              <a:rPr lang="uk-UA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                 </a:t>
            </a:r>
            <a:r>
              <a:rPr lang="uk-UA" sz="4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вивчив…</a:t>
            </a:r>
          </a:p>
          <a:p>
            <a:pPr marL="45720" lv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80000"/>
              <a:buNone/>
            </a:pPr>
            <a:r>
              <a:rPr lang="uk-UA" sz="4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                       </a:t>
            </a:r>
            <a:r>
              <a:rPr lang="uk-UA" sz="4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запам</a:t>
            </a:r>
            <a:r>
              <a:rPr lang="en-US" sz="4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’</a:t>
            </a:r>
            <a:r>
              <a:rPr lang="uk-UA" sz="4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ятав</a:t>
            </a:r>
            <a:r>
              <a:rPr lang="uk-UA" sz="4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…</a:t>
            </a:r>
          </a:p>
          <a:p>
            <a:pPr marL="45720" lv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80000"/>
              <a:buNone/>
            </a:pPr>
            <a:r>
              <a:rPr lang="uk-UA" sz="4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                                не вмів, а тепер умію...</a:t>
            </a:r>
          </a:p>
          <a:p>
            <a:pPr marL="45720" lv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80000"/>
              <a:buNone/>
            </a:pPr>
            <a:r>
              <a:rPr lang="uk-UA" sz="4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rbel" panose="020B0503020204020204"/>
              </a:rPr>
              <a:t>                                        переконався…</a:t>
            </a:r>
          </a:p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65" y="493999"/>
            <a:ext cx="2299854" cy="22998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6" y="4150301"/>
            <a:ext cx="3608746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830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0655" y="429492"/>
            <a:ext cx="9297341" cy="1122218"/>
          </a:xfrm>
        </p:spPr>
        <p:txBody>
          <a:bodyPr>
            <a:normAutofit/>
          </a:bodyPr>
          <a:lstStyle/>
          <a:p>
            <a:pPr algn="ctr"/>
            <a:r>
              <a:rPr lang="uk-UA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Домашнє завдання</a:t>
            </a:r>
            <a:endParaRPr lang="uk-U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273" y="1717965"/>
            <a:ext cx="10058400" cy="3976254"/>
          </a:xfrm>
        </p:spPr>
        <p:txBody>
          <a:bodyPr>
            <a:noAutofit/>
          </a:bodyPr>
          <a:lstStyle/>
          <a:p>
            <a:pPr marL="457200" indent="-457200" algn="l"/>
            <a:r>
              <a:rPr lang="uk-UA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Виконати </a:t>
            </a:r>
            <a:r>
              <a:rPr lang="uk-UA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впр.6,стор.161</a:t>
            </a:r>
            <a:endParaRPr lang="uk-UA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417" y="4127255"/>
            <a:ext cx="2756570" cy="18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70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0144" y="263236"/>
            <a:ext cx="9462656" cy="720437"/>
          </a:xfrm>
        </p:spPr>
        <p:txBody>
          <a:bodyPr>
            <a:noAutofit/>
          </a:bodyPr>
          <a:lstStyle/>
          <a:p>
            <a:pPr algn="ctr"/>
            <a:r>
              <a:rPr lang="uk-UA" sz="6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 уроку</a:t>
            </a:r>
            <a:endParaRPr lang="uk-UA" sz="6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7637" y="1343891"/>
            <a:ext cx="10072254" cy="5070764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sz="3600" dirty="0" smtClean="0"/>
              <a:t>з</a:t>
            </a:r>
            <a:r>
              <a:rPr lang="en-US" sz="3600" dirty="0" smtClean="0"/>
              <a:t>’</a:t>
            </a:r>
            <a:r>
              <a:rPr lang="uk-UA" sz="3600" dirty="0" smtClean="0"/>
              <a:t>ясувати, за яких умов відокремлюються додатки, яке їх інтонаційне оформлення та роль у мові;</a:t>
            </a:r>
          </a:p>
          <a:p>
            <a:pPr algn="just"/>
            <a:r>
              <a:rPr lang="uk-UA" sz="3600" dirty="0"/>
              <a:t>н</a:t>
            </a:r>
            <a:r>
              <a:rPr lang="uk-UA" sz="3600" dirty="0" smtClean="0"/>
              <a:t>авчитися знаходити в реченні та правильно виділяти на письмі відокремлені додатки;</a:t>
            </a:r>
          </a:p>
          <a:p>
            <a:pPr algn="just"/>
            <a:r>
              <a:rPr lang="uk-UA" sz="3600" dirty="0"/>
              <a:t>б</a:t>
            </a:r>
            <a:r>
              <a:rPr lang="uk-UA" sz="3600" dirty="0" smtClean="0"/>
              <a:t>удувати правильно речення з відокремленими додатками;</a:t>
            </a:r>
          </a:p>
          <a:p>
            <a:pPr algn="just"/>
            <a:r>
              <a:rPr lang="uk-UA" sz="3600" dirty="0"/>
              <a:t>р</a:t>
            </a:r>
            <a:r>
              <a:rPr lang="uk-UA" sz="3600" dirty="0" smtClean="0"/>
              <a:t>озвивати культуру усного та писемного мовлення.</a:t>
            </a:r>
          </a:p>
          <a:p>
            <a:endParaRPr lang="uk-UA" sz="36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2789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4400" y="235528"/>
            <a:ext cx="9365673" cy="174567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3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Мовна</a:t>
            </a:r>
            <a:r>
              <a:rPr lang="uk-UA" sz="53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розминка</a:t>
            </a:r>
            <a:r>
              <a:rPr lang="uk-UA" sz="4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200" dirty="0" err="1" smtClean="0"/>
              <a:t>Зіставте</a:t>
            </a:r>
            <a:r>
              <a:rPr lang="uk-UA" sz="3200" dirty="0" smtClean="0"/>
              <a:t> речення у двох колонках. Визначте синтаксичну роль, спосіб вираження та значення виділених слів.</a:t>
            </a:r>
            <a:endParaRPr lang="uk-UA" sz="48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66800" y="2189017"/>
            <a:ext cx="4876800" cy="4488873"/>
          </a:xfrm>
        </p:spPr>
        <p:txBody>
          <a:bodyPr>
            <a:normAutofit/>
          </a:bodyPr>
          <a:lstStyle/>
          <a:p>
            <a:r>
              <a:rPr lang="uk-UA" sz="3600" dirty="0" smtClean="0"/>
              <a:t>Люблю всі пори року.</a:t>
            </a:r>
          </a:p>
          <a:p>
            <a:endParaRPr lang="uk-UA" sz="3600" dirty="0" smtClean="0"/>
          </a:p>
          <a:p>
            <a:r>
              <a:rPr lang="uk-UA" sz="3600" dirty="0" smtClean="0"/>
              <a:t>Не скажу нічого.</a:t>
            </a:r>
          </a:p>
          <a:p>
            <a:pPr marL="0" indent="0">
              <a:buNone/>
            </a:pPr>
            <a:endParaRPr lang="uk-UA" sz="3600" dirty="0" smtClean="0"/>
          </a:p>
          <a:p>
            <a:r>
              <a:rPr lang="uk-UA" sz="3600" dirty="0" smtClean="0"/>
              <a:t>Похибки друзів ми повинні виправляти.</a:t>
            </a:r>
            <a:endParaRPr lang="uk-UA" sz="36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497782" y="2189017"/>
            <a:ext cx="5458690" cy="4488873"/>
          </a:xfrm>
        </p:spPr>
        <p:txBody>
          <a:bodyPr>
            <a:normAutofit/>
          </a:bodyPr>
          <a:lstStyle/>
          <a:p>
            <a:r>
              <a:rPr lang="uk-UA" sz="3600" dirty="0" smtClean="0"/>
              <a:t>Люблю всі пори року, </a:t>
            </a:r>
            <a:r>
              <a:rPr lang="uk-UA" sz="3600" b="1" dirty="0" smtClean="0"/>
              <a:t>особливо літо.</a:t>
            </a:r>
          </a:p>
          <a:p>
            <a:r>
              <a:rPr lang="uk-UA" sz="3600" dirty="0" smtClean="0"/>
              <a:t>Не скажу нічого, </a:t>
            </a:r>
            <a:r>
              <a:rPr lang="uk-UA" sz="3600" b="1" dirty="0" smtClean="0"/>
              <a:t>крім правди.</a:t>
            </a:r>
          </a:p>
          <a:p>
            <a:r>
              <a:rPr lang="uk-UA" sz="3600" dirty="0" smtClean="0"/>
              <a:t>Похибки друзів, </a:t>
            </a:r>
            <a:r>
              <a:rPr lang="uk-UA" sz="3600" b="1" dirty="0" smtClean="0"/>
              <a:t>за винятком зради,</a:t>
            </a:r>
            <a:r>
              <a:rPr lang="uk-UA" sz="3600" dirty="0" smtClean="0"/>
              <a:t> ми повинні виправляти.</a:t>
            </a:r>
            <a:endParaRPr lang="uk-UA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714" y="131619"/>
            <a:ext cx="1584758" cy="19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921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65025" y="346364"/>
            <a:ext cx="9612971" cy="886691"/>
          </a:xfrm>
        </p:spPr>
        <p:txBody>
          <a:bodyPr>
            <a:normAutofit/>
          </a:bodyPr>
          <a:lstStyle/>
          <a:p>
            <a:pPr algn="ctr"/>
            <a:r>
              <a:rPr lang="uk-UA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Відокремлені додатки</a:t>
            </a:r>
            <a:endParaRPr lang="uk-UA" sz="54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98764" y="1482436"/>
            <a:ext cx="10737272" cy="4558146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відповідають на питання </a:t>
            </a:r>
            <a:r>
              <a:rPr lang="uk-UA" sz="3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непрямих відмінків</a:t>
            </a: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мають значення </a:t>
            </a:r>
            <a:r>
              <a:rPr lang="uk-UA" sz="3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виключення,</a:t>
            </a:r>
          </a:p>
          <a:p>
            <a:pPr algn="l"/>
            <a:r>
              <a:rPr lang="uk-UA" sz="3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включення,</a:t>
            </a:r>
          </a:p>
          <a:p>
            <a:pPr algn="l"/>
            <a:r>
              <a:rPr lang="uk-UA" sz="3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заміщення </a:t>
            </a: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одного предмета іншим;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</a:t>
            </a:r>
            <a:r>
              <a:rPr lang="en-US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sz="3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єднуються</a:t>
            </a: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іншими членами речення способом  </a:t>
            </a:r>
            <a:r>
              <a:rPr lang="uk-UA" sz="3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керування</a:t>
            </a: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письмі відокремлюються </a:t>
            </a:r>
            <a:r>
              <a:rPr lang="uk-UA" sz="3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комами</a:t>
            </a:r>
            <a:r>
              <a:rPr lang="uk-UA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uk-UA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626" y="293759"/>
            <a:ext cx="1928616" cy="23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9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4765964" cy="2008909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ВІДОКРЕМЛЮЮТЬСЯ додатки, виражені іменниками з прийменниками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709" y="0"/>
            <a:ext cx="6669291" cy="2770909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512618" y="2202873"/>
            <a:ext cx="4558146" cy="4655127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uk-UA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uk-UA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рім (окрім, </a:t>
            </a:r>
            <a:r>
              <a:rPr lang="uk-UA" sz="4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опріч</a:t>
            </a:r>
            <a:r>
              <a:rPr lang="uk-UA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>
              <a:lnSpc>
                <a:spcPct val="100000"/>
              </a:lnSpc>
            </a:pPr>
            <a:r>
              <a:rPr lang="uk-UA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замість</a:t>
            </a:r>
          </a:p>
          <a:p>
            <a:pPr algn="ctr">
              <a:lnSpc>
                <a:spcPct val="100000"/>
              </a:lnSpc>
            </a:pPr>
            <a:r>
              <a:rPr lang="uk-UA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uk-UA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супереч</a:t>
            </a:r>
          </a:p>
          <a:p>
            <a:pPr algn="ctr">
              <a:lnSpc>
                <a:spcPct val="100000"/>
              </a:lnSpc>
            </a:pPr>
            <a:r>
              <a:rPr lang="uk-UA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окрема</a:t>
            </a:r>
          </a:p>
          <a:p>
            <a:pPr algn="ctr">
              <a:lnSpc>
                <a:spcPct val="100000"/>
              </a:lnSpc>
            </a:pPr>
            <a:r>
              <a:rPr lang="uk-UA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uk-UA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собливо</a:t>
            </a:r>
          </a:p>
          <a:p>
            <a:pPr algn="ctr">
              <a:lnSpc>
                <a:spcPct val="100000"/>
              </a:lnSpc>
            </a:pPr>
            <a:r>
              <a:rPr lang="uk-UA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винятком</a:t>
            </a:r>
          </a:p>
          <a:p>
            <a:pPr algn="ctr">
              <a:lnSpc>
                <a:spcPct val="100000"/>
              </a:lnSpc>
            </a:pPr>
            <a:r>
              <a:rPr lang="uk-UA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uk-UA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відміну від</a:t>
            </a:r>
          </a:p>
          <a:p>
            <a:endParaRPr lang="uk-UA"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57" y="3360160"/>
            <a:ext cx="3931661" cy="27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485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71600" y="263236"/>
            <a:ext cx="9601200" cy="101138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Додатки з прийменником </a:t>
            </a:r>
            <a:r>
              <a:rPr lang="uk-UA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ЗАМІСТЬ </a:t>
            </a:r>
            <a:br>
              <a:rPr lang="uk-UA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 не відокремлюватися.</a:t>
            </a:r>
            <a:endParaRPr lang="uk-U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371600" y="1523999"/>
            <a:ext cx="9850582" cy="4959927"/>
          </a:xfrm>
        </p:spPr>
        <p:txBody>
          <a:bodyPr>
            <a:normAutofit lnSpcReduction="10000"/>
          </a:bodyPr>
          <a:lstStyle/>
          <a:p>
            <a:r>
              <a:rPr lang="uk-UA" sz="2800" b="1" dirty="0" smtClean="0">
                <a:solidFill>
                  <a:srgbClr val="C00000"/>
                </a:solidFill>
              </a:rPr>
              <a:t>1. Якщо замість можна замінити прийменником «за» або «взамін». </a:t>
            </a:r>
          </a:p>
          <a:p>
            <a:pPr marL="0" indent="0" algn="ctr">
              <a:buNone/>
            </a:pPr>
            <a:r>
              <a:rPr lang="uk-UA" sz="2800" b="1" i="1" dirty="0" smtClean="0"/>
              <a:t>Учень пояснював тему замість (=за) учителя.</a:t>
            </a:r>
          </a:p>
          <a:p>
            <a:pPr marL="0" indent="0">
              <a:buNone/>
            </a:pPr>
            <a:r>
              <a:rPr lang="uk-UA" sz="2800" b="1" dirty="0" smtClean="0">
                <a:solidFill>
                  <a:schemeClr val="accent4"/>
                </a:solidFill>
              </a:rPr>
              <a:t>Якщо така заміна неможлива, тоді додаток відокремлюється.</a:t>
            </a:r>
          </a:p>
          <a:p>
            <a:pPr marL="0" indent="0" algn="ctr">
              <a:buNone/>
            </a:pPr>
            <a:r>
              <a:rPr lang="uk-UA" sz="2800" b="1" i="1" dirty="0" smtClean="0"/>
              <a:t>Замість парт, у клас поставили нові столи.</a:t>
            </a:r>
          </a:p>
          <a:p>
            <a:pPr marL="0" indent="0" algn="ctr">
              <a:buNone/>
            </a:pPr>
            <a:r>
              <a:rPr lang="uk-UA" sz="2800" b="1" i="1" dirty="0"/>
              <a:t> </a:t>
            </a:r>
            <a:r>
              <a:rPr lang="uk-UA" sz="2800" b="1" i="1" dirty="0" smtClean="0"/>
              <a:t>Там, замість житечка, в </a:t>
            </a:r>
            <a:r>
              <a:rPr lang="uk-UA" sz="2800" b="1" i="1" dirty="0" err="1" smtClean="0"/>
              <a:t>теплеє</a:t>
            </a:r>
            <a:r>
              <a:rPr lang="uk-UA" sz="2800" b="1" i="1" dirty="0" smtClean="0"/>
              <a:t> літечко терен зацвів.</a:t>
            </a:r>
          </a:p>
          <a:p>
            <a:pPr marL="0" indent="0">
              <a:buNone/>
            </a:pPr>
            <a:r>
              <a:rPr lang="uk-UA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Якщо можлива заміна такого додатка.</a:t>
            </a:r>
          </a:p>
          <a:p>
            <a:pPr marL="0" indent="0" algn="ctr">
              <a:buNone/>
            </a:pPr>
            <a:r>
              <a:rPr lang="uk-UA" sz="2800" b="1" i="1" dirty="0" smtClean="0"/>
              <a:t>Замість квіток шаблі, списи виблискують в долині.</a:t>
            </a:r>
          </a:p>
          <a:p>
            <a:pPr marL="0" indent="0" algn="ctr">
              <a:buNone/>
            </a:pPr>
            <a:r>
              <a:rPr lang="uk-UA" sz="2800" b="1" i="1" dirty="0" smtClean="0"/>
              <a:t>Порівняйте:</a:t>
            </a:r>
          </a:p>
          <a:p>
            <a:pPr marL="0" indent="0" algn="ctr">
              <a:buNone/>
            </a:pPr>
            <a:r>
              <a:rPr lang="uk-UA" sz="2800" b="1" i="1" dirty="0" smtClean="0"/>
              <a:t>Не квіти, а шаблі, списи виблискують в долині.</a:t>
            </a:r>
          </a:p>
          <a:p>
            <a:pPr marL="0" indent="0">
              <a:buNone/>
            </a:pPr>
            <a:endParaRPr lang="uk-UA" b="1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157" y="4486275"/>
            <a:ext cx="1924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402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318656"/>
            <a:ext cx="8991601" cy="1039090"/>
          </a:xfrm>
        </p:spPr>
        <p:txBody>
          <a:bodyPr>
            <a:normAutofit/>
          </a:bodyPr>
          <a:lstStyle/>
          <a:p>
            <a:pPr algn="ctr"/>
            <a:r>
              <a:rPr lang="uk-UA" sz="5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Пунктуаційний практикум</a:t>
            </a:r>
            <a:endParaRPr lang="uk-UA" sz="5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357746"/>
            <a:ext cx="10321637" cy="5361709"/>
          </a:xfrm>
        </p:spPr>
        <p:txBody>
          <a:bodyPr/>
          <a:lstStyle/>
          <a:p>
            <a:pPr marL="0" indent="0" algn="just">
              <a:buNone/>
            </a:pPr>
            <a:r>
              <a:rPr lang="uk-UA" sz="3200" b="1" dirty="0" smtClean="0"/>
              <a:t>1. </a:t>
            </a:r>
            <a:r>
              <a:rPr lang="uk-UA" sz="3400" b="1" dirty="0" smtClean="0"/>
              <a:t>На світі все знайдеш крім рідної матері.</a:t>
            </a:r>
          </a:p>
          <a:p>
            <a:pPr marL="0" indent="0" algn="just">
              <a:buNone/>
            </a:pPr>
            <a:r>
              <a:rPr lang="uk-UA" sz="3400" b="1" dirty="0" smtClean="0"/>
              <a:t>2. А тепер замість крила парусника Тоня й </a:t>
            </a:r>
            <a:r>
              <a:rPr lang="uk-UA" sz="3400" b="1" dirty="0"/>
              <a:t>В</a:t>
            </a:r>
            <a:r>
              <a:rPr lang="uk-UA" sz="3400" b="1" dirty="0" smtClean="0"/>
              <a:t>італій бачать удалині серед затоки непорушну гору якусь.</a:t>
            </a:r>
          </a:p>
          <a:p>
            <a:pPr marL="0" indent="0" algn="just">
              <a:buNone/>
            </a:pPr>
            <a:r>
              <a:rPr lang="uk-UA" sz="3400" b="1" dirty="0"/>
              <a:t>3</a:t>
            </a:r>
            <a:r>
              <a:rPr lang="uk-UA" sz="3400" b="1" dirty="0" smtClean="0"/>
              <a:t>. На відміну від мудреця нерозумний чоловік вимагає всього від інших а не від себе.</a:t>
            </a:r>
          </a:p>
          <a:p>
            <a:pPr marL="0" indent="0" algn="just">
              <a:buNone/>
            </a:pPr>
            <a:r>
              <a:rPr lang="uk-UA" sz="3400" b="1" dirty="0" smtClean="0"/>
              <a:t>4. Ні небо ні земля ніколи навіть у снах не покидають людини.</a:t>
            </a:r>
          </a:p>
          <a:p>
            <a:pPr marL="0" indent="0" algn="just">
              <a:buNone/>
            </a:pPr>
            <a:r>
              <a:rPr lang="uk-UA" sz="3400" b="1" dirty="0" smtClean="0"/>
              <a:t>5. Люблю слухати спів пташок особливо жайворонка.</a:t>
            </a:r>
          </a:p>
          <a:p>
            <a:pPr marL="0" indent="0" algn="just">
              <a:buNone/>
            </a:pP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3" y="0"/>
            <a:ext cx="1731818" cy="19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53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60219"/>
            <a:ext cx="9601200" cy="1011382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Дослідження - трансформація</a:t>
            </a:r>
            <a:endParaRPr lang="uk-UA" sz="4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8583" y="1482436"/>
            <a:ext cx="10293926" cy="5223163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ЗРАЗОК. У будинку нікого не було. У будинку була лише господиня. - </a:t>
            </a:r>
            <a:r>
              <a:rPr lang="uk-UA" sz="2800" i="1" dirty="0" smtClean="0"/>
              <a:t>У будинку нікого не було, </a:t>
            </a:r>
            <a:r>
              <a:rPr lang="uk-UA" sz="2800" b="1" i="1" dirty="0" smtClean="0"/>
              <a:t>крім</a:t>
            </a:r>
            <a:r>
              <a:rPr lang="uk-UA" sz="2800" i="1" dirty="0" smtClean="0"/>
              <a:t> господині.</a:t>
            </a:r>
          </a:p>
          <a:p>
            <a:pPr marL="0" indent="0" algn="just">
              <a:buNone/>
            </a:pPr>
            <a:r>
              <a:rPr lang="uk-UA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Цього року рясно вродили всі плодові дерева. Найкращий урожай цього року дали вишні.</a:t>
            </a:r>
          </a:p>
          <a:p>
            <a:pPr marL="0" indent="0" algn="just">
              <a:buNone/>
            </a:pPr>
            <a:r>
              <a:rPr lang="uk-UA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Уважним треба бути до всіх. Приділяти увагу слід старим і дітям.</a:t>
            </a:r>
          </a:p>
          <a:p>
            <a:pPr marL="0" indent="0" algn="just">
              <a:buNone/>
            </a:pPr>
            <a:r>
              <a:rPr lang="uk-UA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За своє військове життя Іван Сірко брав участь у п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ятдесяти</a:t>
            </a:r>
            <a:r>
              <a:rPr lang="uk-UA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яти</a:t>
            </a:r>
            <a:r>
              <a:rPr lang="uk-UA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битвах. Лише в одній битві Іван Сірко зазнав поразки.</a:t>
            </a:r>
            <a:endParaRPr lang="uk-UA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10" y="102611"/>
            <a:ext cx="1550842" cy="19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870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43345"/>
            <a:ext cx="9601200" cy="928255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Творче завдання</a:t>
            </a:r>
            <a:endParaRPr lang="uk-UA" sz="4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96290"/>
            <a:ext cx="9906000" cy="4904510"/>
          </a:xfrm>
        </p:spPr>
        <p:txBody>
          <a:bodyPr>
            <a:normAutofit/>
          </a:bodyPr>
          <a:lstStyle/>
          <a:p>
            <a:pPr algn="just"/>
            <a:r>
              <a:rPr lang="uk-UA" sz="3200" dirty="0" smtClean="0"/>
              <a:t>Складіть і запишіть речення, увівши до них подані відокремлені додатки. З</a:t>
            </a:r>
            <a:r>
              <a:rPr lang="en-US" sz="3200" dirty="0" smtClean="0"/>
              <a:t>’</a:t>
            </a:r>
            <a:r>
              <a:rPr lang="uk-UA" sz="3200" dirty="0" smtClean="0"/>
              <a:t>ясуйте значення цих додатків та чим вони виражені. Підкресліть усі члени речення.</a:t>
            </a:r>
          </a:p>
          <a:p>
            <a:pPr marL="0" indent="0" algn="ctr">
              <a:buNone/>
            </a:pPr>
            <a:r>
              <a:rPr lang="uk-UA" sz="3600" b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Крім мами й батька; </a:t>
            </a:r>
          </a:p>
          <a:p>
            <a:pPr marL="0" indent="0" algn="ctr">
              <a:buNone/>
            </a:pPr>
            <a:r>
              <a:rPr lang="uk-UA" sz="3600" b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винятком </a:t>
            </a:r>
            <a:r>
              <a:rPr lang="uk-UA" sz="36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uk-UA" sz="3600" b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ількох друзів; </a:t>
            </a:r>
          </a:p>
          <a:p>
            <a:pPr marL="0" indent="0" algn="ctr">
              <a:buNone/>
            </a:pPr>
            <a:r>
              <a:rPr lang="uk-UA" sz="3600" b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замість вдячності.</a:t>
            </a:r>
            <a:endParaRPr lang="uk-UA" sz="3600" b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164" y="4029075"/>
            <a:ext cx="2028825" cy="2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11973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122</TotalTime>
  <Words>610</Words>
  <Application>Microsoft Office PowerPoint</Application>
  <PresentationFormat>Произвольный</PresentationFormat>
  <Paragraphs>81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Crop</vt:lpstr>
      <vt:lpstr>Відокремлені додатки</vt:lpstr>
      <vt:lpstr>Мета уроку</vt:lpstr>
      <vt:lpstr>Мовна розминка Зіставте речення у двох колонках. Визначте синтаксичну роль, спосіб вираження та значення виділених слів.</vt:lpstr>
      <vt:lpstr>Відокремлені додатки</vt:lpstr>
      <vt:lpstr>ВІДОКРЕМЛЮЮТЬСЯ додатки, виражені іменниками з прийменниками</vt:lpstr>
      <vt:lpstr>Додатки з прийменником ЗАМІСТЬ  можуть не відокремлюватися.</vt:lpstr>
      <vt:lpstr>Пунктуаційний практикум</vt:lpstr>
      <vt:lpstr>Дослідження - трансформація</vt:lpstr>
      <vt:lpstr>Творче завдання</vt:lpstr>
      <vt:lpstr>Тест для самоперевірки</vt:lpstr>
      <vt:lpstr>РЕФЛЕКСІЯ</vt:lpstr>
      <vt:lpstr>Домашнє завдання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Відокремлені додатки</dc:title>
  <dc:creator>Elena</dc:creator>
  <cp:lastModifiedBy>Пользователь</cp:lastModifiedBy>
  <cp:revision>15</cp:revision>
  <dcterms:created xsi:type="dcterms:W3CDTF">2021-04-19T19:38:56Z</dcterms:created>
  <dcterms:modified xsi:type="dcterms:W3CDTF">2025-04-13T13:08:05Z</dcterms:modified>
</cp:coreProperties>
</file>