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66" r:id="rId3"/>
    <p:sldId id="257" r:id="rId4"/>
    <p:sldId id="268" r:id="rId5"/>
    <p:sldId id="263" r:id="rId6"/>
    <p:sldId id="265" r:id="rId7"/>
    <p:sldId id="256" r:id="rId8"/>
    <p:sldId id="273" r:id="rId9"/>
    <p:sldId id="272" r:id="rId10"/>
    <p:sldId id="271" r:id="rId11"/>
    <p:sldId id="270" r:id="rId12"/>
    <p:sldId id="267" r:id="rId13"/>
    <p:sldId id="274" r:id="rId14"/>
    <p:sldId id="275" r:id="rId15"/>
    <p:sldId id="276" r:id="rId16"/>
    <p:sldId id="277" r:id="rId17"/>
    <p:sldId id="278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66" d="100"/>
          <a:sy n="66" d="100"/>
        </p:scale>
        <p:origin x="-1422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add title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EAF463A-BC7C-46EE-9F1E-7F377CCA4891}" type="datetimeFigureOut">
              <a:rPr lang="en-US" smtClean="0"/>
              <a:pPr/>
              <a:t>9/23/2024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483448D-3A78-4528-A469-B745A65DA48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2fe791_652a6bc998974c899ccd48141ee32e2c.jpg_srz_807_591_85_22_0.50_1.20_0.jpeg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914400" rtl="0" latinLnBrk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latinLnBrk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latinLnBrk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latinLnBrk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latinLnBrk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latinLnBrk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latinLnBrk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latinLnBrk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9530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400" b="1" dirty="0" err="1" smtClean="0"/>
              <a:t>Стрембицька</a:t>
            </a:r>
            <a:r>
              <a:rPr lang="uk-UA" sz="4400" b="1" dirty="0" smtClean="0"/>
              <a:t> Л.А.</a:t>
            </a:r>
          </a:p>
          <a:p>
            <a:pPr algn="ctr"/>
            <a:r>
              <a:rPr lang="uk-UA" sz="4400" b="1" dirty="0" smtClean="0">
                <a:solidFill>
                  <a:srgbClr val="00B050"/>
                </a:solidFill>
              </a:rPr>
              <a:t>7 клас</a:t>
            </a:r>
          </a:p>
          <a:p>
            <a:pPr algn="ctr"/>
            <a:r>
              <a:rPr lang="uk-UA" sz="4400" b="1" dirty="0" smtClean="0">
                <a:solidFill>
                  <a:srgbClr val="00B050"/>
                </a:solidFill>
              </a:rPr>
              <a:t>Українська мова</a:t>
            </a:r>
          </a:p>
          <a:p>
            <a:pPr algn="ctr"/>
            <a:r>
              <a:rPr lang="uk-UA" sz="4400" b="1" smtClean="0">
                <a:solidFill>
                  <a:srgbClr val="00B0F0"/>
                </a:solidFill>
              </a:rPr>
              <a:t>Двадцять </a:t>
            </a:r>
            <a:r>
              <a:rPr lang="uk-UA" sz="4400" b="1" smtClean="0">
                <a:solidFill>
                  <a:srgbClr val="00B0F0"/>
                </a:solidFill>
              </a:rPr>
              <a:t>четверте</a:t>
            </a:r>
            <a:r>
              <a:rPr lang="uk-UA" sz="4400" b="1" smtClean="0">
                <a:solidFill>
                  <a:srgbClr val="00B0F0"/>
                </a:solidFill>
              </a:rPr>
              <a:t> </a:t>
            </a:r>
            <a:r>
              <a:rPr lang="uk-UA" sz="4400" b="1" dirty="0" smtClean="0">
                <a:solidFill>
                  <a:srgbClr val="00B0F0"/>
                </a:solidFill>
              </a:rPr>
              <a:t>вересня</a:t>
            </a:r>
          </a:p>
          <a:p>
            <a:pPr algn="ctr"/>
            <a:r>
              <a:rPr lang="uk-UA" sz="4400" b="1" dirty="0" smtClean="0">
                <a:solidFill>
                  <a:srgbClr val="00B0F0"/>
                </a:solidFill>
              </a:rPr>
              <a:t>Класна робота</a:t>
            </a:r>
          </a:p>
          <a:p>
            <a:endParaRPr lang="ru-RU" dirty="0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9812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5.Веди читацький щоденник.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19200" y="457200"/>
            <a:ext cx="4419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переказувати текст</a:t>
            </a:r>
            <a:endParaRPr lang="ru-RU" sz="32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381000" y="16002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1.Уважно прочитай текст.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200400"/>
            <a:ext cx="5334000" cy="1676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Уяви одну або декілька картинок прочитаного.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533400"/>
            <a:ext cx="5181600" cy="2590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3.Зверни увагу на слова автора, які найчастіше передають основну думку тексту.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Блок-схема: типовой процесс 6"/>
          <p:cNvSpPr/>
          <p:nvPr/>
        </p:nvSpPr>
        <p:spPr>
          <a:xfrm>
            <a:off x="609600" y="3429000"/>
            <a:ext cx="51816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4.Переказуючи, заглядай в книгу.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типовой процесс 3"/>
          <p:cNvSpPr/>
          <p:nvPr/>
        </p:nvSpPr>
        <p:spPr>
          <a:xfrm>
            <a:off x="609600" y="1600200"/>
            <a:ext cx="51816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Перевір себе: перекажи самостійно текст.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5029200" cy="563562"/>
          </a:xfrm>
        </p:spPr>
        <p:txBody>
          <a:bodyPr/>
          <a:lstStyle/>
          <a:p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читати виразно</a:t>
            </a:r>
            <a:endParaRPr lang="ru-RU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609600" y="1371600"/>
            <a:ext cx="51816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Старайся уявити те, що читаєш.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609600" y="3276600"/>
            <a:ext cx="51816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Визнач своє і автора відношення до події і героїв.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Блок-схема: типовой процесс 1"/>
          <p:cNvSpPr/>
          <p:nvPr/>
        </p:nvSpPr>
        <p:spPr>
          <a:xfrm>
            <a:off x="533400" y="1143000"/>
            <a:ext cx="5181600" cy="1295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Читай швидко, вимовляючи слова.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533400" y="2743200"/>
            <a:ext cx="51816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Дотримуйся пауз при комах, в кінці речення, між абзацами.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648200" cy="1143000"/>
          </a:xfrm>
        </p:spPr>
        <p:txBody>
          <a:bodyPr/>
          <a:lstStyle/>
          <a:p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Вчись читати правильно</a:t>
            </a:r>
            <a:endParaRPr lang="ru-RU" sz="3200" b="1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Блок-схема: типовой процесс 2"/>
          <p:cNvSpPr/>
          <p:nvPr/>
        </p:nvSpPr>
        <p:spPr>
          <a:xfrm>
            <a:off x="533400" y="1524000"/>
            <a:ext cx="51816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1.Стеж за словами на рядку, не переставляй їх.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Блок-схема: типовой процесс 3"/>
          <p:cNvSpPr/>
          <p:nvPr/>
        </p:nvSpPr>
        <p:spPr>
          <a:xfrm>
            <a:off x="533400" y="3429000"/>
            <a:ext cx="5181600" cy="1295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Намагайся зрозуміти те, про що читаєш.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Блок-схема: типовой процесс 3"/>
          <p:cNvSpPr/>
          <p:nvPr/>
        </p:nvSpPr>
        <p:spPr>
          <a:xfrm>
            <a:off x="609600" y="990600"/>
            <a:ext cx="51054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 При читанні будь уважним до кожного слова.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Блок-схема: типовой процесс 4"/>
          <p:cNvSpPr/>
          <p:nvPr/>
        </p:nvSpPr>
        <p:spPr>
          <a:xfrm>
            <a:off x="609600" y="2743200"/>
            <a:ext cx="5105400" cy="2209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Старайся прочитати про себе не шепотіти й не ворушити губами.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33400" y="304800"/>
            <a:ext cx="502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Читання – це віконце, через яке діти бачать, пізнають світ і самих себе. </a:t>
            </a:r>
          </a:p>
          <a:p>
            <a:r>
              <a:rPr lang="ru-RU" sz="28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В. Сухомлинський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Книги – кораблі думки, які плавають хвилями часу і несуть свій дорогоцінний вантаж від покоління до покоління. </a:t>
            </a:r>
          </a:p>
          <a:p>
            <a:r>
              <a:rPr lang="ru-RU" sz="2800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Ф. Бекон</a:t>
            </a:r>
            <a:endParaRPr lang="ru-RU" sz="2800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6248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4400" b="1" u="sng" dirty="0" smtClean="0"/>
              <a:t>Домашнє завдання:</a:t>
            </a:r>
          </a:p>
          <a:p>
            <a:r>
              <a:rPr lang="uk-UA" sz="4400" dirty="0" smtClean="0"/>
              <a:t>1.Опрацювати матеріал підручника стор.31-33</a:t>
            </a:r>
          </a:p>
          <a:p>
            <a:r>
              <a:rPr lang="uk-UA" sz="4400" dirty="0" smtClean="0"/>
              <a:t>2.Виконати письмово завд.1 на стор.33</a:t>
            </a:r>
            <a:endParaRPr lang="ru-RU" sz="4400" dirty="0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1510209">
            <a:off x="505977" y="51991"/>
            <a:ext cx="856720" cy="113729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85800" y="685801"/>
            <a:ext cx="515797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Поради читачам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600" y="2819401"/>
            <a:ext cx="4876800" cy="22467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 Пам'ятки </a:t>
            </a:r>
          </a:p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Для розвитку ключових </a:t>
            </a:r>
          </a:p>
          <a:p>
            <a:pPr algn="ctr"/>
            <a:r>
              <a:rPr lang="uk-UA" sz="28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00B050"/>
                </a:solidFill>
                <a:effectLst>
                  <a:reflection blurRad="12700" stA="28000" endPos="45000" dist="1000" dir="5400000" sy="-100000" algn="bl" rotWithShape="0"/>
                </a:effectLst>
                <a:latin typeface="Times New Roman" pitchFamily="18" charset="0"/>
                <a:cs typeface="Times New Roman" pitchFamily="18" charset="0"/>
              </a:rPr>
              <a:t>компетентностей учнів</a:t>
            </a:r>
            <a:endParaRPr lang="ru-RU" sz="28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solidFill>
                <a:srgbClr val="00B050"/>
              </a:solidFill>
              <a:effectLst>
                <a:reflection blurRad="12700" stA="28000" endPos="45000" dist="1000" dir="5400000" sy="-100000" algn="bl" rotWithShape="0"/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85800" y="1447800"/>
            <a:ext cx="5105400" cy="1524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Ти прочитав книжку. Після цього подумай: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2" name="Рисунок 21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346613" y="685800"/>
            <a:ext cx="9977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uk-UA" sz="2800" b="1" dirty="0" smtClean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Тест</a:t>
            </a:r>
            <a:r>
              <a:rPr lang="uk-UA" sz="2800" b="1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9" name="Блок-схема: типовой процесс 8"/>
          <p:cNvSpPr/>
          <p:nvPr/>
        </p:nvSpPr>
        <p:spPr>
          <a:xfrm>
            <a:off x="685800" y="3124200"/>
            <a:ext cx="5105400" cy="1447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1.Про що і про кого може йти мова в книжці?</a:t>
            </a:r>
            <a:endParaRPr lang="ru-RU" sz="32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1295400"/>
            <a:ext cx="51054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Чи хотілося тобі прочитати її?  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4" name="Блок-схема: типовой процесс 3"/>
          <p:cNvSpPr/>
          <p:nvPr/>
        </p:nvSpPr>
        <p:spPr>
          <a:xfrm>
            <a:off x="609600" y="2895600"/>
            <a:ext cx="5105400" cy="1143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Яка основна думка твору?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762000" y="1219200"/>
            <a:ext cx="4876800" cy="1447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4.Познач слова, зміст яких тобі не відомий.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4" name="Блок-схема: типовой процесс 3"/>
          <p:cNvSpPr/>
          <p:nvPr/>
        </p:nvSpPr>
        <p:spPr>
          <a:xfrm>
            <a:off x="762000" y="2819400"/>
            <a:ext cx="4876800" cy="16002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1200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5. Назви дійових осіб.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4" grpId="0" animBg="1"/>
      <p:bldP spid="4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Блок-схема: типовой процесс 4"/>
          <p:cNvSpPr/>
          <p:nvPr/>
        </p:nvSpPr>
        <p:spPr>
          <a:xfrm>
            <a:off x="609600" y="1371600"/>
            <a:ext cx="5105400" cy="2209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6. Чи охоче ти читав книжку? Чому? </a:t>
            </a:r>
            <a:endParaRPr lang="ru-RU" sz="3200" dirty="0" smtClean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2954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7.Чого вчить цей твір?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2819400"/>
            <a:ext cx="5334000" cy="2514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8. Чи хотілося б тобі прочитати інші твори цього автора або книжку на подібну тему? 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95400" y="457200"/>
            <a:ext cx="411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Як працювати </a:t>
            </a:r>
          </a:p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 книгою</a:t>
            </a:r>
            <a:endParaRPr lang="ru-RU" sz="3200" b="1" dirty="0" smtClean="0">
              <a:solidFill>
                <a:schemeClr val="accent3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905000"/>
            <a:ext cx="5334000" cy="13716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1.З книгою поводься</a:t>
            </a:r>
          </a:p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з обережністю й охайно.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429000"/>
            <a:ext cx="5334000" cy="9144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2.Використовуй закладки.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school0115.gif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CC0000"/>
              </a:clrFrom>
              <a:clrTo>
                <a:srgbClr val="CC0000">
                  <a:alpha val="0"/>
                </a:srgbClr>
              </a:clrTo>
            </a:clrChange>
          </a:blip>
          <a:stretch>
            <a:fillRect/>
          </a:stretch>
        </p:blipFill>
        <p:spPr>
          <a:xfrm rot="20380599">
            <a:off x="208486" y="112326"/>
            <a:ext cx="856720" cy="1137296"/>
          </a:xfrm>
          <a:prstGeom prst="rect">
            <a:avLst/>
          </a:prstGeom>
        </p:spPr>
      </p:pic>
      <p:sp>
        <p:nvSpPr>
          <p:cNvPr id="5" name="Блок-схема: типовой процесс 4"/>
          <p:cNvSpPr/>
          <p:nvPr/>
        </p:nvSpPr>
        <p:spPr>
          <a:xfrm>
            <a:off x="457200" y="1295400"/>
            <a:ext cx="5334000" cy="18288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3.Не слинь палець для перегортання сторінок, не згортай їх.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Блок-схема: типовой процесс 7"/>
          <p:cNvSpPr/>
          <p:nvPr/>
        </p:nvSpPr>
        <p:spPr>
          <a:xfrm>
            <a:off x="457200" y="3276600"/>
            <a:ext cx="5334000" cy="1143000"/>
          </a:xfrm>
          <a:prstGeom prst="flowChartPredefined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k-UA" sz="3200" dirty="0" smtClean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4.Читай виразно і зрозуміло.</a:t>
            </a:r>
            <a:endParaRPr lang="ru-RU" sz="3200" dirty="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9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262</TotalTime>
  <Words>332</Words>
  <Application>Microsoft Office PowerPoint</Application>
  <PresentationFormat>Экран (4:3)</PresentationFormat>
  <Paragraphs>52</Paragraphs>
  <Slides>19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Office Theme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Вчись читати виразно</vt:lpstr>
      <vt:lpstr>Слайд 15</vt:lpstr>
      <vt:lpstr>Вчись читати правильно</vt:lpstr>
      <vt:lpstr>Слайд 17</vt:lpstr>
      <vt:lpstr>Слайд 18</vt:lpstr>
      <vt:lpstr>Слайд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Пользователь</cp:lastModifiedBy>
  <cp:revision>36</cp:revision>
  <dcterms:created xsi:type="dcterms:W3CDTF">2015-08-23T15:56:17Z</dcterms:created>
  <dcterms:modified xsi:type="dcterms:W3CDTF">2024-09-23T14:56:19Z</dcterms:modified>
</cp:coreProperties>
</file>