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62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6"/>
    <p:restoredTop sz="96281"/>
  </p:normalViewPr>
  <p:slideViewPr>
    <p:cSldViewPr snapToGrid="0" snapToObjects="1">
      <p:cViewPr varScale="1">
        <p:scale>
          <a:sx n="118" d="100"/>
          <a:sy n="118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12FB8-2553-334B-B5E1-FAA3644CBB3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E05A9-AF94-5543-BF2F-F075ADA60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96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frequency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dispatch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across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timescale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obvious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hierarchical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operations.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sub-min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flexible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resources?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seems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hierarchy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won’t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frequency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dispatch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overlapping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essentially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doing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is controlling supply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demand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rebalance,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timescales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originally.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goal of realizing the underlying economic efficiency through market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becomes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challenging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industry, to prioritize reliability, the norm has been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adopt an operational hierarchy across timescales with market economic dispatch spanning five-minute intervals or longer;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frequency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 to function within one minute or so. There is a buffer period under five minutes for reliability where efficiency is lost. Such a paradigm is a compromise at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higher-frequency market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better handles system variability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approaches finer-granularity efficiency, but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might destabilize the grid. This tradeoff motivates my work on coupled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electricity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 and market that aims to explore the fundamental limit of how fast a market can be operated without jeopardizing grid reliability.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BB4776-59A3-44FD-B73D-0EC158A747D8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5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F3F7-57FA-BE4A-855B-A0CEE8DD6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50481-EAC5-5944-875B-2B95C12D8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4C3A6-5B45-4449-828B-1FB824D2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3E73-9C7D-7B4E-AE17-FA77B3E23DB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CE225-C1CC-9D4D-A1FC-F9A831478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7AFE2-B5C6-5940-A39D-907BC419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B13B-9470-3148-93B7-12139470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9CF83-AEEA-2E40-8AE8-5DD63AE8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06654-2E44-8941-BFB8-3568EB544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FE26F-9C6F-F345-A314-0E6F8174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3E73-9C7D-7B4E-AE17-FA77B3E23DB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44FA0-F03C-C345-B7DA-944170B8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9A387-F7B3-9541-A868-2FC3752F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B13B-9470-3148-93B7-12139470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CF561-7B72-A64C-A051-6E89C60E4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A6EF0-24FE-3A45-A7A8-2C217EFBA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92DE6-F812-384F-91B7-C58C05C7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3E73-9C7D-7B4E-AE17-FA77B3E23DB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F8A88-D0BD-D64B-AE88-5C2F653C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C11AC-092E-BF45-AA11-D59CB865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B13B-9470-3148-93B7-12139470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5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8E60-BE50-DA42-90D0-7474494B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CFC59-AF28-B24A-B2CF-09E434CB2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83639-FE0F-0B40-9BD6-A2C8720A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3E73-9C7D-7B4E-AE17-FA77B3E23DB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FEB4D-C5E8-D747-9C0C-648F209A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73A6F-2E6F-6F49-99D2-6899E9DD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B13B-9470-3148-93B7-12139470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6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F934-AE12-BC40-A566-F5A0533C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17301-1F51-5E44-BB20-9068B5081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69DC-62E0-5A49-84A0-A24DAAD3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3E73-9C7D-7B4E-AE17-FA77B3E23DB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CCB28-31F7-9747-98EE-075441CF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C3633-9846-1247-B038-EC6BA1D6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B13B-9470-3148-93B7-12139470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7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14F0-ABEE-C54C-BBE6-02F4476F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847E-4350-F445-B0D4-C903F6F73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08857-344D-E849-B424-21BDAEFC9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33057-2277-8F45-A784-52AB13E6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3E73-9C7D-7B4E-AE17-FA77B3E23DB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3A531-6F12-254E-9239-E35646E5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39834-ECAA-B74F-8F1E-D6EA0E36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B13B-9470-3148-93B7-12139470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7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0F4B-2B89-6B42-A0E2-C2A3FFB6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0F9E-9DF7-A144-8CBA-001D3267D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E8D70-4302-9B4A-818C-F99996549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FB2FD-2267-1E46-8782-A775148EE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AE8C9-DE9D-EB4C-87A5-F0E4DBA84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5ED379-114A-014C-A71A-D2A8F725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3E73-9C7D-7B4E-AE17-FA77B3E23DB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98D44F-A4EA-CF40-AEA6-30EA4389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2CCE7-F354-EB46-BD79-464E1D79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B13B-9470-3148-93B7-12139470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7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81D8-5C1C-3B4A-A818-1B45EB45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2F16F-5370-D342-9549-CCFDCD6A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3E73-9C7D-7B4E-AE17-FA77B3E23DB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BD40C-62C6-7646-A1A8-07C09B55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9A966-D5C9-294C-ACFF-C84EE171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B13B-9470-3148-93B7-12139470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7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661DCB-16EC-CC46-92B1-206C66D0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3E73-9C7D-7B4E-AE17-FA77B3E23DB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539FF9-B5B8-9E45-BDAB-F42DC3CC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D2B09-AF3D-3545-9FED-84395C88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B13B-9470-3148-93B7-12139470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4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6B43C-C52F-B241-B58A-12410F28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D97A1-71F7-624D-A2E5-0F65EF86F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A70E3-ABEA-B447-A43B-2FE33BF49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74202-3C82-5248-A789-0A25FD50B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3E73-9C7D-7B4E-AE17-FA77B3E23DB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3DF0E-123A-674C-A3CF-8F6D3649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467E0-204C-A644-AB35-F5C9D9FF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B13B-9470-3148-93B7-12139470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9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5115-11E5-424F-84BC-B72CE4A6F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A41AD-A5EB-874E-9F8E-B5FEB74B1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F64E2-F1D3-1F4A-996A-FFB3768E0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46658-127E-A04A-A59D-A83641E2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3E73-9C7D-7B4E-AE17-FA77B3E23DB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3A612-1C5C-C349-8EC3-2BB7CBCD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5FD6F-69D3-184E-BAB2-9FF9BF15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B13B-9470-3148-93B7-12139470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0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37F1AD-E080-B948-9ECA-93DB46DF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91A71-50D7-6D44-A7F7-D0D650066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60E00-03CD-7A49-B9D6-C42255707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A3E73-9C7D-7B4E-AE17-FA77B3E23DB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303A5-896D-0D42-8B58-71FE83FBF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0A61-EF4A-DE43-A7CC-DB3FA76DA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8B13B-9470-3148-93B7-12139470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4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38139F0-1E66-9C4B-A96C-9790BB27FBF6}"/>
              </a:ext>
            </a:extLst>
          </p:cNvPr>
          <p:cNvGrpSpPr/>
          <p:nvPr/>
        </p:nvGrpSpPr>
        <p:grpSpPr>
          <a:xfrm>
            <a:off x="1580463" y="1873949"/>
            <a:ext cx="9031074" cy="4075331"/>
            <a:chOff x="1775520" y="1872319"/>
            <a:chExt cx="9031074" cy="4075331"/>
          </a:xfrm>
        </p:grpSpPr>
        <p:pic>
          <p:nvPicPr>
            <p:cNvPr id="4" name="Content Placeholder 3" descr="time scale EPQU.gif">
              <a:extLst>
                <a:ext uri="{FF2B5EF4-FFF2-40B4-BE49-F238E27FC236}">
                  <a16:creationId xmlns:a16="http://schemas.microsoft.com/office/drawing/2014/main" id="{1138F957-1D9A-B34C-9C73-D0C6DE352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75520" y="1872319"/>
              <a:ext cx="9031074" cy="2945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Left Brace 3">
              <a:extLst>
                <a:ext uri="{FF2B5EF4-FFF2-40B4-BE49-F238E27FC236}">
                  <a16:creationId xmlns:a16="http://schemas.microsoft.com/office/drawing/2014/main" id="{18D04945-400B-2143-AE01-DCE5DA1647EF}"/>
                </a:ext>
              </a:extLst>
            </p:cNvPr>
            <p:cNvSpPr/>
            <p:nvPr/>
          </p:nvSpPr>
          <p:spPr bwMode="auto">
            <a:xfrm rot="16200000">
              <a:off x="7757221" y="3510620"/>
              <a:ext cx="304800" cy="3124198"/>
            </a:xfrm>
            <a:prstGeom prst="leftBrace">
              <a:avLst>
                <a:gd name="adj1" fmla="val 60319"/>
                <a:gd name="adj2" fmla="val 49195"/>
              </a:avLst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Left Brace 10">
              <a:extLst>
                <a:ext uri="{FF2B5EF4-FFF2-40B4-BE49-F238E27FC236}">
                  <a16:creationId xmlns:a16="http://schemas.microsoft.com/office/drawing/2014/main" id="{6D81DACD-6B92-7C45-8FF6-1E6BA83EDB31}"/>
                </a:ext>
              </a:extLst>
            </p:cNvPr>
            <p:cNvSpPr/>
            <p:nvPr/>
          </p:nvSpPr>
          <p:spPr bwMode="auto">
            <a:xfrm rot="16200000">
              <a:off x="5204521" y="4082118"/>
              <a:ext cx="304800" cy="1981202"/>
            </a:xfrm>
            <a:prstGeom prst="leftBrace">
              <a:avLst>
                <a:gd name="adj1" fmla="val 60319"/>
                <a:gd name="adj2" fmla="val 49195"/>
              </a:avLst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26E26FB4-D56A-6B4D-8BA3-76D5FB2BE552}"/>
                </a:ext>
              </a:extLst>
            </p:cNvPr>
            <p:cNvSpPr txBox="1"/>
            <p:nvPr/>
          </p:nvSpPr>
          <p:spPr>
            <a:xfrm>
              <a:off x="6723105" y="5301319"/>
              <a:ext cx="2340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power flow models </a:t>
              </a:r>
            </a:p>
            <a:p>
              <a:pPr algn="ctr"/>
              <a:r>
                <a:rPr lang="en-US" dirty="0">
                  <a:solidFill>
                    <a:srgbClr val="0000FF"/>
                  </a:solidFill>
                </a:rPr>
                <a:t>(algebraic equations)</a:t>
              </a:r>
            </a:p>
          </p:txBody>
        </p:sp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B6C13469-938D-A045-A337-0CD003E34002}"/>
                </a:ext>
              </a:extLst>
            </p:cNvPr>
            <p:cNvSpPr txBox="1"/>
            <p:nvPr/>
          </p:nvSpPr>
          <p:spPr>
            <a:xfrm>
              <a:off x="4387208" y="5301319"/>
              <a:ext cx="19038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dynamic models </a:t>
              </a:r>
            </a:p>
            <a:p>
              <a:pPr algn="ctr"/>
              <a:r>
                <a:rPr lang="en-US" dirty="0">
                  <a:solidFill>
                    <a:srgbClr val="0000FF"/>
                  </a:solidFill>
                </a:rPr>
                <a:t>(ODEs)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D14AC6F-CC5D-DA4C-920F-46E50FA12389}"/>
              </a:ext>
            </a:extLst>
          </p:cNvPr>
          <p:cNvSpPr/>
          <p:nvPr/>
        </p:nvSpPr>
        <p:spPr>
          <a:xfrm>
            <a:off x="5231904" y="2666037"/>
            <a:ext cx="1800199" cy="253531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DE74BD0-3908-7E4A-AE09-71E2603DD411}"/>
              </a:ext>
            </a:extLst>
          </p:cNvPr>
          <p:cNvGrpSpPr/>
          <p:nvPr/>
        </p:nvGrpSpPr>
        <p:grpSpPr>
          <a:xfrm>
            <a:off x="5184237" y="1089863"/>
            <a:ext cx="1836204" cy="707886"/>
            <a:chOff x="4511824" y="1166063"/>
            <a:chExt cx="1836204" cy="7078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79A9D0-BFC7-F541-91FD-F28B93190059}"/>
                </a:ext>
              </a:extLst>
            </p:cNvPr>
            <p:cNvSpPr txBox="1"/>
            <p:nvPr/>
          </p:nvSpPr>
          <p:spPr>
            <a:xfrm>
              <a:off x="4529088" y="1166063"/>
              <a:ext cx="1800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dirty="0">
                  <a:solidFill>
                    <a:srgbClr val="000000"/>
                  </a:solidFill>
                  <a:latin typeface="Arial"/>
                  <a:ea typeface="微软雅黑" panose="020B0503020204020204" pitchFamily="34" charset="-122"/>
                  <a:cs typeface="Arial"/>
                </a:rPr>
                <a:t>market</a:t>
              </a:r>
            </a:p>
            <a:p>
              <a:pPr algn="ctr"/>
              <a:r>
                <a:rPr kumimoji="1" lang="en-US" altLang="zh-CN" sz="2000" dirty="0">
                  <a:solidFill>
                    <a:srgbClr val="000000"/>
                  </a:solidFill>
                  <a:latin typeface="Arial"/>
                  <a:ea typeface="微软雅黑" panose="020B0503020204020204" pitchFamily="34" charset="-122"/>
                  <a:cs typeface="Arial"/>
                </a:rPr>
                <a:t>dynamics</a:t>
              </a:r>
              <a:endParaRPr kumimoji="1" lang="en-US" sz="2000" dirty="0">
                <a:solidFill>
                  <a:srgbClr val="000000"/>
                </a:solidFill>
                <a:latin typeface="Arial"/>
                <a:ea typeface="微软雅黑" panose="020B0503020204020204" pitchFamily="34" charset="-122"/>
                <a:cs typeface="Arial"/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B69F9EB9-FE27-5845-AF51-0F78B134E54E}"/>
                </a:ext>
              </a:extLst>
            </p:cNvPr>
            <p:cNvSpPr/>
            <p:nvPr/>
          </p:nvSpPr>
          <p:spPr>
            <a:xfrm>
              <a:off x="4511824" y="1166063"/>
              <a:ext cx="1836204" cy="70788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949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261</Words>
  <Application>Microsoft Macintosh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 Sam</dc:creator>
  <cp:lastModifiedBy>You Sam</cp:lastModifiedBy>
  <cp:revision>1</cp:revision>
  <dcterms:created xsi:type="dcterms:W3CDTF">2022-01-12T09:09:06Z</dcterms:created>
  <dcterms:modified xsi:type="dcterms:W3CDTF">2022-01-12T09:11:06Z</dcterms:modified>
</cp:coreProperties>
</file>