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BhrmNcRTqIs7T6MpWxkZJzYD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435758" y="736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hyperlink" Target="https://learn.fabric-testbed.net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54533" y="2067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Things to know</a:t>
            </a:r>
            <a:endParaRPr sz="36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when using FABRIC </a:t>
            </a:r>
            <a:endParaRPr sz="36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for the first time</a:t>
            </a:r>
            <a:endParaRPr sz="3680"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912" y="1545850"/>
            <a:ext cx="1071250" cy="10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185" y="77349"/>
            <a:ext cx="1310718" cy="131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Basic Facts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11700" y="886150"/>
            <a:ext cx="86136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FABRIC has three ways to interact with it: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Portal - focus on creating small topologies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Jupyter Hub notebooks via API - don’t just create topologies - </a:t>
            </a:r>
            <a:r>
              <a:rPr lang="en" sz="1200" u="sng"/>
              <a:t>run experiments</a:t>
            </a:r>
            <a:endParaRPr sz="1200" u="sng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API libraries from your laptop/desktop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</a:t>
            </a:r>
            <a:r>
              <a:rPr lang="en" sz="1600" u="sng"/>
              <a:t>recommend the notebooks</a:t>
            </a:r>
            <a:r>
              <a:rPr lang="en" sz="1600"/>
              <a:t> as a starting point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Everything continues to be in </a:t>
            </a:r>
            <a:r>
              <a:rPr lang="en" sz="1600" u="sng"/>
              <a:t>active development</a:t>
            </a:r>
            <a:endParaRPr sz="1600" u="sng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keep adding infrastructure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keep improving all of the software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Infrastructure is updated as it becomes available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Generally non-disruptive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Software updates are on a </a:t>
            </a:r>
            <a:r>
              <a:rPr lang="en" sz="1600" u="sng"/>
              <a:t>3-4 month</a:t>
            </a:r>
            <a:r>
              <a:rPr lang="en" sz="1600"/>
              <a:t> cadence between releases 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Backward compatibility is not always assured, but we try</a:t>
            </a:r>
            <a:endParaRPr sz="1200"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725" y="1864425"/>
            <a:ext cx="3368074" cy="136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Getting in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11700" y="969100"/>
            <a:ext cx="556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Everything is tied to your </a:t>
            </a:r>
            <a:r>
              <a:rPr lang="en" sz="1700" u="sng"/>
              <a:t>institutional identity</a:t>
            </a:r>
            <a:r>
              <a:rPr lang="en" sz="1700"/>
              <a:t> - Portal, Jupyter Hub, the use of APIs via CI Logon</a:t>
            </a:r>
            <a:endParaRPr sz="17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do allow Google IDs, but </a:t>
            </a:r>
            <a:r>
              <a:rPr lang="en" sz="1300" u="sng"/>
              <a:t>prefer you use your institutional login</a:t>
            </a:r>
            <a:endParaRPr sz="1300" u="sng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GitHub ID is possible by prior discussion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Do NOT use ORCID</a:t>
            </a:r>
            <a:r>
              <a:rPr lang="en" sz="1300"/>
              <a:t> (it is usually the first on the list)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Before you can do anything you must </a:t>
            </a:r>
            <a:r>
              <a:rPr lang="en" sz="1700" u="sng"/>
              <a:t>enroll via the portal</a:t>
            </a:r>
            <a:endParaRPr sz="1700" u="sng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Click the ‘Sign Up’ link on the portal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Follow the workflow (confirm your email)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 signups are currently </a:t>
            </a:r>
            <a:r>
              <a:rPr lang="en" sz="1300" u="sng"/>
              <a:t>manually approved</a:t>
            </a:r>
            <a:endParaRPr sz="1300" u="sng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Do not sign up using multiple identities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After you complete the enrollment, you can login to the portal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Next step: Projects</a:t>
            </a:r>
            <a:endParaRPr sz="1700"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600" y="0"/>
            <a:ext cx="3266350" cy="12904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1500" y="3154371"/>
            <a:ext cx="2927125" cy="18798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Using/managing Projects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311700" y="1152475"/>
            <a:ext cx="564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Project is a group of experimenters with the same permissions</a:t>
            </a:r>
            <a:endParaRPr sz="15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Projects can only be created by a Project Lead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Project Lead who created the project can add Project Owners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Project Owners can add/remove Project Members</a:t>
            </a:r>
            <a:endParaRPr sz="11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project has a set of permissions to specific FABRIC capabilities - specific components, networking capabilities etc.</a:t>
            </a:r>
            <a:endParaRPr sz="15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When first created members of a project can only create small VMs in a single site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Everything else requires requesting additional project permissions via Portal by Project Owner</a:t>
            </a:r>
            <a:endParaRPr sz="11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Next: Becoming a Project Lead</a:t>
            </a:r>
            <a:endParaRPr sz="110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6775" y="200325"/>
            <a:ext cx="2626276" cy="2204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7675" y="2568028"/>
            <a:ext cx="2626274" cy="21785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Becoming a Project Lead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311700" y="1152475"/>
            <a:ext cx="453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Lead is an important role - reserved for </a:t>
            </a:r>
            <a:r>
              <a:rPr lang="en" sz="1500" u="sng"/>
              <a:t>faculty/senior staff at educational and research institutions</a:t>
            </a:r>
            <a:endParaRPr sz="1500" u="sng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request the Project Lead role from the portal under ‘User Profile | My Roles’ section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Leads and Project Owners </a:t>
            </a:r>
            <a:r>
              <a:rPr lang="en" sz="1500" u="sng"/>
              <a:t>are responsible for the conduct of the experimenters they add to their project</a:t>
            </a:r>
            <a:endParaRPr sz="1500" u="sng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Please familiarize yourself with AUP and Project Lead policies available in the FABRIC Knowledge Base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Next: Logging into VMs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050" y="986772"/>
            <a:ext cx="2511249" cy="19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Interacting with FABRIC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311700" y="986550"/>
            <a:ext cx="81720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REST-based APIs and a Python library (FABlib) on top to make your experiments easier to run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FABRIC </a:t>
            </a:r>
            <a:r>
              <a:rPr lang="en" sz="1100" u="sng"/>
              <a:t>does not use SSL certificates</a:t>
            </a:r>
            <a:r>
              <a:rPr lang="en" sz="1100"/>
              <a:t> - instead it uses short-lived API tokens (1hr) that can be refreshed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There is a </a:t>
            </a:r>
            <a:r>
              <a:rPr i="1" lang="en" sz="1100"/>
              <a:t>Credential Manager</a:t>
            </a:r>
            <a:r>
              <a:rPr lang="en" sz="1100"/>
              <a:t> service (API and UI front end) to help do that - it requires you to login using your institutional credentials to generate a token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Jupyter Notebooks </a:t>
            </a:r>
            <a:r>
              <a:rPr lang="en" sz="1100" u="sng"/>
              <a:t>do this automatically</a:t>
            </a:r>
            <a:r>
              <a:rPr lang="en" sz="1100"/>
              <a:t> - get a new token and refresh as needed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is an equivalent of ‘RSpec’ for topology descriptions based on property graph abstraction, serializable to GraphML and JSON.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You can save your topology description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/>
              <a:t>Not meant to be human editable</a:t>
            </a:r>
            <a:r>
              <a:rPr lang="en" sz="1100"/>
              <a:t> - manipulate it using API or Portal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Portal does not yet allow you to download topology description, this feature is coming.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/>
              <a:t>Topology != Experiment</a:t>
            </a:r>
            <a:endParaRPr sz="11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Our goal is to make Jupyter Notebooks your reproducible and shareable experiment profile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Build a topology (even across multiple testbeds!)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Configure it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Run the experiment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Annotate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Display plots and graphs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Share and let others reproduce your results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/>
              <a:t>All from the comfort of your browser</a:t>
            </a:r>
            <a:r>
              <a:rPr lang="en" sz="1100"/>
              <a:t>!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Logging into VMs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329175" y="1017725"/>
            <a:ext cx="822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you are a member of a project you can create slices and login to VMs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FABRIC utilizes </a:t>
            </a:r>
            <a:r>
              <a:rPr lang="en" sz="1500" u="sng"/>
              <a:t>bastion hosts</a:t>
            </a:r>
            <a:r>
              <a:rPr lang="en" sz="1500"/>
              <a:t> to safeguard access. What this means: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You cannot login to your VMs directly, you must go through the bastion host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You cannot login to the bastion host - only ‘hop’ over it using SSH commands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Two SSH keypairs are used: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Bastion - managed </a:t>
            </a:r>
            <a:r>
              <a:rPr i="1" lang="en" sz="1500" u="sng"/>
              <a:t>only</a:t>
            </a:r>
            <a:r>
              <a:rPr i="1" lang="en" sz="1500"/>
              <a:t> through the portal, expires after 6 months. Automatically uploaded to bastion hosts and automatically removed.</a:t>
            </a:r>
            <a:endParaRPr i="1"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Sliver/slice - can be managed through the portal, doesn’t have to be. Portal expires them after 2 years.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FABRIC </a:t>
            </a:r>
            <a:r>
              <a:rPr lang="en" sz="1500" u="sng"/>
              <a:t>never</a:t>
            </a:r>
            <a:r>
              <a:rPr lang="en" sz="1500"/>
              <a:t> keeps private keys. If you lose a private key you have to generate a new keypair. You can have up to 10 keypairs of each type in the portal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Special SSH configuration file required for client to use the bastion hosts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Jupyter notebooks help set it up and show you how.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Next: Getting Help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Management vs Dataplane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311700" y="944125"/>
            <a:ext cx="50379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Each FABRIC VM has a </a:t>
            </a:r>
            <a:r>
              <a:rPr i="1" lang="en" sz="1300"/>
              <a:t>management</a:t>
            </a:r>
            <a:r>
              <a:rPr lang="en" sz="1300"/>
              <a:t> interface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Has a public IPv4 or IPv6 (more often IPv6) address belonging to hosting campus/facility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There are articles in our Knowledge Base to help figure out the best way to bridge IPv6/IPv4 divide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management interface is intended only for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SSHing into the VM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Installing software into VM from public Internet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Limited bandwidth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Traffic filter rules prevent hosting Internet-facing services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Optionally one or more high-bandwidth </a:t>
            </a:r>
            <a:r>
              <a:rPr i="1" lang="en" sz="1300"/>
              <a:t>dataplane</a:t>
            </a:r>
            <a:r>
              <a:rPr lang="en" sz="1300"/>
              <a:t> interfaces belonging to different types of NICs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those to connect VMs in a slice into topologies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Connect to public Internet on-demand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IP addresses come out of FABRIC ASN allocation</a:t>
            </a:r>
            <a:endParaRPr sz="1300"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063551"/>
            <a:ext cx="4260300" cy="215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Getting Help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311700" y="986550"/>
            <a:ext cx="576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https://learn.fabric-testbed.net</a:t>
            </a:r>
            <a:r>
              <a:rPr lang="en" sz="1100"/>
              <a:t> - FABRIC Knowledge Base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Documentation articles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API documentation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User forums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Uses federated identity/CI Logon, like everything else in FABRIC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/>
              <a:t>Subscribe to the FABRIC Announcements forum</a:t>
            </a:r>
            <a:r>
              <a:rPr lang="en" sz="1100"/>
              <a:t> to learn about new features, maintenance events etc.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 other forums </a:t>
            </a:r>
            <a:r>
              <a:rPr lang="en" sz="1100" u="sng"/>
              <a:t>to ask questions about your experiments</a:t>
            </a:r>
            <a:r>
              <a:rPr lang="en" sz="1100"/>
              <a:t> - someone usually answers within a day (not including weekends)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Help answer questions - </a:t>
            </a:r>
            <a:r>
              <a:rPr lang="en" sz="1100" u="sng"/>
              <a:t>it’s your testbed too</a:t>
            </a:r>
            <a:endParaRPr sz="11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is a small number of </a:t>
            </a:r>
            <a:r>
              <a:rPr lang="en" sz="1100" u="sng"/>
              <a:t>specialized</a:t>
            </a:r>
            <a:r>
              <a:rPr lang="en" sz="1100"/>
              <a:t> topics addressed via Portal (there are contextually placed buttons to do that):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Account problems (logging into Portal, VMs etc) - (‘Contact Us’ in the Portal - doesn’t require logging in)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Requesting to become a Project Lead (under My Roles &amp; Projects)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Requesting additional permissions for your project (Project view)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Requesting specific functionality like persistent storage, peering (Project View)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Click a button, fill out the fields in the form, wait for our response</a:t>
            </a:r>
            <a:endParaRPr sz="1100"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0900" y="100425"/>
            <a:ext cx="2219424" cy="2979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1675" y="2571750"/>
            <a:ext cx="2343176" cy="201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