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1"/>
  </p:sldMasterIdLst>
  <p:notesMasterIdLst>
    <p:notesMasterId r:id="rId10"/>
  </p:notesMasterIdLst>
  <p:sldIdLst>
    <p:sldId id="256" r:id="rId2"/>
    <p:sldId id="257" r:id="rId3"/>
    <p:sldId id="263" r:id="rId4"/>
    <p:sldId id="258" r:id="rId5"/>
    <p:sldId id="260" r:id="rId6"/>
    <p:sldId id="261" r:id="rId7"/>
    <p:sldId id="259"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3514"/>
  </p:normalViewPr>
  <p:slideViewPr>
    <p:cSldViewPr snapToGrid="0" snapToObjects="1">
      <p:cViewPr>
        <p:scale>
          <a:sx n="74" d="100"/>
          <a:sy n="74" d="100"/>
        </p:scale>
        <p:origin x="2016"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74E9A7-2ADF-9742-86FC-9F8148010B90}" type="datetimeFigureOut">
              <a:rPr lang="en-US" smtClean="0"/>
              <a:t>5/4/21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B4CA1-8B9F-D44C-A9B7-2CFC1C71B41B}" type="slidenum">
              <a:rPr lang="en-US" smtClean="0"/>
              <a:t>‹#›</a:t>
            </a:fld>
            <a:endParaRPr lang="en-US"/>
          </a:p>
        </p:txBody>
      </p:sp>
    </p:spTree>
    <p:extLst>
      <p:ext uri="{BB962C8B-B14F-4D97-AF65-F5344CB8AC3E}">
        <p14:creationId xmlns:p14="http://schemas.microsoft.com/office/powerpoint/2010/main" val="110812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BB4CA1-8B9F-D44C-A9B7-2CFC1C71B41B}" type="slidenum">
              <a:rPr lang="en-US" smtClean="0"/>
              <a:t>1</a:t>
            </a:fld>
            <a:endParaRPr lang="en-US"/>
          </a:p>
        </p:txBody>
      </p:sp>
    </p:spTree>
    <p:extLst>
      <p:ext uri="{BB962C8B-B14F-4D97-AF65-F5344CB8AC3E}">
        <p14:creationId xmlns:p14="http://schemas.microsoft.com/office/powerpoint/2010/main" val="193364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Excluded Name, Jersey </a:t>
            </a:r>
            <a:r>
              <a:rPr lang="en-US" dirty="0" err="1"/>
              <a:t>num</a:t>
            </a:r>
            <a:r>
              <a:rPr lang="en-US" dirty="0"/>
              <a:t>, origin, </a:t>
            </a:r>
          </a:p>
          <a:p>
            <a:r>
              <a:rPr lang="en-US" dirty="0"/>
              <a:t>Also Goalies</a:t>
            </a:r>
          </a:p>
          <a:p>
            <a:r>
              <a:rPr lang="en-US" dirty="0"/>
              <a:t>Excluded goalies because their passes/game would be skewed since they have a vastly different role in the game</a:t>
            </a:r>
          </a:p>
          <a:p>
            <a:r>
              <a:rPr lang="en-US" dirty="0"/>
              <a:t>Wanted to pick something that wasn’t a total, that could be very obviously predicted by “games played” or a players career length/age (i.e. an older player would have more games)</a:t>
            </a:r>
          </a:p>
        </p:txBody>
      </p:sp>
      <p:sp>
        <p:nvSpPr>
          <p:cNvPr id="4" name="Slide Number Placeholder 3"/>
          <p:cNvSpPr>
            <a:spLocks noGrp="1"/>
          </p:cNvSpPr>
          <p:nvPr>
            <p:ph type="sldNum" sz="quarter" idx="10"/>
          </p:nvPr>
        </p:nvSpPr>
        <p:spPr/>
        <p:txBody>
          <a:bodyPr/>
          <a:lstStyle/>
          <a:p>
            <a:fld id="{16BB4CA1-8B9F-D44C-A9B7-2CFC1C71B41B}" type="slidenum">
              <a:rPr lang="en-US" smtClean="0"/>
              <a:t>2</a:t>
            </a:fld>
            <a:endParaRPr lang="en-US"/>
          </a:p>
        </p:txBody>
      </p:sp>
    </p:spTree>
    <p:extLst>
      <p:ext uri="{BB962C8B-B14F-4D97-AF65-F5344CB8AC3E}">
        <p14:creationId xmlns:p14="http://schemas.microsoft.com/office/powerpoint/2010/main" val="3113192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R-</a:t>
            </a:r>
            <a:r>
              <a:rPr lang="en-US" dirty="0" err="1"/>
              <a:t>Squ</a:t>
            </a:r>
            <a:r>
              <a:rPr lang="en-US" dirty="0"/>
              <a:t> represents how much of the variance in the dataset the model accounts for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R-squared is a statistical measure of how close the data are to the fitted regression line. It is also known as the coefficient of determination, or the coefficient of multiple determination for multiple regression.</a:t>
            </a:r>
          </a:p>
          <a:p>
            <a:r>
              <a:rPr lang="en-US" sz="1200" b="0" i="0" kern="1200" dirty="0">
                <a:solidFill>
                  <a:schemeClr val="tx1"/>
                </a:solidFill>
                <a:effectLst/>
                <a:latin typeface="+mn-lt"/>
                <a:ea typeface="+mn-ea"/>
                <a:cs typeface="+mn-cs"/>
              </a:rPr>
              <a:t>The definition of R-squared is fairly straight-forward; it is the percentage of the response variable variation that is explained by a linear model. Or:</a:t>
            </a:r>
          </a:p>
          <a:p>
            <a:r>
              <a:rPr lang="en-US" sz="1200" b="0" i="0" kern="1200" dirty="0">
                <a:solidFill>
                  <a:schemeClr val="tx1"/>
                </a:solidFill>
                <a:effectLst/>
                <a:latin typeface="+mn-lt"/>
                <a:ea typeface="+mn-ea"/>
                <a:cs typeface="+mn-cs"/>
              </a:rPr>
              <a:t>R-squared = Explained variation / Total variation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0% indicates that the model explains none of the variability of the response data around its mean.</a:t>
            </a:r>
          </a:p>
          <a:p>
            <a:r>
              <a:rPr lang="en-US" sz="1200" b="0" i="0" kern="1200" dirty="0">
                <a:solidFill>
                  <a:schemeClr val="tx1"/>
                </a:solidFill>
                <a:effectLst/>
                <a:latin typeface="+mn-lt"/>
                <a:ea typeface="+mn-ea"/>
                <a:cs typeface="+mn-cs"/>
              </a:rPr>
              <a:t>100% indicates that the model explains all the variability of the response data around its mean.</a:t>
            </a:r>
          </a:p>
          <a:p>
            <a:endParaRPr lang="en-US" dirty="0"/>
          </a:p>
          <a:p>
            <a:endParaRPr lang="en-US" dirty="0"/>
          </a:p>
          <a:p>
            <a:r>
              <a:rPr lang="en-US" dirty="0"/>
              <a:t>Very low </a:t>
            </a:r>
            <a:r>
              <a:rPr lang="en-US" dirty="0" err="1"/>
              <a:t>Rsq</a:t>
            </a:r>
            <a:r>
              <a:rPr lang="en-US" dirty="0"/>
              <a:t> range on the training set, with a much larger range on the test set. </a:t>
            </a:r>
          </a:p>
          <a:p>
            <a:r>
              <a:rPr lang="en-US" dirty="0"/>
              <a:t>Models perform better on training set as predicted</a:t>
            </a:r>
          </a:p>
          <a:p>
            <a:r>
              <a:rPr lang="en-US" dirty="0"/>
              <a:t>RF model, when applied to training set, fits extremely well, very consistently – would have guessed it’s overfitting here</a:t>
            </a:r>
          </a:p>
          <a:p>
            <a:r>
              <a:rPr lang="en-US" dirty="0"/>
              <a:t>Ridge, </a:t>
            </a:r>
            <a:r>
              <a:rPr lang="en-US" dirty="0" err="1"/>
              <a:t>Elnet</a:t>
            </a:r>
            <a:r>
              <a:rPr lang="en-US" dirty="0"/>
              <a:t>, Lasso perform almost the same , with slight advantage to Lasso based on higher mean and marginally higher lower quartile bound</a:t>
            </a:r>
          </a:p>
          <a:p>
            <a:r>
              <a:rPr lang="en-US" dirty="0"/>
              <a:t>RF also outperforms on the test set, and also has a smaller range of R-</a:t>
            </a:r>
            <a:r>
              <a:rPr lang="en-US" dirty="0" err="1"/>
              <a:t>quared</a:t>
            </a:r>
            <a:r>
              <a:rPr lang="en-US" dirty="0"/>
              <a:t> values</a:t>
            </a:r>
          </a:p>
        </p:txBody>
      </p:sp>
      <p:sp>
        <p:nvSpPr>
          <p:cNvPr id="4" name="Slide Number Placeholder 3"/>
          <p:cNvSpPr>
            <a:spLocks noGrp="1"/>
          </p:cNvSpPr>
          <p:nvPr>
            <p:ph type="sldNum" sz="quarter" idx="10"/>
          </p:nvPr>
        </p:nvSpPr>
        <p:spPr/>
        <p:txBody>
          <a:bodyPr/>
          <a:lstStyle/>
          <a:p>
            <a:fld id="{16BB4CA1-8B9F-D44C-A9B7-2CFC1C71B41B}" type="slidenum">
              <a:rPr lang="en-US" smtClean="0"/>
              <a:t>4</a:t>
            </a:fld>
            <a:endParaRPr lang="en-US"/>
          </a:p>
        </p:txBody>
      </p:sp>
    </p:spTree>
    <p:extLst>
      <p:ext uri="{BB962C8B-B14F-4D97-AF65-F5344CB8AC3E}">
        <p14:creationId xmlns:p14="http://schemas.microsoft.com/office/powerpoint/2010/main" val="1570741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Cross validation curves capture the “U” shape</a:t>
            </a:r>
          </a:p>
          <a:p>
            <a:r>
              <a:rPr lang="en-US" dirty="0"/>
              <a:t>We can see </a:t>
            </a:r>
            <a:r>
              <a:rPr lang="en-US" dirty="0" err="1"/>
              <a:t>Lenet</a:t>
            </a:r>
            <a:r>
              <a:rPr lang="en-US" dirty="0"/>
              <a:t> &amp; Lasso are roughly in agreement of how many variables to keep, lasso keeping slightly fewer</a:t>
            </a:r>
          </a:p>
          <a:p>
            <a:r>
              <a:rPr lang="en-US" dirty="0"/>
              <a:t>Cross validation times are similar, El-Net being slightly more than Ridge or Lasso</a:t>
            </a:r>
          </a:p>
        </p:txBody>
      </p:sp>
      <p:sp>
        <p:nvSpPr>
          <p:cNvPr id="4" name="Slide Number Placeholder 3"/>
          <p:cNvSpPr>
            <a:spLocks noGrp="1"/>
          </p:cNvSpPr>
          <p:nvPr>
            <p:ph type="sldNum" sz="quarter" idx="10"/>
          </p:nvPr>
        </p:nvSpPr>
        <p:spPr/>
        <p:txBody>
          <a:bodyPr/>
          <a:lstStyle/>
          <a:p>
            <a:fld id="{16BB4CA1-8B9F-D44C-A9B7-2CFC1C71B41B}" type="slidenum">
              <a:rPr lang="en-US" smtClean="0"/>
              <a:t>5</a:t>
            </a:fld>
            <a:endParaRPr lang="en-US"/>
          </a:p>
        </p:txBody>
      </p:sp>
    </p:spTree>
    <p:extLst>
      <p:ext uri="{BB962C8B-B14F-4D97-AF65-F5344CB8AC3E}">
        <p14:creationId xmlns:p14="http://schemas.microsoft.com/office/powerpoint/2010/main" val="111678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~40% increase in performance between lasso -&gt; RF </a:t>
            </a:r>
          </a:p>
          <a:p>
            <a:r>
              <a:rPr lang="en-US" dirty="0"/>
              <a:t>~900% increase in time cost</a:t>
            </a:r>
          </a:p>
        </p:txBody>
      </p:sp>
      <p:sp>
        <p:nvSpPr>
          <p:cNvPr id="4" name="Slide Number Placeholder 3"/>
          <p:cNvSpPr>
            <a:spLocks noGrp="1"/>
          </p:cNvSpPr>
          <p:nvPr>
            <p:ph type="sldNum" sz="quarter" idx="10"/>
          </p:nvPr>
        </p:nvSpPr>
        <p:spPr/>
        <p:txBody>
          <a:bodyPr/>
          <a:lstStyle/>
          <a:p>
            <a:fld id="{16BB4CA1-8B9F-D44C-A9B7-2CFC1C71B41B}" type="slidenum">
              <a:rPr lang="en-US" smtClean="0"/>
              <a:t>6</a:t>
            </a:fld>
            <a:endParaRPr lang="en-US"/>
          </a:p>
        </p:txBody>
      </p:sp>
    </p:spTree>
    <p:extLst>
      <p:ext uri="{BB962C8B-B14F-4D97-AF65-F5344CB8AC3E}">
        <p14:creationId xmlns:p14="http://schemas.microsoft.com/office/powerpoint/2010/main" val="2705774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IncMSE</a:t>
            </a:r>
            <a:r>
              <a:rPr lang="en-US" dirty="0"/>
              <a:t> – need to look this up</a:t>
            </a:r>
          </a:p>
          <a:p>
            <a:endParaRPr lang="en-US" dirty="0"/>
          </a:p>
          <a:p>
            <a:r>
              <a:rPr lang="en-US" dirty="0"/>
              <a:t>Betas are similar for Ridge, </a:t>
            </a:r>
            <a:r>
              <a:rPr lang="en-US" dirty="0" err="1"/>
              <a:t>Elnet</a:t>
            </a:r>
            <a:r>
              <a:rPr lang="en-US" dirty="0"/>
              <a:t>, Lasso, as expected. Ridge </a:t>
            </a:r>
          </a:p>
          <a:p>
            <a:endParaRPr lang="en-US" dirty="0"/>
          </a:p>
          <a:p>
            <a:r>
              <a:rPr lang="en-US" dirty="0"/>
              <a:t>Three models models are in agreement on what the top three most important predictors are</a:t>
            </a:r>
          </a:p>
          <a:p>
            <a:endParaRPr lang="en-US" dirty="0"/>
          </a:p>
          <a:p>
            <a:r>
              <a:rPr lang="en-US" dirty="0"/>
              <a:t>Random forest is out of alignment with them</a:t>
            </a:r>
          </a:p>
          <a:p>
            <a:endParaRPr lang="en-US" dirty="0"/>
          </a:p>
          <a:p>
            <a:r>
              <a:rPr lang="en-US" dirty="0"/>
              <a:t>Of the top 3 predictors chosen, looks like they’re spread across functions offensive and defensive functions, </a:t>
            </a:r>
          </a:p>
        </p:txBody>
      </p:sp>
      <p:sp>
        <p:nvSpPr>
          <p:cNvPr id="4" name="Slide Number Placeholder 3"/>
          <p:cNvSpPr>
            <a:spLocks noGrp="1"/>
          </p:cNvSpPr>
          <p:nvPr>
            <p:ph type="sldNum" sz="quarter" idx="10"/>
          </p:nvPr>
        </p:nvSpPr>
        <p:spPr/>
        <p:txBody>
          <a:bodyPr/>
          <a:lstStyle/>
          <a:p>
            <a:fld id="{16BB4CA1-8B9F-D44C-A9B7-2CFC1C71B41B}" type="slidenum">
              <a:rPr lang="en-US" smtClean="0"/>
              <a:t>7</a:t>
            </a:fld>
            <a:endParaRPr lang="en-US"/>
          </a:p>
        </p:txBody>
      </p:sp>
    </p:spTree>
    <p:extLst>
      <p:ext uri="{BB962C8B-B14F-4D97-AF65-F5344CB8AC3E}">
        <p14:creationId xmlns:p14="http://schemas.microsoft.com/office/powerpoint/2010/main" val="8011455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F3AF634-8402-B44C-9AE6-07A58AFF3E1A}" type="datetimeFigureOut">
              <a:rPr lang="en-US" smtClean="0"/>
              <a:t>5/4/21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201810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3AF634-8402-B44C-9AE6-07A58AFF3E1A}"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19049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F3AF634-8402-B44C-9AE6-07A58AFF3E1A}"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992266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3F3AF634-8402-B44C-9AE6-07A58AFF3E1A}"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4252102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3AF634-8402-B44C-9AE6-07A58AFF3E1A}"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1093180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3AF634-8402-B44C-9AE6-07A58AFF3E1A}" type="datetimeFigureOut">
              <a:rPr lang="en-US" smtClean="0"/>
              <a:t>5/4/21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119117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3AF634-8402-B44C-9AE6-07A58AFF3E1A}" type="datetimeFigureOut">
              <a:rPr lang="en-US" smtClean="0"/>
              <a:t>5/4/21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372755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F3AF634-8402-B44C-9AE6-07A58AFF3E1A}"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2765547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F3AF634-8402-B44C-9AE6-07A58AFF3E1A}"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3823444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3AF634-8402-B44C-9AE6-07A58AFF3E1A}"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295959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3AF634-8402-B44C-9AE6-07A58AFF3E1A}"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83278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3AF634-8402-B44C-9AE6-07A58AFF3E1A}"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264981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AF634-8402-B44C-9AE6-07A58AFF3E1A}" type="datetimeFigureOut">
              <a:rPr lang="en-US" smtClean="0"/>
              <a:t>5/4/21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117723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3AF634-8402-B44C-9AE6-07A58AFF3E1A}" type="datetimeFigureOut">
              <a:rPr lang="en-US" smtClean="0"/>
              <a:t>5/4/21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1251808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AF634-8402-B44C-9AE6-07A58AFF3E1A}" type="datetimeFigureOut">
              <a:rPr lang="en-US" smtClean="0"/>
              <a:t>5/4/21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3021103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3AF634-8402-B44C-9AE6-07A58AFF3E1A}"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19107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3AF634-8402-B44C-9AE6-07A58AFF3E1A}"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7CF5A01-47FA-C449-BB0D-BABC1737AF57}" type="slidenum">
              <a:rPr lang="en-US" smtClean="0"/>
              <a:t>‹#›</a:t>
            </a:fld>
            <a:endParaRPr lang="en-US"/>
          </a:p>
        </p:txBody>
      </p:sp>
    </p:spTree>
    <p:extLst>
      <p:ext uri="{BB962C8B-B14F-4D97-AF65-F5344CB8AC3E}">
        <p14:creationId xmlns:p14="http://schemas.microsoft.com/office/powerpoint/2010/main" val="221021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F3AF634-8402-B44C-9AE6-07A58AFF3E1A}" type="datetimeFigureOut">
              <a:rPr lang="en-US" smtClean="0"/>
              <a:t>5/4/21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7CF5A01-47FA-C449-BB0D-BABC1737AF57}" type="slidenum">
              <a:rPr lang="en-US" smtClean="0"/>
              <a:t>‹#›</a:t>
            </a:fld>
            <a:endParaRPr lang="en-US"/>
          </a:p>
        </p:txBody>
      </p:sp>
    </p:spTree>
    <p:extLst>
      <p:ext uri="{BB962C8B-B14F-4D97-AF65-F5344CB8AC3E}">
        <p14:creationId xmlns:p14="http://schemas.microsoft.com/office/powerpoint/2010/main" val="3004980977"/>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B92C-0E7A-E840-A385-F9310861B259}"/>
              </a:ext>
            </a:extLst>
          </p:cNvPr>
          <p:cNvSpPr>
            <a:spLocks noGrp="1"/>
          </p:cNvSpPr>
          <p:nvPr>
            <p:ph type="ctrTitle"/>
          </p:nvPr>
        </p:nvSpPr>
        <p:spPr/>
        <p:txBody>
          <a:bodyPr/>
          <a:lstStyle/>
          <a:p>
            <a:r>
              <a:rPr lang="en-US" sz="4800" dirty="0"/>
              <a:t>Premier League Player Stat Predictions</a:t>
            </a:r>
          </a:p>
        </p:txBody>
      </p:sp>
      <p:sp>
        <p:nvSpPr>
          <p:cNvPr id="3" name="Subtitle 2">
            <a:extLst>
              <a:ext uri="{FF2B5EF4-FFF2-40B4-BE49-F238E27FC236}">
                <a16:creationId xmlns:a16="http://schemas.microsoft.com/office/drawing/2014/main" id="{AFF67460-6E88-A047-90EA-6E910B821BA2}"/>
              </a:ext>
            </a:extLst>
          </p:cNvPr>
          <p:cNvSpPr>
            <a:spLocks noGrp="1"/>
          </p:cNvSpPr>
          <p:nvPr>
            <p:ph type="subTitle" idx="1"/>
          </p:nvPr>
        </p:nvSpPr>
        <p:spPr>
          <a:xfrm>
            <a:off x="1154955" y="4777380"/>
            <a:ext cx="8825658" cy="1374038"/>
          </a:xfrm>
        </p:spPr>
        <p:txBody>
          <a:bodyPr>
            <a:normAutofit/>
          </a:bodyPr>
          <a:lstStyle/>
          <a:p>
            <a:r>
              <a:rPr lang="en-US" sz="2000" dirty="0"/>
              <a:t>Estimating Passes Per Game in Premier League Players</a:t>
            </a:r>
          </a:p>
        </p:txBody>
      </p:sp>
      <p:sp>
        <p:nvSpPr>
          <p:cNvPr id="4" name="Subtitle 2">
            <a:extLst>
              <a:ext uri="{FF2B5EF4-FFF2-40B4-BE49-F238E27FC236}">
                <a16:creationId xmlns:a16="http://schemas.microsoft.com/office/drawing/2014/main" id="{87687A0F-AB5D-E74B-B5D0-9236F3935BA5}"/>
              </a:ext>
            </a:extLst>
          </p:cNvPr>
          <p:cNvSpPr txBox="1">
            <a:spLocks/>
          </p:cNvSpPr>
          <p:nvPr/>
        </p:nvSpPr>
        <p:spPr bwMode="gray">
          <a:xfrm>
            <a:off x="9176737" y="5708072"/>
            <a:ext cx="2452567" cy="610820"/>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r"/>
            <a:r>
              <a:rPr lang="en-US" dirty="0"/>
              <a:t>Rina Addiego</a:t>
            </a:r>
          </a:p>
          <a:p>
            <a:pPr algn="r"/>
            <a:r>
              <a:rPr lang="en-US" dirty="0"/>
              <a:t> May 2021, STA-9890</a:t>
            </a:r>
          </a:p>
        </p:txBody>
      </p:sp>
    </p:spTree>
    <p:extLst>
      <p:ext uri="{BB962C8B-B14F-4D97-AF65-F5344CB8AC3E}">
        <p14:creationId xmlns:p14="http://schemas.microsoft.com/office/powerpoint/2010/main" val="389594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4068-3F2F-8E45-8F2F-1728956123AD}"/>
              </a:ext>
            </a:extLst>
          </p:cNvPr>
          <p:cNvSpPr>
            <a:spLocks noGrp="1"/>
          </p:cNvSpPr>
          <p:nvPr>
            <p:ph type="title"/>
          </p:nvPr>
        </p:nvSpPr>
        <p:spPr/>
        <p:txBody>
          <a:bodyPr/>
          <a:lstStyle/>
          <a:p>
            <a:r>
              <a:rPr lang="en-US" dirty="0"/>
              <a:t>Premier League Player Stats</a:t>
            </a:r>
          </a:p>
        </p:txBody>
      </p:sp>
      <p:sp>
        <p:nvSpPr>
          <p:cNvPr id="3" name="Content Placeholder 2">
            <a:extLst>
              <a:ext uri="{FF2B5EF4-FFF2-40B4-BE49-F238E27FC236}">
                <a16:creationId xmlns:a16="http://schemas.microsoft.com/office/drawing/2014/main" id="{57336D4A-03D2-CA46-9174-84B2BC408014}"/>
              </a:ext>
            </a:extLst>
          </p:cNvPr>
          <p:cNvSpPr>
            <a:spLocks noGrp="1"/>
          </p:cNvSpPr>
          <p:nvPr>
            <p:ph idx="1"/>
          </p:nvPr>
        </p:nvSpPr>
        <p:spPr>
          <a:xfrm>
            <a:off x="1154954" y="2513559"/>
            <a:ext cx="4541511" cy="3828831"/>
          </a:xfrm>
        </p:spPr>
        <p:txBody>
          <a:bodyPr>
            <a:normAutofit/>
          </a:bodyPr>
          <a:lstStyle/>
          <a:p>
            <a:r>
              <a:rPr lang="en-US" dirty="0"/>
              <a:t>Total: 571 Players, 59 Features</a:t>
            </a:r>
          </a:p>
          <a:p>
            <a:r>
              <a:rPr lang="en-US" dirty="0"/>
              <a:t>Exclusions:</a:t>
            </a:r>
          </a:p>
          <a:p>
            <a:pPr lvl="1"/>
            <a:r>
              <a:rPr lang="en-US" dirty="0"/>
              <a:t>Descriptive features like jersey number, country of origin, name. </a:t>
            </a:r>
          </a:p>
          <a:p>
            <a:pPr lvl="1"/>
            <a:r>
              <a:rPr lang="en-US" dirty="0"/>
              <a:t>Goalkeepers &amp; related features</a:t>
            </a:r>
          </a:p>
          <a:p>
            <a:r>
              <a:rPr lang="en-US" dirty="0"/>
              <a:t>Final Dataset: N = 502, P = 46, numeric</a:t>
            </a:r>
          </a:p>
          <a:p>
            <a:r>
              <a:rPr lang="en-US" dirty="0"/>
              <a:t>Predictor: Passes/Played Game</a:t>
            </a:r>
          </a:p>
          <a:p>
            <a:endParaRPr lang="en-US" dirty="0"/>
          </a:p>
        </p:txBody>
      </p:sp>
      <p:sp>
        <p:nvSpPr>
          <p:cNvPr id="4" name="Content Placeholder 2">
            <a:extLst>
              <a:ext uri="{FF2B5EF4-FFF2-40B4-BE49-F238E27FC236}">
                <a16:creationId xmlns:a16="http://schemas.microsoft.com/office/drawing/2014/main" id="{8F0BEB1B-5284-D943-A41F-01E5CC12F940}"/>
              </a:ext>
            </a:extLst>
          </p:cNvPr>
          <p:cNvSpPr txBox="1">
            <a:spLocks/>
          </p:cNvSpPr>
          <p:nvPr/>
        </p:nvSpPr>
        <p:spPr>
          <a:xfrm>
            <a:off x="6241961" y="2513558"/>
            <a:ext cx="4541511" cy="38288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b="1" dirty="0"/>
              <a:t>Features Sample:</a:t>
            </a:r>
          </a:p>
          <a:p>
            <a:endParaRPr lang="en-US" dirty="0"/>
          </a:p>
        </p:txBody>
      </p:sp>
      <p:graphicFrame>
        <p:nvGraphicFramePr>
          <p:cNvPr id="5" name="Table 4">
            <a:extLst>
              <a:ext uri="{FF2B5EF4-FFF2-40B4-BE49-F238E27FC236}">
                <a16:creationId xmlns:a16="http://schemas.microsoft.com/office/drawing/2014/main" id="{8AD44847-BC0D-354E-86D8-69EF9FFA4B35}"/>
              </a:ext>
            </a:extLst>
          </p:cNvPr>
          <p:cNvGraphicFramePr>
            <a:graphicFrameLocks noGrp="1"/>
          </p:cNvGraphicFramePr>
          <p:nvPr>
            <p:extLst>
              <p:ext uri="{D42A27DB-BD31-4B8C-83A1-F6EECF244321}">
                <p14:modId xmlns:p14="http://schemas.microsoft.com/office/powerpoint/2010/main" val="1761914171"/>
              </p:ext>
            </p:extLst>
          </p:nvPr>
        </p:nvGraphicFramePr>
        <p:xfrm>
          <a:off x="6241961" y="2915499"/>
          <a:ext cx="3389581" cy="3628900"/>
        </p:xfrm>
        <a:graphic>
          <a:graphicData uri="http://schemas.openxmlformats.org/drawingml/2006/table">
            <a:tbl>
              <a:tblPr>
                <a:tableStyleId>{10A1B5D5-9B99-4C35-A422-299274C87663}</a:tableStyleId>
              </a:tblPr>
              <a:tblGrid>
                <a:gridCol w="3389581">
                  <a:extLst>
                    <a:ext uri="{9D8B030D-6E8A-4147-A177-3AD203B41FA5}">
                      <a16:colId xmlns:a16="http://schemas.microsoft.com/office/drawing/2014/main" val="2061246849"/>
                    </a:ext>
                  </a:extLst>
                </a:gridCol>
              </a:tblGrid>
              <a:tr h="362890">
                <a:tc>
                  <a:txBody>
                    <a:bodyPr/>
                    <a:lstStyle/>
                    <a:p>
                      <a:pPr lvl="0" algn="l" fontAlgn="b">
                        <a:lnSpc>
                          <a:spcPct val="150000"/>
                        </a:lnSpc>
                      </a:pPr>
                      <a:r>
                        <a:rPr lang="en-US" sz="1400" u="none" strike="noStrike" dirty="0">
                          <a:effectLst/>
                        </a:rPr>
                        <a:t>Interceptions</a:t>
                      </a:r>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658510642"/>
                  </a:ext>
                </a:extLst>
              </a:tr>
              <a:tr h="362890">
                <a:tc>
                  <a:txBody>
                    <a:bodyPr/>
                    <a:lstStyle/>
                    <a:p>
                      <a:pPr lvl="0" algn="l" fontAlgn="b">
                        <a:lnSpc>
                          <a:spcPct val="150000"/>
                        </a:lnSpc>
                      </a:pPr>
                      <a:r>
                        <a:rPr lang="en-US" sz="1400" u="none" strike="noStrike" dirty="0">
                          <a:effectLst/>
                        </a:rPr>
                        <a:t>Wins</a:t>
                      </a:r>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570921913"/>
                  </a:ext>
                </a:extLst>
              </a:tr>
              <a:tr h="362890">
                <a:tc>
                  <a:txBody>
                    <a:bodyPr/>
                    <a:lstStyle/>
                    <a:p>
                      <a:pPr lvl="0" algn="l" fontAlgn="b">
                        <a:lnSpc>
                          <a:spcPct val="150000"/>
                        </a:lnSpc>
                      </a:pPr>
                      <a:r>
                        <a:rPr lang="en-US" sz="1400" u="none" strike="noStrike" dirty="0" err="1">
                          <a:effectLst/>
                        </a:rPr>
                        <a:t>Penalties.scored</a:t>
                      </a:r>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1614686723"/>
                  </a:ext>
                </a:extLst>
              </a:tr>
              <a:tr h="362890">
                <a:tc>
                  <a:txBody>
                    <a:bodyPr/>
                    <a:lstStyle/>
                    <a:p>
                      <a:pPr lvl="0" algn="l" fontAlgn="b">
                        <a:lnSpc>
                          <a:spcPct val="150000"/>
                        </a:lnSpc>
                      </a:pPr>
                      <a:r>
                        <a:rPr lang="en-US" sz="1400" u="none" strike="noStrike" dirty="0">
                          <a:effectLst/>
                        </a:rPr>
                        <a:t>Passes</a:t>
                      </a:r>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978246506"/>
                  </a:ext>
                </a:extLst>
              </a:tr>
              <a:tr h="362890">
                <a:tc>
                  <a:txBody>
                    <a:bodyPr/>
                    <a:lstStyle/>
                    <a:p>
                      <a:pPr marL="0" marR="0" lvl="0" indent="0" algn="l" defTabSz="457200" rtl="0" eaLnBrk="1" fontAlgn="b" latinLnBrk="0" hangingPunct="1">
                        <a:lnSpc>
                          <a:spcPct val="150000"/>
                        </a:lnSpc>
                        <a:spcBef>
                          <a:spcPts val="0"/>
                        </a:spcBef>
                        <a:spcAft>
                          <a:spcPts val="0"/>
                        </a:spcAft>
                        <a:buClrTx/>
                        <a:buSzTx/>
                        <a:buFontTx/>
                        <a:buNone/>
                        <a:tabLst/>
                        <a:defRPr/>
                      </a:pPr>
                      <a:r>
                        <a:rPr lang="en-US" sz="1400" u="none" strike="noStrike" dirty="0" err="1">
                          <a:effectLst/>
                        </a:rPr>
                        <a:t>Big.chances.created</a:t>
                      </a:r>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970171185"/>
                  </a:ext>
                </a:extLst>
              </a:tr>
              <a:tr h="362890">
                <a:tc>
                  <a:txBody>
                    <a:bodyPr/>
                    <a:lstStyle/>
                    <a:p>
                      <a:pPr lvl="0" algn="l" fontAlgn="b">
                        <a:lnSpc>
                          <a:spcPct val="150000"/>
                        </a:lnSpc>
                      </a:pPr>
                      <a:r>
                        <a:rPr lang="en-US" sz="1400" u="none" strike="noStrike" dirty="0">
                          <a:effectLst/>
                        </a:rPr>
                        <a:t>Fouls</a:t>
                      </a:r>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864798654"/>
                  </a:ext>
                </a:extLst>
              </a:tr>
              <a:tr h="362890">
                <a:tc>
                  <a:txBody>
                    <a:bodyPr/>
                    <a:lstStyle/>
                    <a:p>
                      <a:pPr lvl="0" algn="l" fontAlgn="b">
                        <a:lnSpc>
                          <a:spcPct val="150000"/>
                        </a:lnSpc>
                      </a:pPr>
                      <a:r>
                        <a:rPr lang="en-US" sz="1400" u="none" strike="noStrike" dirty="0" err="1">
                          <a:effectLst/>
                        </a:rPr>
                        <a:t>Goals.with.right.foot</a:t>
                      </a:r>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4084798887"/>
                  </a:ext>
                </a:extLst>
              </a:tr>
              <a:tr h="362890">
                <a:tc>
                  <a:txBody>
                    <a:bodyPr/>
                    <a:lstStyle/>
                    <a:p>
                      <a:pPr lvl="0" algn="l" fontAlgn="b">
                        <a:lnSpc>
                          <a:spcPct val="150000"/>
                        </a:lnSpc>
                      </a:pPr>
                      <a:r>
                        <a:rPr lang="en-US" sz="1400" u="none" strike="noStrike" dirty="0">
                          <a:effectLst/>
                        </a:rPr>
                        <a:t>Appearances</a:t>
                      </a:r>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309999359"/>
                  </a:ext>
                </a:extLst>
              </a:tr>
              <a:tr h="362890">
                <a:tc>
                  <a:txBody>
                    <a:bodyPr/>
                    <a:lstStyle/>
                    <a:p>
                      <a:pPr lvl="0" algn="l" fontAlgn="b">
                        <a:lnSpc>
                          <a:spcPct val="150000"/>
                        </a:lnSpc>
                      </a:pPr>
                      <a:r>
                        <a:rPr lang="en-US" sz="1400" u="none" strike="noStrike" dirty="0" err="1">
                          <a:effectLst/>
                        </a:rPr>
                        <a:t>Aerial.battles.lost</a:t>
                      </a:r>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2319515424"/>
                  </a:ext>
                </a:extLst>
              </a:tr>
              <a:tr h="362890">
                <a:tc>
                  <a:txBody>
                    <a:bodyPr/>
                    <a:lstStyle/>
                    <a:p>
                      <a:pPr lvl="0" algn="l" fontAlgn="b">
                        <a:lnSpc>
                          <a:spcPct val="150000"/>
                        </a:lnSpc>
                      </a:pPr>
                      <a:r>
                        <a:rPr lang="en-US" sz="1400" u="none" strike="noStrike" dirty="0" err="1">
                          <a:effectLst/>
                        </a:rPr>
                        <a:t>Shots.on.target</a:t>
                      </a:r>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845382148"/>
                  </a:ext>
                </a:extLst>
              </a:tr>
            </a:tbl>
          </a:graphicData>
        </a:graphic>
      </p:graphicFrame>
    </p:spTree>
    <p:extLst>
      <p:ext uri="{BB962C8B-B14F-4D97-AF65-F5344CB8AC3E}">
        <p14:creationId xmlns:p14="http://schemas.microsoft.com/office/powerpoint/2010/main" val="942878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107F430-254E-A24F-B1CB-AF309395140E}"/>
              </a:ext>
            </a:extLst>
          </p:cNvPr>
          <p:cNvPicPr>
            <a:picLocks noChangeAspect="1"/>
          </p:cNvPicPr>
          <p:nvPr/>
        </p:nvPicPr>
        <p:blipFill>
          <a:blip r:embed="rId2"/>
          <a:stretch>
            <a:fillRect/>
          </a:stretch>
        </p:blipFill>
        <p:spPr>
          <a:xfrm>
            <a:off x="573176" y="568711"/>
            <a:ext cx="9160274" cy="5977054"/>
          </a:xfrm>
          <a:prstGeom prst="rect">
            <a:avLst/>
          </a:prstGeom>
        </p:spPr>
      </p:pic>
    </p:spTree>
    <p:extLst>
      <p:ext uri="{BB962C8B-B14F-4D97-AF65-F5344CB8AC3E}">
        <p14:creationId xmlns:p14="http://schemas.microsoft.com/office/powerpoint/2010/main" val="77685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E9D9E5-B5EF-3D46-92CD-A0562D40D73F}"/>
              </a:ext>
            </a:extLst>
          </p:cNvPr>
          <p:cNvPicPr>
            <a:picLocks noChangeAspect="1"/>
          </p:cNvPicPr>
          <p:nvPr/>
        </p:nvPicPr>
        <p:blipFill>
          <a:blip r:embed="rId3"/>
          <a:stretch>
            <a:fillRect/>
          </a:stretch>
        </p:blipFill>
        <p:spPr>
          <a:xfrm>
            <a:off x="228109" y="700698"/>
            <a:ext cx="9718779" cy="5786203"/>
          </a:xfrm>
          <a:prstGeom prst="rect">
            <a:avLst/>
          </a:prstGeom>
        </p:spPr>
      </p:pic>
    </p:spTree>
    <p:extLst>
      <p:ext uri="{BB962C8B-B14F-4D97-AF65-F5344CB8AC3E}">
        <p14:creationId xmlns:p14="http://schemas.microsoft.com/office/powerpoint/2010/main" val="2571279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DC00F4F-54C4-2D44-BEC4-D942C8630E97}"/>
              </a:ext>
            </a:extLst>
          </p:cNvPr>
          <p:cNvSpPr txBox="1"/>
          <p:nvPr/>
        </p:nvSpPr>
        <p:spPr>
          <a:xfrm rot="16200000">
            <a:off x="83099" y="2883451"/>
            <a:ext cx="574196"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MSE</a:t>
            </a:r>
          </a:p>
        </p:txBody>
      </p:sp>
      <p:sp>
        <p:nvSpPr>
          <p:cNvPr id="8" name="TextBox 7">
            <a:extLst>
              <a:ext uri="{FF2B5EF4-FFF2-40B4-BE49-F238E27FC236}">
                <a16:creationId xmlns:a16="http://schemas.microsoft.com/office/drawing/2014/main" id="{43273460-673A-9A4C-9E1A-0B9A88E62CF4}"/>
              </a:ext>
            </a:extLst>
          </p:cNvPr>
          <p:cNvSpPr txBox="1"/>
          <p:nvPr/>
        </p:nvSpPr>
        <p:spPr>
          <a:xfrm>
            <a:off x="5512937" y="4328160"/>
            <a:ext cx="156972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Log(Lambda)</a:t>
            </a:r>
          </a:p>
        </p:txBody>
      </p:sp>
      <p:sp>
        <p:nvSpPr>
          <p:cNvPr id="9" name="TextBox 8">
            <a:extLst>
              <a:ext uri="{FF2B5EF4-FFF2-40B4-BE49-F238E27FC236}">
                <a16:creationId xmlns:a16="http://schemas.microsoft.com/office/drawing/2014/main" id="{1D12E3C8-B90C-EE43-8520-80071AB94D56}"/>
              </a:ext>
            </a:extLst>
          </p:cNvPr>
          <p:cNvSpPr txBox="1"/>
          <p:nvPr/>
        </p:nvSpPr>
        <p:spPr>
          <a:xfrm>
            <a:off x="9414377" y="4311283"/>
            <a:ext cx="156972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Log(Lambda)</a:t>
            </a:r>
          </a:p>
        </p:txBody>
      </p:sp>
      <p:sp>
        <p:nvSpPr>
          <p:cNvPr id="10" name="TextBox 9">
            <a:extLst>
              <a:ext uri="{FF2B5EF4-FFF2-40B4-BE49-F238E27FC236}">
                <a16:creationId xmlns:a16="http://schemas.microsoft.com/office/drawing/2014/main" id="{9ABE1C3D-1AFE-F64D-A27A-09C397F9A0C8}"/>
              </a:ext>
            </a:extLst>
          </p:cNvPr>
          <p:cNvSpPr txBox="1"/>
          <p:nvPr/>
        </p:nvSpPr>
        <p:spPr>
          <a:xfrm>
            <a:off x="1504817" y="4311283"/>
            <a:ext cx="156972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Log(Lambda)</a:t>
            </a:r>
          </a:p>
        </p:txBody>
      </p:sp>
      <p:graphicFrame>
        <p:nvGraphicFramePr>
          <p:cNvPr id="11" name="Table 10">
            <a:extLst>
              <a:ext uri="{FF2B5EF4-FFF2-40B4-BE49-F238E27FC236}">
                <a16:creationId xmlns:a16="http://schemas.microsoft.com/office/drawing/2014/main" id="{9F537021-F475-EF42-9D95-8FB03192F1FB}"/>
              </a:ext>
            </a:extLst>
          </p:cNvPr>
          <p:cNvGraphicFramePr>
            <a:graphicFrameLocks noGrp="1"/>
          </p:cNvGraphicFramePr>
          <p:nvPr>
            <p:extLst>
              <p:ext uri="{D42A27DB-BD31-4B8C-83A1-F6EECF244321}">
                <p14:modId xmlns:p14="http://schemas.microsoft.com/office/powerpoint/2010/main" val="236633692"/>
              </p:ext>
            </p:extLst>
          </p:nvPr>
        </p:nvGraphicFramePr>
        <p:xfrm>
          <a:off x="4357766" y="5545907"/>
          <a:ext cx="3880060" cy="969818"/>
        </p:xfrm>
        <a:graphic>
          <a:graphicData uri="http://schemas.openxmlformats.org/drawingml/2006/table">
            <a:tbl>
              <a:tblPr>
                <a:tableStyleId>{E8B1032C-EA38-4F05-BA0D-38AFFFC7BED3}</a:tableStyleId>
              </a:tblPr>
              <a:tblGrid>
                <a:gridCol w="957080">
                  <a:extLst>
                    <a:ext uri="{9D8B030D-6E8A-4147-A177-3AD203B41FA5}">
                      <a16:colId xmlns:a16="http://schemas.microsoft.com/office/drawing/2014/main" val="1210854402"/>
                    </a:ext>
                  </a:extLst>
                </a:gridCol>
                <a:gridCol w="957080">
                  <a:extLst>
                    <a:ext uri="{9D8B030D-6E8A-4147-A177-3AD203B41FA5}">
                      <a16:colId xmlns:a16="http://schemas.microsoft.com/office/drawing/2014/main" val="4270282398"/>
                    </a:ext>
                  </a:extLst>
                </a:gridCol>
                <a:gridCol w="957080">
                  <a:extLst>
                    <a:ext uri="{9D8B030D-6E8A-4147-A177-3AD203B41FA5}">
                      <a16:colId xmlns:a16="http://schemas.microsoft.com/office/drawing/2014/main" val="2132695186"/>
                    </a:ext>
                  </a:extLst>
                </a:gridCol>
                <a:gridCol w="1008820">
                  <a:extLst>
                    <a:ext uri="{9D8B030D-6E8A-4147-A177-3AD203B41FA5}">
                      <a16:colId xmlns:a16="http://schemas.microsoft.com/office/drawing/2014/main" val="4105414370"/>
                    </a:ext>
                  </a:extLst>
                </a:gridCol>
              </a:tblGrid>
              <a:tr h="441853">
                <a:tc>
                  <a:txBody>
                    <a:bodyPr/>
                    <a:lstStyle/>
                    <a:p>
                      <a:pPr algn="ctr" fontAlgn="b"/>
                      <a:r>
                        <a:rPr lang="en-US" sz="1800" b="1" i="0" u="none" strike="noStrike" dirty="0">
                          <a:solidFill>
                            <a:srgbClr val="000000"/>
                          </a:solidFill>
                          <a:effectLst/>
                          <a:latin typeface="Calibri" panose="020F0502020204030204" pitchFamily="34" charset="0"/>
                        </a:rPr>
                        <a:t>Model</a:t>
                      </a:r>
                    </a:p>
                  </a:txBody>
                  <a:tcPr marL="9525" marR="9525" marT="9525" marB="0" anchor="ctr"/>
                </a:tc>
                <a:tc>
                  <a:txBody>
                    <a:bodyPr/>
                    <a:lstStyle/>
                    <a:p>
                      <a:pPr algn="ctr" fontAlgn="b"/>
                      <a:r>
                        <a:rPr lang="en-US" sz="1800" b="1" i="0" u="none" strike="noStrike" dirty="0">
                          <a:solidFill>
                            <a:srgbClr val="000000"/>
                          </a:solidFill>
                          <a:effectLst/>
                          <a:latin typeface="Calibri" panose="020F0502020204030204" pitchFamily="34" charset="0"/>
                        </a:rPr>
                        <a:t>Ridge</a:t>
                      </a:r>
                    </a:p>
                  </a:txBody>
                  <a:tcPr marL="9525" marR="9525" marT="9525" marB="0" anchor="ctr"/>
                </a:tc>
                <a:tc>
                  <a:txBody>
                    <a:bodyPr/>
                    <a:lstStyle/>
                    <a:p>
                      <a:pPr marL="0" algn="ctr" defTabSz="457200" rtl="0" eaLnBrk="1" fontAlgn="b" latinLnBrk="0" hangingPunct="1"/>
                      <a:r>
                        <a:rPr lang="en-US" sz="1800" b="1" i="0" u="none" strike="noStrike" kern="1200" dirty="0">
                          <a:solidFill>
                            <a:srgbClr val="000000"/>
                          </a:solidFill>
                          <a:effectLst/>
                          <a:latin typeface="Calibri" panose="020F0502020204030204" pitchFamily="34" charset="0"/>
                          <a:ea typeface="+mn-ea"/>
                          <a:cs typeface="+mn-cs"/>
                        </a:rPr>
                        <a:t>El-Net</a:t>
                      </a:r>
                    </a:p>
                  </a:txBody>
                  <a:tcPr marL="9525" marR="9525" marT="9525" marB="0" anchor="ctr"/>
                </a:tc>
                <a:tc>
                  <a:txBody>
                    <a:bodyPr/>
                    <a:lstStyle/>
                    <a:p>
                      <a:pPr marL="0" algn="ctr" defTabSz="457200" rtl="0" eaLnBrk="1" fontAlgn="b" latinLnBrk="0" hangingPunct="1"/>
                      <a:r>
                        <a:rPr lang="en-US" sz="1800" b="1" i="0" u="none" strike="noStrike" kern="1200" dirty="0">
                          <a:solidFill>
                            <a:srgbClr val="000000"/>
                          </a:solidFill>
                          <a:effectLst/>
                          <a:latin typeface="Calibri" panose="020F0502020204030204" pitchFamily="34" charset="0"/>
                          <a:ea typeface="+mn-ea"/>
                          <a:cs typeface="+mn-cs"/>
                        </a:rPr>
                        <a:t>Lasso</a:t>
                      </a:r>
                    </a:p>
                  </a:txBody>
                  <a:tcPr marL="9525" marR="9525" marT="9525" marB="0" anchor="ctr"/>
                </a:tc>
                <a:extLst>
                  <a:ext uri="{0D108BD9-81ED-4DB2-BD59-A6C34878D82A}">
                    <a16:rowId xmlns:a16="http://schemas.microsoft.com/office/drawing/2014/main" val="3141345123"/>
                  </a:ext>
                </a:extLst>
              </a:tr>
              <a:tr h="527965">
                <a:tc>
                  <a:txBody>
                    <a:bodyPr/>
                    <a:lstStyle/>
                    <a:p>
                      <a:pPr algn="ctr" fontAlgn="b"/>
                      <a:r>
                        <a:rPr lang="en-US" sz="1800" b="1" i="0" u="none" strike="noStrike" dirty="0">
                          <a:solidFill>
                            <a:srgbClr val="000000"/>
                          </a:solidFill>
                          <a:effectLst/>
                          <a:latin typeface="Calibri" panose="020F0502020204030204" pitchFamily="34" charset="0"/>
                        </a:rPr>
                        <a:t>CV Time</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0.1677s</a:t>
                      </a:r>
                    </a:p>
                  </a:txBody>
                  <a:tcPr marL="9525" marR="9525" marT="9525" marB="0" anchor="ctr"/>
                </a:tc>
                <a:tc>
                  <a:txBody>
                    <a:bodyPr/>
                    <a:lstStyle/>
                    <a:p>
                      <a:pPr marL="0" algn="ctr" defTabSz="4572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0.211s</a:t>
                      </a:r>
                    </a:p>
                  </a:txBody>
                  <a:tcPr marL="9525" marR="9525" marT="9525" marB="0" anchor="ctr"/>
                </a:tc>
                <a:tc>
                  <a:txBody>
                    <a:bodyPr/>
                    <a:lstStyle/>
                    <a:p>
                      <a:pPr marL="0" algn="ctr" defTabSz="4572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0.173s</a:t>
                      </a:r>
                    </a:p>
                  </a:txBody>
                  <a:tcPr marL="9525" marR="9525" marT="9525" marB="0" anchor="ctr"/>
                </a:tc>
                <a:extLst>
                  <a:ext uri="{0D108BD9-81ED-4DB2-BD59-A6C34878D82A}">
                    <a16:rowId xmlns:a16="http://schemas.microsoft.com/office/drawing/2014/main" val="366958689"/>
                  </a:ext>
                </a:extLst>
              </a:tr>
            </a:tbl>
          </a:graphicData>
        </a:graphic>
      </p:graphicFrame>
      <p:pic>
        <p:nvPicPr>
          <p:cNvPr id="16" name="Picture 15">
            <a:extLst>
              <a:ext uri="{FF2B5EF4-FFF2-40B4-BE49-F238E27FC236}">
                <a16:creationId xmlns:a16="http://schemas.microsoft.com/office/drawing/2014/main" id="{BCCA8967-C30D-7041-BA2E-2CF5FAA17511}"/>
              </a:ext>
            </a:extLst>
          </p:cNvPr>
          <p:cNvPicPr>
            <a:picLocks noChangeAspect="1"/>
          </p:cNvPicPr>
          <p:nvPr/>
        </p:nvPicPr>
        <p:blipFill rotWithShape="1">
          <a:blip r:embed="rId3"/>
          <a:srcRect l="935" b="2139"/>
          <a:stretch/>
        </p:blipFill>
        <p:spPr>
          <a:xfrm>
            <a:off x="524085" y="254379"/>
            <a:ext cx="11547423" cy="4991725"/>
          </a:xfrm>
          <a:prstGeom prst="rect">
            <a:avLst/>
          </a:prstGeom>
        </p:spPr>
      </p:pic>
    </p:spTree>
    <p:extLst>
      <p:ext uri="{BB962C8B-B14F-4D97-AF65-F5344CB8AC3E}">
        <p14:creationId xmlns:p14="http://schemas.microsoft.com/office/powerpoint/2010/main" val="27405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4BB35C2-009D-BB43-BE84-90643115770F}"/>
              </a:ext>
            </a:extLst>
          </p:cNvPr>
          <p:cNvGraphicFramePr>
            <a:graphicFrameLocks noGrp="1"/>
          </p:cNvGraphicFramePr>
          <p:nvPr>
            <p:extLst>
              <p:ext uri="{D42A27DB-BD31-4B8C-83A1-F6EECF244321}">
                <p14:modId xmlns:p14="http://schemas.microsoft.com/office/powerpoint/2010/main" val="1367920382"/>
              </p:ext>
            </p:extLst>
          </p:nvPr>
        </p:nvGraphicFramePr>
        <p:xfrm>
          <a:off x="721103" y="2906577"/>
          <a:ext cx="4959256" cy="2920165"/>
        </p:xfrm>
        <a:graphic>
          <a:graphicData uri="http://schemas.openxmlformats.org/drawingml/2006/table">
            <a:tbl>
              <a:tblPr>
                <a:tableStyleId>{E8B1032C-EA38-4F05-BA0D-38AFFFC7BED3}</a:tableStyleId>
              </a:tblPr>
              <a:tblGrid>
                <a:gridCol w="1623824">
                  <a:extLst>
                    <a:ext uri="{9D8B030D-6E8A-4147-A177-3AD203B41FA5}">
                      <a16:colId xmlns:a16="http://schemas.microsoft.com/office/drawing/2014/main" val="1210854402"/>
                    </a:ext>
                  </a:extLst>
                </a:gridCol>
                <a:gridCol w="1623824">
                  <a:extLst>
                    <a:ext uri="{9D8B030D-6E8A-4147-A177-3AD203B41FA5}">
                      <a16:colId xmlns:a16="http://schemas.microsoft.com/office/drawing/2014/main" val="2132695186"/>
                    </a:ext>
                  </a:extLst>
                </a:gridCol>
                <a:gridCol w="1711608">
                  <a:extLst>
                    <a:ext uri="{9D8B030D-6E8A-4147-A177-3AD203B41FA5}">
                      <a16:colId xmlns:a16="http://schemas.microsoft.com/office/drawing/2014/main" val="4105414370"/>
                    </a:ext>
                  </a:extLst>
                </a:gridCol>
              </a:tblGrid>
              <a:tr h="448146">
                <a:tc>
                  <a:txBody>
                    <a:bodyPr/>
                    <a:lstStyle/>
                    <a:p>
                      <a:pPr algn="ctr" fontAlgn="b"/>
                      <a:r>
                        <a:rPr lang="en-US" sz="1800" b="1" i="0" u="none" strike="noStrike" dirty="0">
                          <a:solidFill>
                            <a:srgbClr val="000000"/>
                          </a:solidFill>
                          <a:effectLst/>
                          <a:latin typeface="Calibri" panose="020F0502020204030204" pitchFamily="34" charset="0"/>
                        </a:rPr>
                        <a:t>Model</a:t>
                      </a:r>
                    </a:p>
                  </a:txBody>
                  <a:tcPr marL="9525" marR="9525" marT="9525" marB="0" anchor="ctr"/>
                </a:tc>
                <a:tc>
                  <a:txBody>
                    <a:bodyPr/>
                    <a:lstStyle/>
                    <a:p>
                      <a:pPr marL="0" algn="ctr" defTabSz="457200" rtl="0" eaLnBrk="1" fontAlgn="b" latinLnBrk="0" hangingPunct="1"/>
                      <a:r>
                        <a:rPr lang="en-US" sz="1800" b="1" i="0" u="none" strike="noStrike" kern="1200" dirty="0">
                          <a:solidFill>
                            <a:srgbClr val="000000"/>
                          </a:solidFill>
                          <a:effectLst/>
                          <a:latin typeface="Calibri" panose="020F0502020204030204" pitchFamily="34" charset="0"/>
                          <a:ea typeface="+mn-ea"/>
                          <a:cs typeface="+mn-cs"/>
                        </a:rPr>
                        <a:t>R-</a:t>
                      </a:r>
                      <a:r>
                        <a:rPr lang="en-US" sz="1800" b="1" i="0" u="none" strike="noStrike" kern="1200" dirty="0" err="1">
                          <a:solidFill>
                            <a:srgbClr val="000000"/>
                          </a:solidFill>
                          <a:effectLst/>
                          <a:latin typeface="Calibri" panose="020F0502020204030204" pitchFamily="34" charset="0"/>
                          <a:ea typeface="+mn-ea"/>
                          <a:cs typeface="+mn-cs"/>
                        </a:rPr>
                        <a:t>Squ</a:t>
                      </a:r>
                      <a:r>
                        <a:rPr lang="en-US" sz="1800" b="1" i="0" u="none" strike="noStrike" kern="1200" dirty="0">
                          <a:solidFill>
                            <a:srgbClr val="000000"/>
                          </a:solidFill>
                          <a:effectLst/>
                          <a:latin typeface="Calibri" panose="020F0502020204030204" pitchFamily="34" charset="0"/>
                          <a:ea typeface="+mn-ea"/>
                          <a:cs typeface="+mn-cs"/>
                        </a:rPr>
                        <a:t> Interval (test set)</a:t>
                      </a:r>
                    </a:p>
                  </a:txBody>
                  <a:tcPr marL="9525" marR="9525" marT="9525" marB="0" anchor="ctr"/>
                </a:tc>
                <a:tc>
                  <a:txBody>
                    <a:bodyPr/>
                    <a:lstStyle/>
                    <a:p>
                      <a:pPr algn="ctr" fontAlgn="b"/>
                      <a:r>
                        <a:rPr lang="en-US" sz="1800" b="1" i="0" u="none" strike="noStrike" dirty="0">
                          <a:solidFill>
                            <a:srgbClr val="000000"/>
                          </a:solidFill>
                          <a:effectLst/>
                          <a:latin typeface="Calibri" panose="020F0502020204030204" pitchFamily="34" charset="0"/>
                        </a:rPr>
                        <a:t>Time</a:t>
                      </a:r>
                    </a:p>
                  </a:txBody>
                  <a:tcPr marL="9525" marR="9525" marT="9525" marB="0" anchor="ctr"/>
                </a:tc>
                <a:extLst>
                  <a:ext uri="{0D108BD9-81ED-4DB2-BD59-A6C34878D82A}">
                    <a16:rowId xmlns:a16="http://schemas.microsoft.com/office/drawing/2014/main" val="3141345123"/>
                  </a:ext>
                </a:extLst>
              </a:tr>
              <a:tr h="590500">
                <a:tc>
                  <a:txBody>
                    <a:bodyPr/>
                    <a:lstStyle/>
                    <a:p>
                      <a:pPr algn="ctr" fontAlgn="b"/>
                      <a:r>
                        <a:rPr lang="en-US" sz="1800" b="1" i="0" u="none" strike="noStrike" dirty="0">
                          <a:solidFill>
                            <a:srgbClr val="000000"/>
                          </a:solidFill>
                          <a:effectLst/>
                          <a:latin typeface="Calibri" panose="020F0502020204030204" pitchFamily="34" charset="0"/>
                        </a:rPr>
                        <a:t>Ridge</a:t>
                      </a:r>
                    </a:p>
                  </a:txBody>
                  <a:tcPr marL="9525" marR="9525" marT="9525" marB="0" anchor="ctr"/>
                </a:tc>
                <a:tc>
                  <a:txBody>
                    <a:bodyPr/>
                    <a:lstStyle/>
                    <a:p>
                      <a:pPr marL="0" algn="ctr" defTabSz="4572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 (0.496, 0.531)</a:t>
                      </a:r>
                    </a:p>
                  </a:txBody>
                  <a:tcPr marL="9525" marR="9525" marT="9525" marB="0" anchor="ctr"/>
                </a:tc>
                <a:tc>
                  <a:txBody>
                    <a:bodyPr/>
                    <a:lstStyle/>
                    <a:p>
                      <a:pPr algn="ctr" fontAlgn="b"/>
                      <a:r>
                        <a:rPr lang="en-US" sz="1800" b="0" i="0" u="none" strike="noStrike" dirty="0">
                          <a:solidFill>
                            <a:srgbClr val="000000"/>
                          </a:solidFill>
                          <a:effectLst/>
                          <a:latin typeface="Calibri" panose="020F0502020204030204" pitchFamily="34" charset="0"/>
                        </a:rPr>
                        <a:t>0.173s</a:t>
                      </a:r>
                    </a:p>
                  </a:txBody>
                  <a:tcPr marL="9525" marR="9525" marT="9525" marB="0" anchor="ctr"/>
                </a:tc>
                <a:extLst>
                  <a:ext uri="{0D108BD9-81ED-4DB2-BD59-A6C34878D82A}">
                    <a16:rowId xmlns:a16="http://schemas.microsoft.com/office/drawing/2014/main" val="366958689"/>
                  </a:ext>
                </a:extLst>
              </a:tr>
              <a:tr h="590500">
                <a:tc>
                  <a:txBody>
                    <a:bodyPr/>
                    <a:lstStyle/>
                    <a:p>
                      <a:pPr algn="ctr" fontAlgn="b"/>
                      <a:r>
                        <a:rPr lang="en-US" sz="1800" b="1" i="0" u="none" strike="noStrike" dirty="0">
                          <a:solidFill>
                            <a:srgbClr val="000000"/>
                          </a:solidFill>
                          <a:effectLst/>
                          <a:latin typeface="Calibri" panose="020F0502020204030204" pitchFamily="34" charset="0"/>
                        </a:rPr>
                        <a:t>El-Net</a:t>
                      </a:r>
                    </a:p>
                  </a:txBody>
                  <a:tcPr marL="9525" marR="9525" marT="9525" marB="0" anchor="ctr"/>
                </a:tc>
                <a:tc>
                  <a:txBody>
                    <a:bodyPr/>
                    <a:lstStyle/>
                    <a:p>
                      <a:pPr marL="0" algn="ctr" defTabSz="4572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(0.496, 0.532)</a:t>
                      </a:r>
                    </a:p>
                  </a:txBody>
                  <a:tcPr marL="9525" marR="9525" marT="9525"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Calibri" panose="020F0502020204030204" pitchFamily="34" charset="0"/>
                          <a:ea typeface="+mn-ea"/>
                          <a:cs typeface="+mn-cs"/>
                        </a:rPr>
                        <a:t>0.216s</a:t>
                      </a:r>
                    </a:p>
                  </a:txBody>
                  <a:tcPr marL="9525" marR="9525" marT="9525" marB="0" anchor="ctr"/>
                </a:tc>
                <a:extLst>
                  <a:ext uri="{0D108BD9-81ED-4DB2-BD59-A6C34878D82A}">
                    <a16:rowId xmlns:a16="http://schemas.microsoft.com/office/drawing/2014/main" val="3378543040"/>
                  </a:ext>
                </a:extLst>
              </a:tr>
              <a:tr h="590500">
                <a:tc>
                  <a:txBody>
                    <a:bodyPr/>
                    <a:lstStyle/>
                    <a:p>
                      <a:pPr algn="ctr" fontAlgn="b"/>
                      <a:r>
                        <a:rPr lang="en-US" sz="1800" b="1" i="0" u="none" strike="noStrike" dirty="0">
                          <a:solidFill>
                            <a:srgbClr val="000000"/>
                          </a:solidFill>
                          <a:effectLst/>
                          <a:latin typeface="Calibri" panose="020F0502020204030204" pitchFamily="34" charset="0"/>
                        </a:rPr>
                        <a:t>Lasso</a:t>
                      </a:r>
                    </a:p>
                  </a:txBody>
                  <a:tcPr marL="9525" marR="9525" marT="9525" marB="0" anchor="ctr"/>
                </a:tc>
                <a:tc>
                  <a:txBody>
                    <a:bodyPr/>
                    <a:lstStyle/>
                    <a:p>
                      <a:pPr marL="0" algn="ctr" defTabSz="4572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(0.508, 0.542)</a:t>
                      </a:r>
                    </a:p>
                  </a:txBody>
                  <a:tcPr marL="9525" marR="9525" marT="9525"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Calibri" panose="020F0502020204030204" pitchFamily="34" charset="0"/>
                          <a:ea typeface="+mn-ea"/>
                          <a:cs typeface="+mn-cs"/>
                        </a:rPr>
                        <a:t>0.181s</a:t>
                      </a:r>
                    </a:p>
                  </a:txBody>
                  <a:tcPr marL="9525" marR="9525" marT="9525" marB="0" anchor="ctr"/>
                </a:tc>
                <a:extLst>
                  <a:ext uri="{0D108BD9-81ED-4DB2-BD59-A6C34878D82A}">
                    <a16:rowId xmlns:a16="http://schemas.microsoft.com/office/drawing/2014/main" val="920469708"/>
                  </a:ext>
                </a:extLst>
              </a:tr>
              <a:tr h="590500">
                <a:tc>
                  <a:txBody>
                    <a:bodyPr/>
                    <a:lstStyle/>
                    <a:p>
                      <a:pPr algn="ctr" fontAlgn="b"/>
                      <a:r>
                        <a:rPr lang="en-US" sz="1800" b="1" i="0" u="none" strike="noStrike" dirty="0">
                          <a:solidFill>
                            <a:srgbClr val="000000"/>
                          </a:solidFill>
                          <a:effectLst/>
                          <a:latin typeface="Calibri" panose="020F0502020204030204" pitchFamily="34" charset="0"/>
                        </a:rPr>
                        <a:t>RF</a:t>
                      </a:r>
                    </a:p>
                  </a:txBody>
                  <a:tcPr marL="9525" marR="9525" marT="9525" marB="0" anchor="ctr"/>
                </a:tc>
                <a:tc>
                  <a:txBody>
                    <a:bodyPr/>
                    <a:lstStyle/>
                    <a:p>
                      <a:pPr marL="0" algn="ctr" defTabSz="457200" rtl="0" eaLnBrk="1" fontAlgn="b" latinLnBrk="0" hangingPunct="1"/>
                      <a:r>
                        <a:rPr lang="en-US" sz="1800" b="0" i="0" u="none" strike="noStrike" kern="1200" dirty="0">
                          <a:solidFill>
                            <a:srgbClr val="000000"/>
                          </a:solidFill>
                          <a:effectLst/>
                          <a:latin typeface="Calibri" panose="020F0502020204030204" pitchFamily="34" charset="0"/>
                          <a:ea typeface="+mn-ea"/>
                          <a:cs typeface="+mn-cs"/>
                        </a:rPr>
                        <a:t>(0.767,  0.781)</a:t>
                      </a:r>
                    </a:p>
                  </a:txBody>
                  <a:tcPr marL="9525" marR="9525" marT="9525" marB="0" anchor="ctr"/>
                </a:tc>
                <a:tc>
                  <a:txBody>
                    <a:bodyPr/>
                    <a:lstStyle/>
                    <a:p>
                      <a:pPr marL="0" marR="0" lvl="0" indent="0" algn="ctr" defTabSz="457200" rtl="0" eaLnBrk="1" fontAlgn="b" latinLnBrk="0" hangingPunct="1">
                        <a:lnSpc>
                          <a:spcPct val="100000"/>
                        </a:lnSpc>
                        <a:spcBef>
                          <a:spcPts val="0"/>
                        </a:spcBef>
                        <a:spcAft>
                          <a:spcPts val="0"/>
                        </a:spcAft>
                        <a:buClrTx/>
                        <a:buSzTx/>
                        <a:buFontTx/>
                        <a:buNone/>
                        <a:tabLst/>
                        <a:defRPr/>
                      </a:pPr>
                      <a:r>
                        <a:rPr lang="en-US" sz="1800" b="0" i="0" u="none" strike="noStrike" kern="1200" dirty="0">
                          <a:solidFill>
                            <a:srgbClr val="000000"/>
                          </a:solidFill>
                          <a:effectLst/>
                          <a:latin typeface="Calibri" panose="020F0502020204030204" pitchFamily="34" charset="0"/>
                          <a:ea typeface="+mn-ea"/>
                          <a:cs typeface="+mn-cs"/>
                        </a:rPr>
                        <a:t>1.97s</a:t>
                      </a:r>
                    </a:p>
                  </a:txBody>
                  <a:tcPr marL="9525" marR="9525" marT="9525" marB="0" anchor="ctr"/>
                </a:tc>
                <a:extLst>
                  <a:ext uri="{0D108BD9-81ED-4DB2-BD59-A6C34878D82A}">
                    <a16:rowId xmlns:a16="http://schemas.microsoft.com/office/drawing/2014/main" val="2704606707"/>
                  </a:ext>
                </a:extLst>
              </a:tr>
            </a:tbl>
          </a:graphicData>
        </a:graphic>
      </p:graphicFrame>
      <p:sp>
        <p:nvSpPr>
          <p:cNvPr id="5" name="Title 4">
            <a:extLst>
              <a:ext uri="{FF2B5EF4-FFF2-40B4-BE49-F238E27FC236}">
                <a16:creationId xmlns:a16="http://schemas.microsoft.com/office/drawing/2014/main" id="{E8BF95F8-7D31-084A-937F-2D0B2181D3F8}"/>
              </a:ext>
            </a:extLst>
          </p:cNvPr>
          <p:cNvSpPr>
            <a:spLocks noGrp="1"/>
          </p:cNvSpPr>
          <p:nvPr>
            <p:ph type="title"/>
          </p:nvPr>
        </p:nvSpPr>
        <p:spPr/>
        <p:txBody>
          <a:bodyPr/>
          <a:lstStyle/>
          <a:p>
            <a:r>
              <a:rPr lang="en-US" dirty="0"/>
              <a:t>Model Fit vs. Time Cost</a:t>
            </a:r>
          </a:p>
        </p:txBody>
      </p:sp>
      <p:sp>
        <p:nvSpPr>
          <p:cNvPr id="7" name="Content Placeholder 6">
            <a:extLst>
              <a:ext uri="{FF2B5EF4-FFF2-40B4-BE49-F238E27FC236}">
                <a16:creationId xmlns:a16="http://schemas.microsoft.com/office/drawing/2014/main" id="{604309F6-BD77-4A4B-88D2-E7042A197C1A}"/>
              </a:ext>
            </a:extLst>
          </p:cNvPr>
          <p:cNvSpPr>
            <a:spLocks noGrp="1"/>
          </p:cNvSpPr>
          <p:nvPr>
            <p:ph sz="half" idx="2"/>
          </p:nvPr>
        </p:nvSpPr>
        <p:spPr>
          <a:xfrm>
            <a:off x="6208712" y="2906577"/>
            <a:ext cx="4825159" cy="3416300"/>
          </a:xfrm>
        </p:spPr>
        <p:txBody>
          <a:bodyPr/>
          <a:lstStyle/>
          <a:p>
            <a:r>
              <a:rPr lang="en-US" dirty="0"/>
              <a:t>Random Forest model outperforms Lasso, which slightly improves on El-Net &amp; Ridge models </a:t>
            </a:r>
          </a:p>
          <a:p>
            <a:r>
              <a:rPr lang="en-US" dirty="0"/>
              <a:t>Runtimes for Ridge, El-Net, and Lasso models are similar</a:t>
            </a:r>
          </a:p>
          <a:p>
            <a:r>
              <a:rPr lang="en-US" dirty="0"/>
              <a:t>Random Forest has significantly longer runtime than the other three models</a:t>
            </a:r>
          </a:p>
        </p:txBody>
      </p:sp>
    </p:spTree>
    <p:extLst>
      <p:ext uri="{BB962C8B-B14F-4D97-AF65-F5344CB8AC3E}">
        <p14:creationId xmlns:p14="http://schemas.microsoft.com/office/powerpoint/2010/main" val="19755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9DB8E18-1E93-8A4F-9574-093095082514}"/>
              </a:ext>
            </a:extLst>
          </p:cNvPr>
          <p:cNvGraphicFramePr>
            <a:graphicFrameLocks noGrp="1"/>
          </p:cNvGraphicFramePr>
          <p:nvPr>
            <p:extLst>
              <p:ext uri="{D42A27DB-BD31-4B8C-83A1-F6EECF244321}">
                <p14:modId xmlns:p14="http://schemas.microsoft.com/office/powerpoint/2010/main" val="2832121912"/>
              </p:ext>
            </p:extLst>
          </p:nvPr>
        </p:nvGraphicFramePr>
        <p:xfrm>
          <a:off x="9037320" y="1542465"/>
          <a:ext cx="2624593" cy="1451560"/>
        </p:xfrm>
        <a:graphic>
          <a:graphicData uri="http://schemas.openxmlformats.org/drawingml/2006/table">
            <a:tbl>
              <a:tblPr>
                <a:tableStyleId>{10A1B5D5-9B99-4C35-A422-299274C87663}</a:tableStyleId>
              </a:tblPr>
              <a:tblGrid>
                <a:gridCol w="2624593">
                  <a:extLst>
                    <a:ext uri="{9D8B030D-6E8A-4147-A177-3AD203B41FA5}">
                      <a16:colId xmlns:a16="http://schemas.microsoft.com/office/drawing/2014/main" val="2061246849"/>
                    </a:ext>
                  </a:extLst>
                </a:gridCol>
              </a:tblGrid>
              <a:tr h="362890">
                <a:tc>
                  <a:txBody>
                    <a:bodyPr/>
                    <a:lstStyle/>
                    <a:p>
                      <a:pPr marL="0" lvl="0" algn="l" defTabSz="457200" rtl="0" eaLnBrk="1" fontAlgn="b" latinLnBrk="0" hangingPunct="1">
                        <a:lnSpc>
                          <a:spcPct val="150000"/>
                        </a:lnSpc>
                      </a:pPr>
                      <a:r>
                        <a:rPr lang="en-US" sz="1400" b="1" i="0" u="none" strike="noStrike" kern="1200" dirty="0">
                          <a:solidFill>
                            <a:srgbClr val="000000"/>
                          </a:solidFill>
                          <a:effectLst/>
                          <a:latin typeface="Calibri" panose="020F0502020204030204" pitchFamily="34" charset="0"/>
                          <a:ea typeface="+mn-ea"/>
                          <a:cs typeface="+mn-cs"/>
                        </a:rPr>
                        <a:t>Ridge, El-Net, Lasso</a:t>
                      </a:r>
                    </a:p>
                  </a:txBody>
                  <a:tcPr marL="45720" marR="45720" anchor="ctr"/>
                </a:tc>
                <a:extLst>
                  <a:ext uri="{0D108BD9-81ED-4DB2-BD59-A6C34878D82A}">
                    <a16:rowId xmlns:a16="http://schemas.microsoft.com/office/drawing/2014/main" val="2658510642"/>
                  </a:ext>
                </a:extLst>
              </a:tr>
              <a:tr h="362890">
                <a:tc>
                  <a:txBody>
                    <a:bodyPr/>
                    <a:lstStyle/>
                    <a:p>
                      <a:pPr lvl="0" algn="l" fontAlgn="b">
                        <a:lnSpc>
                          <a:spcPct val="150000"/>
                        </a:lnSpc>
                      </a:pPr>
                      <a:r>
                        <a:rPr lang="en-US" sz="1400" b="0" i="0" u="none" strike="noStrike" dirty="0">
                          <a:solidFill>
                            <a:srgbClr val="000000"/>
                          </a:solidFill>
                          <a:effectLst/>
                          <a:latin typeface="Calibri" panose="020F0502020204030204" pitchFamily="34" charset="0"/>
                        </a:rPr>
                        <a:t>Passes</a:t>
                      </a:r>
                    </a:p>
                  </a:txBody>
                  <a:tcPr marL="45720" marR="45720" anchor="ctr"/>
                </a:tc>
                <a:extLst>
                  <a:ext uri="{0D108BD9-81ED-4DB2-BD59-A6C34878D82A}">
                    <a16:rowId xmlns:a16="http://schemas.microsoft.com/office/drawing/2014/main" val="2570921913"/>
                  </a:ext>
                </a:extLst>
              </a:tr>
              <a:tr h="362890">
                <a:tc>
                  <a:txBody>
                    <a:bodyPr/>
                    <a:lstStyle/>
                    <a:p>
                      <a:pPr marL="0" marR="0" lvl="0" indent="0" algn="l" defTabSz="457200" rtl="0" eaLnBrk="1" fontAlgn="b" latinLnBrk="0" hangingPunct="1">
                        <a:lnSpc>
                          <a:spcPct val="15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Appearances</a:t>
                      </a:r>
                    </a:p>
                  </a:txBody>
                  <a:tcPr marL="45720" marR="45720" anchor="ctr"/>
                </a:tc>
                <a:extLst>
                  <a:ext uri="{0D108BD9-81ED-4DB2-BD59-A6C34878D82A}">
                    <a16:rowId xmlns:a16="http://schemas.microsoft.com/office/drawing/2014/main" val="1614686723"/>
                  </a:ext>
                </a:extLst>
              </a:tr>
              <a:tr h="362890">
                <a:tc>
                  <a:txBody>
                    <a:bodyPr/>
                    <a:lstStyle/>
                    <a:p>
                      <a:pPr lvl="0" algn="l" fontAlgn="b">
                        <a:lnSpc>
                          <a:spcPct val="150000"/>
                        </a:lnSpc>
                      </a:pPr>
                      <a:r>
                        <a:rPr lang="en-US" sz="1400" b="0" i="0" u="none" strike="noStrike" dirty="0" err="1">
                          <a:solidFill>
                            <a:srgbClr val="000000"/>
                          </a:solidFill>
                          <a:effectLst/>
                          <a:latin typeface="Calibri" panose="020F0502020204030204" pitchFamily="34" charset="0"/>
                        </a:rPr>
                        <a:t>Tackle.Successes</a:t>
                      </a:r>
                      <a:endParaRPr lang="en-US" sz="1400" b="0" i="0" u="none" strike="noStrike" dirty="0">
                        <a:solidFill>
                          <a:srgbClr val="000000"/>
                        </a:solidFill>
                        <a:effectLst/>
                        <a:latin typeface="Calibri" panose="020F0502020204030204" pitchFamily="34" charset="0"/>
                      </a:endParaRPr>
                    </a:p>
                  </a:txBody>
                  <a:tcPr marL="45720" marR="45720" anchor="ctr"/>
                </a:tc>
                <a:extLst>
                  <a:ext uri="{0D108BD9-81ED-4DB2-BD59-A6C34878D82A}">
                    <a16:rowId xmlns:a16="http://schemas.microsoft.com/office/drawing/2014/main" val="3978246506"/>
                  </a:ext>
                </a:extLst>
              </a:tr>
            </a:tbl>
          </a:graphicData>
        </a:graphic>
      </p:graphicFrame>
      <p:graphicFrame>
        <p:nvGraphicFramePr>
          <p:cNvPr id="7" name="Table 6">
            <a:extLst>
              <a:ext uri="{FF2B5EF4-FFF2-40B4-BE49-F238E27FC236}">
                <a16:creationId xmlns:a16="http://schemas.microsoft.com/office/drawing/2014/main" id="{9780EC6E-141B-1242-B8B6-4A98BCFB0037}"/>
              </a:ext>
            </a:extLst>
          </p:cNvPr>
          <p:cNvGraphicFramePr>
            <a:graphicFrameLocks noGrp="1"/>
          </p:cNvGraphicFramePr>
          <p:nvPr>
            <p:extLst>
              <p:ext uri="{D42A27DB-BD31-4B8C-83A1-F6EECF244321}">
                <p14:modId xmlns:p14="http://schemas.microsoft.com/office/powerpoint/2010/main" val="1552784265"/>
              </p:ext>
            </p:extLst>
          </p:nvPr>
        </p:nvGraphicFramePr>
        <p:xfrm>
          <a:off x="9037319" y="3507057"/>
          <a:ext cx="2624593" cy="1645920"/>
        </p:xfrm>
        <a:graphic>
          <a:graphicData uri="http://schemas.openxmlformats.org/drawingml/2006/table">
            <a:tbl>
              <a:tblPr>
                <a:tableStyleId>{10A1B5D5-9B99-4C35-A422-299274C87663}</a:tableStyleId>
              </a:tblPr>
              <a:tblGrid>
                <a:gridCol w="2624593">
                  <a:extLst>
                    <a:ext uri="{9D8B030D-6E8A-4147-A177-3AD203B41FA5}">
                      <a16:colId xmlns:a16="http://schemas.microsoft.com/office/drawing/2014/main" val="458125597"/>
                    </a:ext>
                  </a:extLst>
                </a:gridCol>
              </a:tblGrid>
              <a:tr h="362890">
                <a:tc>
                  <a:txBody>
                    <a:bodyPr/>
                    <a:lstStyle/>
                    <a:p>
                      <a:pPr marL="0" lvl="0" algn="l" defTabSz="457200" rtl="0" eaLnBrk="1" fontAlgn="b" latinLnBrk="0" hangingPunct="1">
                        <a:lnSpc>
                          <a:spcPct val="150000"/>
                        </a:lnSpc>
                      </a:pPr>
                      <a:r>
                        <a:rPr lang="en-US" sz="1400" b="1" i="0" u="none" strike="noStrike" kern="1200" dirty="0">
                          <a:solidFill>
                            <a:srgbClr val="000000"/>
                          </a:solidFill>
                          <a:effectLst/>
                          <a:latin typeface="Calibri" panose="020F0502020204030204" pitchFamily="34" charset="0"/>
                          <a:ea typeface="+mn-ea"/>
                          <a:cs typeface="+mn-cs"/>
                        </a:rPr>
                        <a:t>Random Forest</a:t>
                      </a:r>
                    </a:p>
                  </a:txBody>
                  <a:tcPr marL="45720" marR="45720" anchor="ctr"/>
                </a:tc>
                <a:extLst>
                  <a:ext uri="{0D108BD9-81ED-4DB2-BD59-A6C34878D82A}">
                    <a16:rowId xmlns:a16="http://schemas.microsoft.com/office/drawing/2014/main" val="3432084078"/>
                  </a:ext>
                </a:extLst>
              </a:tr>
              <a:tr h="362890">
                <a:tc>
                  <a:txBody>
                    <a:bodyPr/>
                    <a:lstStyle/>
                    <a:p>
                      <a:pPr marL="0" lvl="0" algn="l" defTabSz="457200" rtl="0" eaLnBrk="1" fontAlgn="b" latinLnBrk="0" hangingPunct="1">
                        <a:lnSpc>
                          <a:spcPct val="150000"/>
                        </a:lnSpc>
                      </a:pPr>
                      <a:r>
                        <a:rPr lang="en-US" sz="1400" b="0" i="0" u="none" strike="noStrike" kern="1200" dirty="0">
                          <a:solidFill>
                            <a:srgbClr val="000000"/>
                          </a:solidFill>
                          <a:effectLst/>
                          <a:latin typeface="Calibri" panose="020F0502020204030204" pitchFamily="34" charset="0"/>
                          <a:ea typeface="+mn-ea"/>
                          <a:cs typeface="+mn-cs"/>
                        </a:rPr>
                        <a:t>Passes</a:t>
                      </a:r>
                    </a:p>
                  </a:txBody>
                  <a:tcPr marL="45720" marR="45720" anchor="ctr"/>
                </a:tc>
                <a:extLst>
                  <a:ext uri="{0D108BD9-81ED-4DB2-BD59-A6C34878D82A}">
                    <a16:rowId xmlns:a16="http://schemas.microsoft.com/office/drawing/2014/main" val="3684853476"/>
                  </a:ext>
                </a:extLst>
              </a:tr>
              <a:tr h="362890">
                <a:tc>
                  <a:txBody>
                    <a:bodyPr/>
                    <a:lstStyle/>
                    <a:p>
                      <a:pPr marL="0" lvl="0" algn="l" defTabSz="457200" rtl="0" eaLnBrk="1" fontAlgn="b" latinLnBrk="0" hangingPunct="1">
                        <a:lnSpc>
                          <a:spcPct val="150000"/>
                        </a:lnSpc>
                      </a:pPr>
                      <a:r>
                        <a:rPr lang="en-US" sz="1400" b="0" i="0" u="none" strike="noStrike" kern="1200" dirty="0" err="1">
                          <a:solidFill>
                            <a:srgbClr val="000000"/>
                          </a:solidFill>
                          <a:effectLst/>
                          <a:latin typeface="Calibri" panose="020F0502020204030204" pitchFamily="34" charset="0"/>
                          <a:ea typeface="+mn-ea"/>
                          <a:cs typeface="+mn-cs"/>
                        </a:rPr>
                        <a:t>Accurate.long.balls</a:t>
                      </a:r>
                      <a:endParaRPr lang="en-US" sz="1400" b="0" i="0" u="none" strike="noStrike" kern="1200" dirty="0">
                        <a:solidFill>
                          <a:srgbClr val="000000"/>
                        </a:solidFill>
                        <a:effectLst/>
                        <a:latin typeface="Calibri" panose="020F0502020204030204" pitchFamily="34" charset="0"/>
                        <a:ea typeface="+mn-ea"/>
                        <a:cs typeface="+mn-cs"/>
                      </a:endParaRPr>
                    </a:p>
                  </a:txBody>
                  <a:tcPr marL="45720" marR="45720" anchor="ctr"/>
                </a:tc>
                <a:extLst>
                  <a:ext uri="{0D108BD9-81ED-4DB2-BD59-A6C34878D82A}">
                    <a16:rowId xmlns:a16="http://schemas.microsoft.com/office/drawing/2014/main" val="2230315718"/>
                  </a:ext>
                </a:extLst>
              </a:tr>
              <a:tr h="362890">
                <a:tc>
                  <a:txBody>
                    <a:bodyPr/>
                    <a:lstStyle/>
                    <a:p>
                      <a:pPr marL="0" marR="0" lvl="0" indent="0" algn="l" defTabSz="457200" rtl="0" eaLnBrk="1" fontAlgn="b" latinLnBrk="0" hangingPunct="1">
                        <a:lnSpc>
                          <a:spcPct val="150000"/>
                        </a:lnSpc>
                        <a:spcBef>
                          <a:spcPts val="0"/>
                        </a:spcBef>
                        <a:spcAft>
                          <a:spcPts val="0"/>
                        </a:spcAft>
                        <a:buClrTx/>
                        <a:buSzTx/>
                        <a:buFontTx/>
                        <a:buNone/>
                        <a:tabLst/>
                        <a:defRPr/>
                      </a:pPr>
                      <a:r>
                        <a:rPr lang="en-US" sz="1400" b="0" i="0" u="none" strike="noStrike" kern="1200" dirty="0">
                          <a:solidFill>
                            <a:srgbClr val="000000"/>
                          </a:solidFill>
                          <a:effectLst/>
                          <a:latin typeface="Calibri" panose="020F0502020204030204" pitchFamily="34" charset="0"/>
                          <a:ea typeface="+mn-ea"/>
                          <a:cs typeface="+mn-cs"/>
                        </a:rPr>
                        <a:t>Recoveries</a:t>
                      </a:r>
                    </a:p>
                  </a:txBody>
                  <a:tcPr marL="45720" marR="45720" anchor="ctr"/>
                </a:tc>
                <a:extLst>
                  <a:ext uri="{0D108BD9-81ED-4DB2-BD59-A6C34878D82A}">
                    <a16:rowId xmlns:a16="http://schemas.microsoft.com/office/drawing/2014/main" val="4064188723"/>
                  </a:ext>
                </a:extLst>
              </a:tr>
            </a:tbl>
          </a:graphicData>
        </a:graphic>
      </p:graphicFrame>
      <p:pic>
        <p:nvPicPr>
          <p:cNvPr id="11" name="Picture 10">
            <a:extLst>
              <a:ext uri="{FF2B5EF4-FFF2-40B4-BE49-F238E27FC236}">
                <a16:creationId xmlns:a16="http://schemas.microsoft.com/office/drawing/2014/main" id="{95E474C4-C5CD-FA4C-8A83-465C4CAE9B22}"/>
              </a:ext>
            </a:extLst>
          </p:cNvPr>
          <p:cNvPicPr>
            <a:picLocks noChangeAspect="1"/>
          </p:cNvPicPr>
          <p:nvPr/>
        </p:nvPicPr>
        <p:blipFill>
          <a:blip r:embed="rId3"/>
          <a:stretch>
            <a:fillRect/>
          </a:stretch>
        </p:blipFill>
        <p:spPr>
          <a:xfrm>
            <a:off x="-28577" y="4550327"/>
            <a:ext cx="8786813" cy="2218517"/>
          </a:xfrm>
          <a:prstGeom prst="rect">
            <a:avLst/>
          </a:prstGeom>
        </p:spPr>
      </p:pic>
      <p:pic>
        <p:nvPicPr>
          <p:cNvPr id="13" name="Picture 12">
            <a:extLst>
              <a:ext uri="{FF2B5EF4-FFF2-40B4-BE49-F238E27FC236}">
                <a16:creationId xmlns:a16="http://schemas.microsoft.com/office/drawing/2014/main" id="{ABC88F96-EED4-9F48-9A14-133E04E28084}"/>
              </a:ext>
            </a:extLst>
          </p:cNvPr>
          <p:cNvPicPr>
            <a:picLocks noChangeAspect="1"/>
          </p:cNvPicPr>
          <p:nvPr/>
        </p:nvPicPr>
        <p:blipFill rotWithShape="1">
          <a:blip r:embed="rId4"/>
          <a:srcRect b="2378"/>
          <a:stretch/>
        </p:blipFill>
        <p:spPr>
          <a:xfrm>
            <a:off x="0" y="88901"/>
            <a:ext cx="8728700" cy="4668838"/>
          </a:xfrm>
          <a:prstGeom prst="rect">
            <a:avLst/>
          </a:prstGeom>
        </p:spPr>
      </p:pic>
    </p:spTree>
    <p:extLst>
      <p:ext uri="{BB962C8B-B14F-4D97-AF65-F5344CB8AC3E}">
        <p14:creationId xmlns:p14="http://schemas.microsoft.com/office/powerpoint/2010/main" val="354597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8421-D073-2040-ABA6-A90894FA6EB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163EC55-9390-7847-93BF-66A8CF240DE7}"/>
              </a:ext>
            </a:extLst>
          </p:cNvPr>
          <p:cNvSpPr>
            <a:spLocks noGrp="1"/>
          </p:cNvSpPr>
          <p:nvPr>
            <p:ph idx="1"/>
          </p:nvPr>
        </p:nvSpPr>
        <p:spPr/>
        <p:txBody>
          <a:bodyPr/>
          <a:lstStyle/>
          <a:p>
            <a:r>
              <a:rPr lang="en-US" dirty="0"/>
              <a:t>Random Forest model fits testing data best, with a ~40% increase in R-</a:t>
            </a:r>
            <a:r>
              <a:rPr lang="en-US" dirty="0" err="1"/>
              <a:t>squ</a:t>
            </a:r>
            <a:r>
              <a:rPr lang="en-US" dirty="0"/>
              <a:t>, but at a significant time cost</a:t>
            </a:r>
          </a:p>
          <a:p>
            <a:pPr lvl="1"/>
            <a:r>
              <a:rPr lang="en-US" dirty="0"/>
              <a:t>On this small dataset, time cost is not as significant</a:t>
            </a:r>
          </a:p>
          <a:p>
            <a:r>
              <a:rPr lang="en-US" dirty="0"/>
              <a:t>Important Predictors:</a:t>
            </a:r>
          </a:p>
          <a:p>
            <a:pPr lvl="1"/>
            <a:r>
              <a:rPr lang="en-US" dirty="0"/>
              <a:t>Three of four models are most dependent on “Passes” and “Appearances”</a:t>
            </a:r>
          </a:p>
          <a:p>
            <a:pPr lvl="1"/>
            <a:r>
              <a:rPr lang="en-US" dirty="0"/>
              <a:t>RF finds other more predictors important,  to predict passes/game, but RF model finds ”Accurate Long Balls” and “Passes” more important</a:t>
            </a:r>
          </a:p>
        </p:txBody>
      </p:sp>
    </p:spTree>
    <p:extLst>
      <p:ext uri="{BB962C8B-B14F-4D97-AF65-F5344CB8AC3E}">
        <p14:creationId xmlns:p14="http://schemas.microsoft.com/office/powerpoint/2010/main" val="33464956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{ED673376-2B47-6145-B329-63116BEC7BB4}tf10001076</Template>
  <TotalTime>23135</TotalTime>
  <Words>716</Words>
  <Application>Microsoft Macintosh PowerPoint</Application>
  <PresentationFormat>Widescreen</PresentationFormat>
  <Paragraphs>106</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3</vt:lpstr>
      <vt:lpstr>Ion Boardroom</vt:lpstr>
      <vt:lpstr>Premier League Player Stat Predictions</vt:lpstr>
      <vt:lpstr>Premier League Player Stats</vt:lpstr>
      <vt:lpstr>PowerPoint Presentation</vt:lpstr>
      <vt:lpstr>PowerPoint Presentation</vt:lpstr>
      <vt:lpstr>PowerPoint Presentation</vt:lpstr>
      <vt:lpstr>Model Fit vs. Time Cost</vt:lpstr>
      <vt:lpstr>PowerPoint Presentation</vt:lpstr>
      <vt:lpstr>Conclusion</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Premier League Player Stats</dc:title>
  <dc:creator>Katarina Addiego</dc:creator>
  <cp:lastModifiedBy>Katarina Addiego</cp:lastModifiedBy>
  <cp:revision>26</cp:revision>
  <dcterms:created xsi:type="dcterms:W3CDTF">2021-05-05T01:21:49Z</dcterms:created>
  <dcterms:modified xsi:type="dcterms:W3CDTF">2021-05-21T02:57:00Z</dcterms:modified>
</cp:coreProperties>
</file>