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70" r:id="rId9"/>
    <p:sldId id="266" r:id="rId10"/>
    <p:sldId id="267" r:id="rId11"/>
    <p:sldId id="272" r:id="rId12"/>
    <p:sldId id="273" r:id="rId13"/>
    <p:sldId id="260" r:id="rId14"/>
    <p:sldId id="274" r:id="rId15"/>
    <p:sldId id="262" r:id="rId16"/>
    <p:sldId id="263" r:id="rId17"/>
    <p:sldId id="26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496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5BF6-1997-46FE-973E-88B7CDFE6A4F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9D35-E701-4774-9CB3-B8E15A3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http://www.ruralpovertyportal.org/region/home/tags/asia </a:t>
            </a:r>
          </a:p>
          <a:p>
            <a:r>
              <a:rPr lang="en-US" dirty="0" smtClean="0"/>
              <a:t>10</a:t>
            </a:r>
            <a:r>
              <a:rPr lang="en-US" baseline="0" dirty="0" smtClean="0"/>
              <a:t> of the most populous and significant countries in the developing world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9D35-E701-4774-9CB3-B8E15A36F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Rural poverty gap at national poverty lines (%)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Rural population (% of total population)</a:t>
            </a:r>
          </a:p>
          <a:p>
            <a:pPr rtl="0" eaLnBrk="1" fontAlgn="b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Poverty gap at $1.90 a day (2011 PPP) (%)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9D35-E701-4774-9CB3-B8E15A36F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Stacked</a:t>
            </a:r>
            <a:r>
              <a:rPr lang="en-US" baseline="0" dirty="0" smtClean="0"/>
              <a:t> bar chart of population and rural population as a % of total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9D35-E701-4774-9CB3-B8E15A36F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lines and better fit</a:t>
            </a:r>
            <a:r>
              <a:rPr lang="en-US" baseline="0" dirty="0" smtClean="0"/>
              <a:t> to graphs</a:t>
            </a:r>
          </a:p>
          <a:p>
            <a:r>
              <a:rPr lang="en-US" baseline="0" dirty="0" smtClean="0"/>
              <a:t>What is the hypothesis here?????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9D35-E701-4774-9CB3-B8E15A36F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more about code and wrangling process in bullet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9D35-E701-4774-9CB3-B8E15A36F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9D35-E701-4774-9CB3-B8E15A36F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WDI/WDI.pdf" TargetMode="External"/><Relationship Id="rId2" Type="http://schemas.openxmlformats.org/officeDocument/2006/relationships/hyperlink" Target="http://data.worldbank.org/coun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ralpovertyportal.org/region/home/tags/asi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Reducing poverty in Asia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Kathryn Gadberry </a:t>
            </a:r>
          </a:p>
        </p:txBody>
      </p:sp>
    </p:spTree>
    <p:extLst>
      <p:ext uri="{BB962C8B-B14F-4D97-AF65-F5344CB8AC3E}">
        <p14:creationId xmlns:p14="http://schemas.microsoft.com/office/powerpoint/2010/main" val="42556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</a:t>
            </a:r>
            <a:br>
              <a:rPr lang="en-US" dirty="0" smtClean="0"/>
            </a:br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Relationships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9322" y="2070394"/>
            <a:ext cx="10408278" cy="438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/>
              <a:t>Strongest </a:t>
            </a:r>
            <a:r>
              <a:rPr lang="en-US" altLang="en-US" dirty="0"/>
              <a:t>linear relationships in order from greatest (closer to -1) to least (closer to 0)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00FF"/>
              </a:solidFill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[</a:t>
            </a:r>
            <a:r>
              <a:rPr lang="en-US" altLang="en-US" dirty="0"/>
              <a:t>1] -0.999437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[</a:t>
            </a:r>
            <a:r>
              <a:rPr lang="en-US" altLang="en-US" dirty="0"/>
              <a:t>1] -0.7393785 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[</a:t>
            </a:r>
            <a:r>
              <a:rPr lang="en-US" altLang="en-US" dirty="0"/>
              <a:t>1] -0.735621 </a:t>
            </a:r>
            <a:endParaRPr lang="en-US" altLang="en-US" dirty="0" smtClean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[</a:t>
            </a:r>
            <a:r>
              <a:rPr lang="en-US" altLang="en-US" dirty="0">
                <a:solidFill>
                  <a:srgbClr val="000000"/>
                </a:solidFill>
              </a:rPr>
              <a:t>1] </a:t>
            </a:r>
            <a:r>
              <a:rPr lang="en-US" altLang="en-US" dirty="0" smtClean="0">
                <a:solidFill>
                  <a:srgbClr val="000000"/>
                </a:solidFill>
              </a:rPr>
              <a:t>0.5275307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5463" y="2580161"/>
            <a:ext cx="2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Electricity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9875" y="3438266"/>
            <a:ext cx="2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Sanitation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5462" y="4368073"/>
            <a:ext cx="26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9874" y="5297881"/>
            <a:ext cx="26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Women’s Empowerment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2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55" y="2016320"/>
            <a:ext cx="8980186" cy="36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22" y="2551924"/>
            <a:ext cx="6864252" cy="40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95" y="1738377"/>
            <a:ext cx="683990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607" y="1066800"/>
            <a:ext cx="6225641" cy="524933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2260600"/>
            <a:ext cx="3273552" cy="2929468"/>
          </a:xfrm>
        </p:spPr>
        <p:txBody>
          <a:bodyPr>
            <a:normAutofit/>
          </a:bodyPr>
          <a:lstStyle/>
          <a:p>
            <a:r>
              <a:rPr lang="en-US" dirty="0"/>
              <a:t>The residual plot shows us a pattern indicating that the model may not be perfectly fitted to the true relationships between the World Bank Indicators and the Rural Poverty Gap.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predictions—Testing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8" y="1769814"/>
            <a:ext cx="5977559" cy="239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83" y="4167231"/>
            <a:ext cx="6350212" cy="25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673" y="584200"/>
            <a:ext cx="3657601" cy="4122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964208"/>
            <a:ext cx="5341499" cy="4351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399" y="4804688"/>
            <a:ext cx="550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indicators performed best against other populations with higher levels of the rural population living under $2/day, but Model B would not be predictive to any of the World Bank Indicators when applied to data from </a:t>
            </a:r>
            <a:r>
              <a:rPr lang="en-US" dirty="0" smtClean="0"/>
              <a:t>Africa.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37" y="1315453"/>
            <a:ext cx="10900609" cy="4856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  Poverty </a:t>
            </a:r>
            <a:r>
              <a:rPr lang="en-US" dirty="0"/>
              <a:t>Line (&lt;$2/day) = </a:t>
            </a:r>
            <a:r>
              <a:rPr lang="el-GR" dirty="0"/>
              <a:t> β</a:t>
            </a:r>
            <a:r>
              <a:rPr lang="en-US" dirty="0"/>
              <a:t>o +</a:t>
            </a:r>
            <a:r>
              <a:rPr lang="el-GR" dirty="0"/>
              <a:t> β</a:t>
            </a:r>
            <a:r>
              <a:rPr lang="en-US" dirty="0"/>
              <a:t>1WATER1 + </a:t>
            </a:r>
            <a:r>
              <a:rPr lang="el-GR" dirty="0"/>
              <a:t> β</a:t>
            </a:r>
            <a:r>
              <a:rPr lang="en-US" dirty="0"/>
              <a:t>1 SANITATION1 + </a:t>
            </a:r>
            <a:r>
              <a:rPr lang="el-GR" dirty="0"/>
              <a:t> β</a:t>
            </a:r>
            <a:r>
              <a:rPr lang="en-US" dirty="0"/>
              <a:t>1WOMEN1 +  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Invest more in more programs that support indicators with the highest correlation to lowering population living below the poverty line: water, sanitation and then women’s agricultural practice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Get more research and data on electricity and re-run analysis; potentially highly predictive </a:t>
            </a:r>
          </a:p>
          <a:p>
            <a:pPr marL="0" indent="0">
              <a:buNone/>
            </a:pPr>
            <a:r>
              <a:rPr lang="en-US" dirty="0" smtClean="0"/>
              <a:t>2.   NGO’s and Governments need to collect A LOT more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Ensure </a:t>
            </a:r>
            <a:r>
              <a:rPr lang="en-US" sz="1600" dirty="0"/>
              <a:t>standardization of data </a:t>
            </a:r>
            <a:r>
              <a:rPr lang="en-US" sz="1600" dirty="0" smtClean="0"/>
              <a:t>collected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Test other vastly developing regions in the world (Africa)</a:t>
            </a:r>
          </a:p>
          <a:p>
            <a:pPr marL="0" indent="0">
              <a:buNone/>
            </a:pPr>
            <a:r>
              <a:rPr lang="en-US" dirty="0" smtClean="0"/>
              <a:t>3.   Explore and analyze other sustainable techniques: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</a:t>
            </a:r>
            <a:r>
              <a:rPr lang="en-US" sz="1600" dirty="0" smtClean="0"/>
              <a:t>gricultural training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</a:t>
            </a:r>
            <a:r>
              <a:rPr lang="en-US" sz="1600" dirty="0" smtClean="0"/>
              <a:t>ccess to internet/technology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</a:t>
            </a:r>
            <a:r>
              <a:rPr lang="en-US" sz="1600" dirty="0" smtClean="0"/>
              <a:t>isk management planning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  Take other economic and sustainability metrics into account for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Education/Literacy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Prominent Industries/local resources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Exchange/Inflation Rates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Openness of Government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66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7128" y="4745736"/>
            <a:ext cx="9052560" cy="20300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endParaRPr lang="en-US" sz="4200" dirty="0" smtClean="0"/>
          </a:p>
          <a:p>
            <a:pPr>
              <a:lnSpc>
                <a:spcPct val="120000"/>
              </a:lnSpc>
            </a:pPr>
            <a:r>
              <a:rPr lang="en-US" sz="4200" dirty="0" smtClean="0"/>
              <a:t>Which World Bank Indicators are the most significant in predicting how effectively developing countries in the Asia Pacific are able to lift people out of poverty?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61" y="700588"/>
            <a:ext cx="3810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069847" y="1949597"/>
            <a:ext cx="10199731" cy="2598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6688697" cy="3977640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Country: </a:t>
            </a:r>
            <a:r>
              <a:rPr lang="en-US" dirty="0"/>
              <a:t>a poor agricultural country that is seeking to become more advanced economically and </a:t>
            </a:r>
            <a:r>
              <a:rPr lang="en-US" dirty="0" smtClean="0"/>
              <a:t>socially</a:t>
            </a:r>
          </a:p>
          <a:p>
            <a:r>
              <a:rPr lang="en-US" dirty="0"/>
              <a:t>Almost </a:t>
            </a:r>
            <a:r>
              <a:rPr lang="en-US" dirty="0" smtClean="0"/>
              <a:t>2/3 of </a:t>
            </a:r>
            <a:r>
              <a:rPr lang="en-US" dirty="0"/>
              <a:t>the world's population lives in </a:t>
            </a:r>
            <a:r>
              <a:rPr lang="en-US" dirty="0" smtClean="0"/>
              <a:t>Asia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billion people are scattered throughout rural areas </a:t>
            </a:r>
            <a:r>
              <a:rPr lang="en-US" dirty="0" smtClean="0"/>
              <a:t>on roughly </a:t>
            </a:r>
            <a:r>
              <a:rPr lang="en-US" dirty="0"/>
              <a:t>17 per cent of the world’s </a:t>
            </a:r>
            <a:r>
              <a:rPr lang="en-US" dirty="0" smtClean="0"/>
              <a:t>surface.</a:t>
            </a:r>
          </a:p>
          <a:p>
            <a:r>
              <a:rPr lang="en-US" dirty="0"/>
              <a:t>Poverty </a:t>
            </a:r>
            <a:r>
              <a:rPr lang="en-US" dirty="0" smtClean="0"/>
              <a:t>= a rural problem: 80 </a:t>
            </a:r>
            <a:r>
              <a:rPr lang="en-US" dirty="0"/>
              <a:t>to 90 per cent of poor people live in rural </a:t>
            </a:r>
            <a:r>
              <a:rPr lang="en-US" dirty="0" smtClean="0"/>
              <a:t>areas</a:t>
            </a:r>
            <a:r>
              <a:rPr lang="en-US" dirty="0"/>
              <a:t> </a:t>
            </a:r>
            <a:r>
              <a:rPr lang="en-US" dirty="0" smtClean="0"/>
              <a:t>in most major developing countries</a:t>
            </a:r>
          </a:p>
          <a:p>
            <a:r>
              <a:rPr lang="en-US" dirty="0" smtClean="0"/>
              <a:t>Significantly reducing poverty in a large population is </a:t>
            </a:r>
            <a:r>
              <a:rPr lang="en-US" dirty="0"/>
              <a:t>crucial to achieving the primary Millennium Development Goal of halving poverty by </a:t>
            </a:r>
            <a:r>
              <a:rPr lang="en-US" dirty="0" smtClean="0"/>
              <a:t>2015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98816"/>
              </p:ext>
            </p:extLst>
          </p:nvPr>
        </p:nvGraphicFramePr>
        <p:xfrm>
          <a:off x="8639113" y="2692887"/>
          <a:ext cx="2630465" cy="29809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0465">
                  <a:extLst>
                    <a:ext uri="{9D8B030D-6E8A-4147-A177-3AD203B41FA5}">
                      <a16:colId xmlns:a16="http://schemas.microsoft.com/office/drawing/2014/main" val="1702294949"/>
                    </a:ext>
                  </a:extLst>
                </a:gridCol>
              </a:tblGrid>
              <a:tr h="287425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 smtClean="0">
                          <a:effectLst/>
                        </a:rPr>
                        <a:t>Bangladesh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1050054181"/>
                  </a:ext>
                </a:extLst>
              </a:tr>
              <a:tr h="287425"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smtClean="0">
                          <a:effectLst/>
                        </a:rPr>
                        <a:t>Cambodia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3975668017"/>
                  </a:ext>
                </a:extLst>
              </a:tr>
              <a:tr h="287425"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smtClean="0">
                          <a:effectLst/>
                        </a:rPr>
                        <a:t>China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3557369786"/>
                  </a:ext>
                </a:extLst>
              </a:tr>
              <a:tr h="287425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 smtClean="0">
                          <a:effectLst/>
                        </a:rPr>
                        <a:t>India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362166278"/>
                  </a:ext>
                </a:extLst>
              </a:tr>
              <a:tr h="287425"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smtClean="0">
                          <a:effectLst/>
                        </a:rPr>
                        <a:t>Indonesia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2817767599"/>
                  </a:ext>
                </a:extLst>
              </a:tr>
              <a:tr h="310984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 smtClean="0">
                          <a:effectLst/>
                        </a:rPr>
                        <a:t>Myanmar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1712370513"/>
                  </a:ext>
                </a:extLst>
              </a:tr>
              <a:tr h="287425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 smtClean="0">
                          <a:effectLst/>
                        </a:rPr>
                        <a:t>Nepal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31000565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smtClean="0">
                          <a:effectLst/>
                        </a:rPr>
                        <a:t>Philippines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3074379135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 smtClean="0">
                          <a:effectLst/>
                        </a:rPr>
                        <a:t>Thailand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1642362962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smtClean="0">
                          <a:effectLst/>
                        </a:rPr>
                        <a:t>Vietnam</a:t>
                      </a:r>
                      <a:endParaRPr lang="en-US" sz="1300" dirty="0">
                        <a:effectLst/>
                      </a:endParaRPr>
                    </a:p>
                  </a:txBody>
                  <a:tcPr marL="68280" marR="64013" marT="35563" marB="28450"/>
                </a:tc>
                <a:extLst>
                  <a:ext uri="{0D108BD9-81ED-4DB2-BD59-A6C34878D82A}">
                    <a16:rowId xmlns:a16="http://schemas.microsoft.com/office/drawing/2014/main" val="35766413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12952" y="1949597"/>
            <a:ext cx="328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 Most Populous Developing Nations (Asia)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0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Rural farmer’s basic </a:t>
            </a:r>
            <a:r>
              <a:rPr lang="en-US" dirty="0"/>
              <a:t>amenities </a:t>
            </a:r>
            <a:r>
              <a:rPr lang="en-US" dirty="0" smtClean="0"/>
              <a:t>are limited – access to safe </a:t>
            </a:r>
            <a:r>
              <a:rPr lang="en-US" dirty="0"/>
              <a:t>water supply, sanitation and </a:t>
            </a:r>
            <a:r>
              <a:rPr lang="en-US" dirty="0" smtClean="0"/>
              <a:t>electricity</a:t>
            </a:r>
          </a:p>
          <a:p>
            <a:r>
              <a:rPr lang="en-US" dirty="0" smtClean="0"/>
              <a:t>Women </a:t>
            </a:r>
            <a:r>
              <a:rPr lang="en-US" dirty="0"/>
              <a:t>are the backbone of </a:t>
            </a:r>
            <a:r>
              <a:rPr lang="en-US" dirty="0" smtClean="0"/>
              <a:t>many smallholder farms, but are limited by ownership inequality and decision </a:t>
            </a:r>
            <a:r>
              <a:rPr lang="en-US" dirty="0"/>
              <a:t>making </a:t>
            </a:r>
            <a:r>
              <a:rPr lang="en-US" dirty="0" smtClean="0"/>
              <a:t>power </a:t>
            </a:r>
            <a:endParaRPr lang="en-US" dirty="0"/>
          </a:p>
          <a:p>
            <a:pPr lvl="1"/>
            <a:r>
              <a:rPr lang="en-US" dirty="0" smtClean="0"/>
              <a:t>43</a:t>
            </a:r>
            <a:r>
              <a:rPr lang="en-US" dirty="0"/>
              <a:t>% of the world’s agricultural labor </a:t>
            </a:r>
            <a:r>
              <a:rPr lang="en-US" dirty="0" smtClean="0"/>
              <a:t>force (70</a:t>
            </a:r>
            <a:r>
              <a:rPr lang="en-US" dirty="0"/>
              <a:t>% in some </a:t>
            </a:r>
            <a:r>
              <a:rPr lang="en-US" dirty="0" smtClean="0"/>
              <a:t>countries)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80900"/>
              </p:ext>
            </p:extLst>
          </p:nvPr>
        </p:nvGraphicFramePr>
        <p:xfrm>
          <a:off x="655750" y="4660230"/>
          <a:ext cx="997746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29460">
                  <a:extLst>
                    <a:ext uri="{9D8B030D-6E8A-4147-A177-3AD203B41FA5}">
                      <a16:colId xmlns:a16="http://schemas.microsoft.com/office/drawing/2014/main" val="9721482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5090719"/>
                    </a:ext>
                  </a:extLst>
                </a:gridCol>
              </a:tblGrid>
              <a:tr h="32136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Access to electricity, rural (% of rural population)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EG.ELC.ACCS.RU.ZS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388232"/>
                  </a:ext>
                </a:extLst>
              </a:tr>
              <a:tr h="321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Improved water source, rural (% of rural population with access)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SH.H2O.SAFE.RU.ZS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262692"/>
                  </a:ext>
                </a:extLst>
              </a:tr>
              <a:tr h="321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Improved sanitation facilities, rural (% of rural population with access)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SH.STA.ACSN.RU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667581"/>
                  </a:ext>
                </a:extLst>
              </a:tr>
              <a:tr h="321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Employment in agriculture, female (% of female employment)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SL.AGR.EMPL.FE.ZS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647004"/>
                  </a:ext>
                </a:extLst>
              </a:tr>
              <a:tr h="29054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Rural poverty gap at national poverty lines (%)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SI.POV.RUGP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5124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50425" y="4096345"/>
            <a:ext cx="328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Indicator IDs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9787" y="4092516"/>
            <a:ext cx="57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Variables (Community Development Measures)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7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World </a:t>
            </a:r>
            <a:r>
              <a:rPr lang="en-US" dirty="0"/>
              <a:t>Bank Data: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data.worldbank.org/country</a:t>
            </a:r>
            <a:r>
              <a:rPr lang="en-US" dirty="0" smtClean="0"/>
              <a:t> </a:t>
            </a:r>
          </a:p>
          <a:p>
            <a:r>
              <a:rPr lang="pt-BR" dirty="0"/>
              <a:t>Package 'WDI' - R </a:t>
            </a:r>
            <a:r>
              <a:rPr lang="pt-BR" dirty="0" smtClean="0"/>
              <a:t>– CRAN: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cran.</a:t>
            </a:r>
            <a:r>
              <a:rPr lang="pt-BR" b="1" dirty="0" smtClean="0">
                <a:hlinkClick r:id="rId3"/>
              </a:rPr>
              <a:t>r</a:t>
            </a:r>
            <a:r>
              <a:rPr lang="pt-BR" dirty="0" smtClean="0">
                <a:hlinkClick r:id="rId3"/>
              </a:rPr>
              <a:t>-project.org/web/packages/WDI/WDI.pdf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en-US" dirty="0" smtClean="0"/>
              <a:t>Rural </a:t>
            </a:r>
            <a:r>
              <a:rPr lang="en-US" dirty="0"/>
              <a:t>Poverty Portal: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www.ruralpovertyportal.org/region/home/tags/asia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exploration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6" y="2700222"/>
            <a:ext cx="5554654" cy="3473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7" y="2627782"/>
            <a:ext cx="5860341" cy="3545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73" y="409088"/>
            <a:ext cx="2507080" cy="1522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44" y="409088"/>
            <a:ext cx="2371771" cy="15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0" y="156409"/>
            <a:ext cx="5777328" cy="3667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83" y="3132771"/>
            <a:ext cx="5919537" cy="3725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00" y="3955804"/>
            <a:ext cx="3600768" cy="2388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918" y="561031"/>
            <a:ext cx="3611866" cy="21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55838" y="231689"/>
            <a:ext cx="478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Linear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Relationships: Development Measures &amp; the Poverty Gap 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48" y="1005368"/>
            <a:ext cx="4469166" cy="2939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90" y="915459"/>
            <a:ext cx="4558999" cy="29915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548" y="3944434"/>
            <a:ext cx="4469166" cy="2913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511" y="3869556"/>
            <a:ext cx="4498578" cy="29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and subset World Bank data by country, indicator and timeframe</a:t>
            </a:r>
          </a:p>
          <a:p>
            <a:r>
              <a:rPr lang="en-US" dirty="0"/>
              <a:t>Set date data to as.numeric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Restructure and arrange data; factors to variables using </a:t>
            </a:r>
            <a:r>
              <a:rPr lang="en-US" dirty="0" err="1" smtClean="0"/>
              <a:t>tapply</a:t>
            </a:r>
            <a:r>
              <a:rPr lang="en-US" dirty="0" smtClean="0"/>
              <a:t> function </a:t>
            </a:r>
          </a:p>
          <a:p>
            <a:r>
              <a:rPr lang="en-US" dirty="0" smtClean="0"/>
              <a:t>Rename variable columns</a:t>
            </a:r>
            <a:endParaRPr lang="en-US" dirty="0"/>
          </a:p>
          <a:p>
            <a:r>
              <a:rPr lang="en-US" dirty="0" smtClean="0"/>
              <a:t>Reformat the observations and variables into a data frame</a:t>
            </a:r>
          </a:p>
          <a:p>
            <a:r>
              <a:rPr lang="en-US" dirty="0" smtClean="0"/>
              <a:t>Remove NA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1855</TotalTime>
  <Words>570</Words>
  <Application>Microsoft Office PowerPoint</Application>
  <PresentationFormat>Widescreen</PresentationFormat>
  <Paragraphs>111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Lucida Console</vt:lpstr>
      <vt:lpstr>Rockwell</vt:lpstr>
      <vt:lpstr>Rockwell Condensed</vt:lpstr>
      <vt:lpstr>Wingdings</vt:lpstr>
      <vt:lpstr>Wood Type</vt:lpstr>
      <vt:lpstr>Reducing poverty in Asia</vt:lpstr>
      <vt:lpstr>Analysis </vt:lpstr>
      <vt:lpstr>Background</vt:lpstr>
      <vt:lpstr>Indicators</vt:lpstr>
      <vt:lpstr>Data Sources</vt:lpstr>
      <vt:lpstr>Data exploration </vt:lpstr>
      <vt:lpstr>PowerPoint Presentation</vt:lpstr>
      <vt:lpstr>PowerPoint Presentation</vt:lpstr>
      <vt:lpstr>Setting up for analysis</vt:lpstr>
      <vt:lpstr>Methodology:  Linear regression</vt:lpstr>
      <vt:lpstr>Linear Relationships</vt:lpstr>
      <vt:lpstr>Multiple Linear regression </vt:lpstr>
      <vt:lpstr>Multiple Linear Regression</vt:lpstr>
      <vt:lpstr>Residuals</vt:lpstr>
      <vt:lpstr>Making predictions—Testing data</vt:lpstr>
      <vt:lpstr>Testing Data</vt:lpstr>
      <vt:lpstr>Conclusions &amp; RECOMMENDATIONS</vt:lpstr>
      <vt:lpstr>PowerPoint Presentation</vt:lpstr>
    </vt:vector>
  </TitlesOfParts>
  <Company>Heifer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farmer’s using sustainability measures</dc:title>
  <dc:creator>Kathryn Gadberry</dc:creator>
  <cp:lastModifiedBy>Kathryn Gadberry</cp:lastModifiedBy>
  <cp:revision>72</cp:revision>
  <dcterms:created xsi:type="dcterms:W3CDTF">2016-06-20T16:41:46Z</dcterms:created>
  <dcterms:modified xsi:type="dcterms:W3CDTF">2016-06-28T21:22:36Z</dcterms:modified>
</cp:coreProperties>
</file>