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DD4C0-2D8E-47CA-9911-B002CED33E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786B039-1568-4188-AA60-2B89E80BAA57}">
      <dgm:prSet/>
      <dgm:spPr/>
      <dgm:t>
        <a:bodyPr/>
        <a:lstStyle/>
        <a:p>
          <a:r>
            <a:rPr lang="en-US"/>
            <a:t>Toronto is a diverse and cosmopolitan city in Canada with an excellent array of cuisine influenced by its immigrant history.</a:t>
          </a:r>
        </a:p>
      </dgm:t>
    </dgm:pt>
    <dgm:pt modelId="{23DCCD70-9EF6-4D4E-9D60-6FCB256858C1}" type="parTrans" cxnId="{879CBD29-7EB9-4189-A9E3-C74DFE9096C4}">
      <dgm:prSet/>
      <dgm:spPr/>
      <dgm:t>
        <a:bodyPr/>
        <a:lstStyle/>
        <a:p>
          <a:endParaRPr lang="en-US"/>
        </a:p>
      </dgm:t>
    </dgm:pt>
    <dgm:pt modelId="{FF979C97-E40B-4B84-B53E-6B17DFC44F13}" type="sibTrans" cxnId="{879CBD29-7EB9-4189-A9E3-C74DFE9096C4}">
      <dgm:prSet/>
      <dgm:spPr/>
      <dgm:t>
        <a:bodyPr/>
        <a:lstStyle/>
        <a:p>
          <a:endParaRPr lang="en-US"/>
        </a:p>
      </dgm:t>
    </dgm:pt>
    <dgm:pt modelId="{3B6FE1C7-19E1-470D-8CCA-A1E5549A59CE}">
      <dgm:prSet/>
      <dgm:spPr/>
      <dgm:t>
        <a:bodyPr/>
        <a:lstStyle/>
        <a:p>
          <a:r>
            <a:rPr lang="en-US"/>
            <a:t>Deli restaurants are becoming popular and one is always popping up around the corner nearby. One needs to distinguish oneself from others to reap long-term success.</a:t>
          </a:r>
        </a:p>
      </dgm:t>
    </dgm:pt>
    <dgm:pt modelId="{33860F19-D028-4F85-A432-74700F66BDD7}" type="parTrans" cxnId="{F5631E1F-43F1-466D-9ECC-DA94FFE84632}">
      <dgm:prSet/>
      <dgm:spPr/>
      <dgm:t>
        <a:bodyPr/>
        <a:lstStyle/>
        <a:p>
          <a:endParaRPr lang="en-US"/>
        </a:p>
      </dgm:t>
    </dgm:pt>
    <dgm:pt modelId="{B2886486-414C-43E6-BEFD-688443475148}" type="sibTrans" cxnId="{F5631E1F-43F1-466D-9ECC-DA94FFE84632}">
      <dgm:prSet/>
      <dgm:spPr/>
      <dgm:t>
        <a:bodyPr/>
        <a:lstStyle/>
        <a:p>
          <a:endParaRPr lang="en-US"/>
        </a:p>
      </dgm:t>
    </dgm:pt>
    <dgm:pt modelId="{8E77CD86-93A9-459D-80E8-88DAF7C8F07D}">
      <dgm:prSet/>
      <dgm:spPr/>
      <dgm:t>
        <a:bodyPr/>
        <a:lstStyle/>
        <a:p>
          <a:r>
            <a:rPr lang="en-US"/>
            <a:t>My client wants to expand its deli business into Toronto and is looking for appropriate locations in the city to begin its operations.</a:t>
          </a:r>
        </a:p>
      </dgm:t>
    </dgm:pt>
    <dgm:pt modelId="{D08D8507-3551-4352-838C-6BF78B01DDA4}" type="parTrans" cxnId="{15EFF884-8412-49B4-BA59-541BD0B00F3B}">
      <dgm:prSet/>
      <dgm:spPr/>
      <dgm:t>
        <a:bodyPr/>
        <a:lstStyle/>
        <a:p>
          <a:endParaRPr lang="en-US"/>
        </a:p>
      </dgm:t>
    </dgm:pt>
    <dgm:pt modelId="{F5822DFA-BCBC-4202-BE37-611DFE86DD82}" type="sibTrans" cxnId="{15EFF884-8412-49B4-BA59-541BD0B00F3B}">
      <dgm:prSet/>
      <dgm:spPr/>
      <dgm:t>
        <a:bodyPr/>
        <a:lstStyle/>
        <a:p>
          <a:endParaRPr lang="en-US"/>
        </a:p>
      </dgm:t>
    </dgm:pt>
    <dgm:pt modelId="{A049489D-850E-4DC8-AACB-093A2F983925}" type="pres">
      <dgm:prSet presAssocID="{B5ADD4C0-2D8E-47CA-9911-B002CED33E17}" presName="linear" presStyleCnt="0">
        <dgm:presLayoutVars>
          <dgm:animLvl val="lvl"/>
          <dgm:resizeHandles val="exact"/>
        </dgm:presLayoutVars>
      </dgm:prSet>
      <dgm:spPr/>
    </dgm:pt>
    <dgm:pt modelId="{CC53FC9A-EEFA-4E67-B572-B13D4F423B2A}" type="pres">
      <dgm:prSet presAssocID="{B786B039-1568-4188-AA60-2B89E80BAA57}" presName="parentText" presStyleLbl="node1" presStyleIdx="0" presStyleCnt="3">
        <dgm:presLayoutVars>
          <dgm:chMax val="0"/>
          <dgm:bulletEnabled val="1"/>
        </dgm:presLayoutVars>
      </dgm:prSet>
      <dgm:spPr/>
    </dgm:pt>
    <dgm:pt modelId="{E2F0CC39-FDBC-4E1F-BEEA-AF637B36AAC8}" type="pres">
      <dgm:prSet presAssocID="{FF979C97-E40B-4B84-B53E-6B17DFC44F13}" presName="spacer" presStyleCnt="0"/>
      <dgm:spPr/>
    </dgm:pt>
    <dgm:pt modelId="{0D5356D9-512C-4D0C-A058-0F11EBE6BE7A}" type="pres">
      <dgm:prSet presAssocID="{3B6FE1C7-19E1-470D-8CCA-A1E5549A59CE}" presName="parentText" presStyleLbl="node1" presStyleIdx="1" presStyleCnt="3">
        <dgm:presLayoutVars>
          <dgm:chMax val="0"/>
          <dgm:bulletEnabled val="1"/>
        </dgm:presLayoutVars>
      </dgm:prSet>
      <dgm:spPr/>
    </dgm:pt>
    <dgm:pt modelId="{33EE4C72-BE83-43D6-AA0F-66885EF43AE4}" type="pres">
      <dgm:prSet presAssocID="{B2886486-414C-43E6-BEFD-688443475148}" presName="spacer" presStyleCnt="0"/>
      <dgm:spPr/>
    </dgm:pt>
    <dgm:pt modelId="{071E8737-7218-43BD-8FCF-87BD59F8F0B4}" type="pres">
      <dgm:prSet presAssocID="{8E77CD86-93A9-459D-80E8-88DAF7C8F07D}" presName="parentText" presStyleLbl="node1" presStyleIdx="2" presStyleCnt="3">
        <dgm:presLayoutVars>
          <dgm:chMax val="0"/>
          <dgm:bulletEnabled val="1"/>
        </dgm:presLayoutVars>
      </dgm:prSet>
      <dgm:spPr/>
    </dgm:pt>
  </dgm:ptLst>
  <dgm:cxnLst>
    <dgm:cxn modelId="{C3123D16-3054-4B8D-B6B6-5BE857645182}" type="presOf" srcId="{3B6FE1C7-19E1-470D-8CCA-A1E5549A59CE}" destId="{0D5356D9-512C-4D0C-A058-0F11EBE6BE7A}" srcOrd="0" destOrd="0" presId="urn:microsoft.com/office/officeart/2005/8/layout/vList2"/>
    <dgm:cxn modelId="{F5631E1F-43F1-466D-9ECC-DA94FFE84632}" srcId="{B5ADD4C0-2D8E-47CA-9911-B002CED33E17}" destId="{3B6FE1C7-19E1-470D-8CCA-A1E5549A59CE}" srcOrd="1" destOrd="0" parTransId="{33860F19-D028-4F85-A432-74700F66BDD7}" sibTransId="{B2886486-414C-43E6-BEFD-688443475148}"/>
    <dgm:cxn modelId="{879CBD29-7EB9-4189-A9E3-C74DFE9096C4}" srcId="{B5ADD4C0-2D8E-47CA-9911-B002CED33E17}" destId="{B786B039-1568-4188-AA60-2B89E80BAA57}" srcOrd="0" destOrd="0" parTransId="{23DCCD70-9EF6-4D4E-9D60-6FCB256858C1}" sibTransId="{FF979C97-E40B-4B84-B53E-6B17DFC44F13}"/>
    <dgm:cxn modelId="{7AC97046-450E-4ED6-AF48-2216D0781222}" type="presOf" srcId="{B5ADD4C0-2D8E-47CA-9911-B002CED33E17}" destId="{A049489D-850E-4DC8-AACB-093A2F983925}" srcOrd="0" destOrd="0" presId="urn:microsoft.com/office/officeart/2005/8/layout/vList2"/>
    <dgm:cxn modelId="{B7A9D17D-2BDF-4E30-B0A1-5FD8335FAE0B}" type="presOf" srcId="{8E77CD86-93A9-459D-80E8-88DAF7C8F07D}" destId="{071E8737-7218-43BD-8FCF-87BD59F8F0B4}" srcOrd="0" destOrd="0" presId="urn:microsoft.com/office/officeart/2005/8/layout/vList2"/>
    <dgm:cxn modelId="{15EFF884-8412-49B4-BA59-541BD0B00F3B}" srcId="{B5ADD4C0-2D8E-47CA-9911-B002CED33E17}" destId="{8E77CD86-93A9-459D-80E8-88DAF7C8F07D}" srcOrd="2" destOrd="0" parTransId="{D08D8507-3551-4352-838C-6BF78B01DDA4}" sibTransId="{F5822DFA-BCBC-4202-BE37-611DFE86DD82}"/>
    <dgm:cxn modelId="{08FC00C3-C579-4AB2-AA73-83D9540ECFC3}" type="presOf" srcId="{B786B039-1568-4188-AA60-2B89E80BAA57}" destId="{CC53FC9A-EEFA-4E67-B572-B13D4F423B2A}" srcOrd="0" destOrd="0" presId="urn:microsoft.com/office/officeart/2005/8/layout/vList2"/>
    <dgm:cxn modelId="{425265F0-7D01-4440-BD37-430442B56B2A}" type="presParOf" srcId="{A049489D-850E-4DC8-AACB-093A2F983925}" destId="{CC53FC9A-EEFA-4E67-B572-B13D4F423B2A}" srcOrd="0" destOrd="0" presId="urn:microsoft.com/office/officeart/2005/8/layout/vList2"/>
    <dgm:cxn modelId="{983A9FE8-4915-4542-8BEE-807FBCAED32B}" type="presParOf" srcId="{A049489D-850E-4DC8-AACB-093A2F983925}" destId="{E2F0CC39-FDBC-4E1F-BEEA-AF637B36AAC8}" srcOrd="1" destOrd="0" presId="urn:microsoft.com/office/officeart/2005/8/layout/vList2"/>
    <dgm:cxn modelId="{8DD76F69-BD3B-46CC-954A-79EA5F069AE7}" type="presParOf" srcId="{A049489D-850E-4DC8-AACB-093A2F983925}" destId="{0D5356D9-512C-4D0C-A058-0F11EBE6BE7A}" srcOrd="2" destOrd="0" presId="urn:microsoft.com/office/officeart/2005/8/layout/vList2"/>
    <dgm:cxn modelId="{9392E007-EB98-49E0-93F6-A9D8E0293FF3}" type="presParOf" srcId="{A049489D-850E-4DC8-AACB-093A2F983925}" destId="{33EE4C72-BE83-43D6-AA0F-66885EF43AE4}" srcOrd="3" destOrd="0" presId="urn:microsoft.com/office/officeart/2005/8/layout/vList2"/>
    <dgm:cxn modelId="{1E4EFD2E-E7A2-4BAB-8C7E-71ED9EC3CFE9}" type="presParOf" srcId="{A049489D-850E-4DC8-AACB-093A2F983925}" destId="{071E8737-7218-43BD-8FCF-87BD59F8F0B4}"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7DB9E-2B18-428C-AEE2-C0B71E0C08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2852EE-F6C0-463E-B480-DE675EB5A65F}">
      <dgm:prSet/>
      <dgm:spPr/>
      <dgm:t>
        <a:bodyPr/>
        <a:lstStyle/>
        <a:p>
          <a:r>
            <a:rPr lang="en-US"/>
            <a:t>Addresses were converted into their equivalent latitude and longitude values.</a:t>
          </a:r>
        </a:p>
      </dgm:t>
    </dgm:pt>
    <dgm:pt modelId="{4C0C290F-09EA-4CBD-9F10-95BDABC9CEFC}" type="parTrans" cxnId="{E4C1CE2A-ECBC-4162-978E-54664029AA20}">
      <dgm:prSet/>
      <dgm:spPr/>
      <dgm:t>
        <a:bodyPr/>
        <a:lstStyle/>
        <a:p>
          <a:endParaRPr lang="en-US"/>
        </a:p>
      </dgm:t>
    </dgm:pt>
    <dgm:pt modelId="{B52173A6-43D8-42A9-A825-8DDC3DA56DBC}" type="sibTrans" cxnId="{E4C1CE2A-ECBC-4162-978E-54664029AA20}">
      <dgm:prSet/>
      <dgm:spPr/>
      <dgm:t>
        <a:bodyPr/>
        <a:lstStyle/>
        <a:p>
          <a:endParaRPr lang="en-US"/>
        </a:p>
      </dgm:t>
    </dgm:pt>
    <dgm:pt modelId="{273C9D95-9306-4EA6-A2A9-7C36465985FC}">
      <dgm:prSet/>
      <dgm:spPr/>
      <dgm:t>
        <a:bodyPr/>
        <a:lstStyle/>
        <a:p>
          <a:r>
            <a:rPr lang="en-US"/>
            <a:t>Foursquare API was used to explore neighborhoods in the city with part of their names being Toronto.</a:t>
          </a:r>
        </a:p>
      </dgm:t>
    </dgm:pt>
    <dgm:pt modelId="{A497ACC9-2DE0-4F79-8386-D29EE9AC7E56}" type="parTrans" cxnId="{68D88AA6-F0F3-4A58-BFE7-0F2FBE77CD1D}">
      <dgm:prSet/>
      <dgm:spPr/>
      <dgm:t>
        <a:bodyPr/>
        <a:lstStyle/>
        <a:p>
          <a:endParaRPr lang="en-US"/>
        </a:p>
      </dgm:t>
    </dgm:pt>
    <dgm:pt modelId="{F48C7DF7-EB3D-4AB8-8DB2-2BC46B8AF4A5}" type="sibTrans" cxnId="{68D88AA6-F0F3-4A58-BFE7-0F2FBE77CD1D}">
      <dgm:prSet/>
      <dgm:spPr/>
      <dgm:t>
        <a:bodyPr/>
        <a:lstStyle/>
        <a:p>
          <a:endParaRPr lang="en-US"/>
        </a:p>
      </dgm:t>
    </dgm:pt>
    <dgm:pt modelId="{B3AA83B2-F879-4828-A57B-D5A46AE58D20}">
      <dgm:prSet/>
      <dgm:spPr/>
      <dgm:t>
        <a:bodyPr/>
        <a:lstStyle/>
        <a:p>
          <a:r>
            <a:rPr lang="en-US"/>
            <a:t>After that, explore function was used to get deli restaurant categories in each neighborhood. </a:t>
          </a:r>
        </a:p>
      </dgm:t>
    </dgm:pt>
    <dgm:pt modelId="{E678BE0F-74AF-49C5-A564-6DCC9941B200}" type="parTrans" cxnId="{EFB215F8-048C-4F21-BF3D-3A8CD1454ACE}">
      <dgm:prSet/>
      <dgm:spPr/>
      <dgm:t>
        <a:bodyPr/>
        <a:lstStyle/>
        <a:p>
          <a:endParaRPr lang="en-US"/>
        </a:p>
      </dgm:t>
    </dgm:pt>
    <dgm:pt modelId="{2097FF88-9916-4E09-8D9D-333F60DAF380}" type="sibTrans" cxnId="{EFB215F8-048C-4F21-BF3D-3A8CD1454ACE}">
      <dgm:prSet/>
      <dgm:spPr/>
      <dgm:t>
        <a:bodyPr/>
        <a:lstStyle/>
        <a:p>
          <a:endParaRPr lang="en-US"/>
        </a:p>
      </dgm:t>
    </dgm:pt>
    <dgm:pt modelId="{2466F25D-ED42-4410-AFB2-A4F0C732D7FC}" type="pres">
      <dgm:prSet presAssocID="{A877DB9E-2B18-428C-AEE2-C0B71E0C08DE}" presName="root" presStyleCnt="0">
        <dgm:presLayoutVars>
          <dgm:dir/>
          <dgm:resizeHandles val="exact"/>
        </dgm:presLayoutVars>
      </dgm:prSet>
      <dgm:spPr/>
    </dgm:pt>
    <dgm:pt modelId="{BA3B110A-7B83-4F2F-B8E5-17DB656B5B35}" type="pres">
      <dgm:prSet presAssocID="{FF2852EE-F6C0-463E-B480-DE675EB5A65F}" presName="compNode" presStyleCnt="0"/>
      <dgm:spPr/>
    </dgm:pt>
    <dgm:pt modelId="{8EB2E143-FC52-48B3-94C6-808713DC978C}" type="pres">
      <dgm:prSet presAssocID="{FF2852EE-F6C0-463E-B480-DE675EB5A65F}" presName="bgRect" presStyleLbl="bgShp" presStyleIdx="0" presStyleCnt="3"/>
      <dgm:spPr/>
    </dgm:pt>
    <dgm:pt modelId="{A76E5AF1-9801-4117-B948-8E1E432B69BE}" type="pres">
      <dgm:prSet presAssocID="{FF2852EE-F6C0-463E-B480-DE675EB5A6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ia"/>
        </a:ext>
      </dgm:extLst>
    </dgm:pt>
    <dgm:pt modelId="{37945667-13E0-4016-A355-9ED707164AB6}" type="pres">
      <dgm:prSet presAssocID="{FF2852EE-F6C0-463E-B480-DE675EB5A65F}" presName="spaceRect" presStyleCnt="0"/>
      <dgm:spPr/>
    </dgm:pt>
    <dgm:pt modelId="{2FB01786-88AB-4D58-81CB-E771A21CC63D}" type="pres">
      <dgm:prSet presAssocID="{FF2852EE-F6C0-463E-B480-DE675EB5A65F}" presName="parTx" presStyleLbl="revTx" presStyleIdx="0" presStyleCnt="3">
        <dgm:presLayoutVars>
          <dgm:chMax val="0"/>
          <dgm:chPref val="0"/>
        </dgm:presLayoutVars>
      </dgm:prSet>
      <dgm:spPr/>
    </dgm:pt>
    <dgm:pt modelId="{0C98E764-F521-4579-B0CA-54512A511F54}" type="pres">
      <dgm:prSet presAssocID="{B52173A6-43D8-42A9-A825-8DDC3DA56DBC}" presName="sibTrans" presStyleCnt="0"/>
      <dgm:spPr/>
    </dgm:pt>
    <dgm:pt modelId="{2815E992-C835-48EC-8EB5-F2545D41FC99}" type="pres">
      <dgm:prSet presAssocID="{273C9D95-9306-4EA6-A2A9-7C36465985FC}" presName="compNode" presStyleCnt="0"/>
      <dgm:spPr/>
    </dgm:pt>
    <dgm:pt modelId="{76810A53-A128-4103-8695-938B8875B083}" type="pres">
      <dgm:prSet presAssocID="{273C9D95-9306-4EA6-A2A9-7C36465985FC}" presName="bgRect" presStyleLbl="bgShp" presStyleIdx="1" presStyleCnt="3"/>
      <dgm:spPr/>
    </dgm:pt>
    <dgm:pt modelId="{3DBE3822-171F-4CF0-A083-87060C29B39F}" type="pres">
      <dgm:prSet presAssocID="{273C9D95-9306-4EA6-A2A9-7C3646598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house scene"/>
        </a:ext>
      </dgm:extLst>
    </dgm:pt>
    <dgm:pt modelId="{606B3E9C-DCB9-4638-A2D3-AFE70AEA3283}" type="pres">
      <dgm:prSet presAssocID="{273C9D95-9306-4EA6-A2A9-7C36465985FC}" presName="spaceRect" presStyleCnt="0"/>
      <dgm:spPr/>
    </dgm:pt>
    <dgm:pt modelId="{581E2007-AD97-4FEA-A979-61136D1BB2C7}" type="pres">
      <dgm:prSet presAssocID="{273C9D95-9306-4EA6-A2A9-7C36465985FC}" presName="parTx" presStyleLbl="revTx" presStyleIdx="1" presStyleCnt="3">
        <dgm:presLayoutVars>
          <dgm:chMax val="0"/>
          <dgm:chPref val="0"/>
        </dgm:presLayoutVars>
      </dgm:prSet>
      <dgm:spPr/>
    </dgm:pt>
    <dgm:pt modelId="{796B29F5-71E9-417A-8019-E8EC7593FCC7}" type="pres">
      <dgm:prSet presAssocID="{F48C7DF7-EB3D-4AB8-8DB2-2BC46B8AF4A5}" presName="sibTrans" presStyleCnt="0"/>
      <dgm:spPr/>
    </dgm:pt>
    <dgm:pt modelId="{2C5100ED-AE33-4A65-90D1-060DEB57AB90}" type="pres">
      <dgm:prSet presAssocID="{B3AA83B2-F879-4828-A57B-D5A46AE58D20}" presName="compNode" presStyleCnt="0"/>
      <dgm:spPr/>
    </dgm:pt>
    <dgm:pt modelId="{89FC1351-0669-4E6C-8196-4EDF03612FB4}" type="pres">
      <dgm:prSet presAssocID="{B3AA83B2-F879-4828-A57B-D5A46AE58D20}" presName="bgRect" presStyleLbl="bgShp" presStyleIdx="2" presStyleCnt="3"/>
      <dgm:spPr/>
    </dgm:pt>
    <dgm:pt modelId="{F3BD25DA-7471-49A9-91DE-4C4C3C62C3DC}" type="pres">
      <dgm:prSet presAssocID="{B3AA83B2-F879-4828-A57B-D5A46AE58D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co"/>
        </a:ext>
      </dgm:extLst>
    </dgm:pt>
    <dgm:pt modelId="{CE03F97E-A1C6-47CB-960D-50F86D0D10D1}" type="pres">
      <dgm:prSet presAssocID="{B3AA83B2-F879-4828-A57B-D5A46AE58D20}" presName="spaceRect" presStyleCnt="0"/>
      <dgm:spPr/>
    </dgm:pt>
    <dgm:pt modelId="{C07A475B-E227-49D8-9655-5B6CFF2994EE}" type="pres">
      <dgm:prSet presAssocID="{B3AA83B2-F879-4828-A57B-D5A46AE58D20}" presName="parTx" presStyleLbl="revTx" presStyleIdx="2" presStyleCnt="3">
        <dgm:presLayoutVars>
          <dgm:chMax val="0"/>
          <dgm:chPref val="0"/>
        </dgm:presLayoutVars>
      </dgm:prSet>
      <dgm:spPr/>
    </dgm:pt>
  </dgm:ptLst>
  <dgm:cxnLst>
    <dgm:cxn modelId="{C3E3811B-A1BA-448A-AB7A-BEABB33DB3B1}" type="presOf" srcId="{B3AA83B2-F879-4828-A57B-D5A46AE58D20}" destId="{C07A475B-E227-49D8-9655-5B6CFF2994EE}" srcOrd="0" destOrd="0" presId="urn:microsoft.com/office/officeart/2018/2/layout/IconVerticalSolidList"/>
    <dgm:cxn modelId="{E4C1CE2A-ECBC-4162-978E-54664029AA20}" srcId="{A877DB9E-2B18-428C-AEE2-C0B71E0C08DE}" destId="{FF2852EE-F6C0-463E-B480-DE675EB5A65F}" srcOrd="0" destOrd="0" parTransId="{4C0C290F-09EA-4CBD-9F10-95BDABC9CEFC}" sibTransId="{B52173A6-43D8-42A9-A825-8DDC3DA56DBC}"/>
    <dgm:cxn modelId="{B132652F-5296-4058-9439-58DD20AD3904}" type="presOf" srcId="{273C9D95-9306-4EA6-A2A9-7C36465985FC}" destId="{581E2007-AD97-4FEA-A979-61136D1BB2C7}" srcOrd="0" destOrd="0" presId="urn:microsoft.com/office/officeart/2018/2/layout/IconVerticalSolidList"/>
    <dgm:cxn modelId="{5E33C895-69F8-499B-AA15-72B9B64491A0}" type="presOf" srcId="{FF2852EE-F6C0-463E-B480-DE675EB5A65F}" destId="{2FB01786-88AB-4D58-81CB-E771A21CC63D}" srcOrd="0" destOrd="0" presId="urn:microsoft.com/office/officeart/2018/2/layout/IconVerticalSolidList"/>
    <dgm:cxn modelId="{68D88AA6-F0F3-4A58-BFE7-0F2FBE77CD1D}" srcId="{A877DB9E-2B18-428C-AEE2-C0B71E0C08DE}" destId="{273C9D95-9306-4EA6-A2A9-7C36465985FC}" srcOrd="1" destOrd="0" parTransId="{A497ACC9-2DE0-4F79-8386-D29EE9AC7E56}" sibTransId="{F48C7DF7-EB3D-4AB8-8DB2-2BC46B8AF4A5}"/>
    <dgm:cxn modelId="{10CBB1DB-7605-41C6-B1C7-EEE803906B69}" type="presOf" srcId="{A877DB9E-2B18-428C-AEE2-C0B71E0C08DE}" destId="{2466F25D-ED42-4410-AFB2-A4F0C732D7FC}" srcOrd="0" destOrd="0" presId="urn:microsoft.com/office/officeart/2018/2/layout/IconVerticalSolidList"/>
    <dgm:cxn modelId="{EFB215F8-048C-4F21-BF3D-3A8CD1454ACE}" srcId="{A877DB9E-2B18-428C-AEE2-C0B71E0C08DE}" destId="{B3AA83B2-F879-4828-A57B-D5A46AE58D20}" srcOrd="2" destOrd="0" parTransId="{E678BE0F-74AF-49C5-A564-6DCC9941B200}" sibTransId="{2097FF88-9916-4E09-8D9D-333F60DAF380}"/>
    <dgm:cxn modelId="{D9E1A692-734D-4AA8-A395-F6B3ABACCB3F}" type="presParOf" srcId="{2466F25D-ED42-4410-AFB2-A4F0C732D7FC}" destId="{BA3B110A-7B83-4F2F-B8E5-17DB656B5B35}" srcOrd="0" destOrd="0" presId="urn:microsoft.com/office/officeart/2018/2/layout/IconVerticalSolidList"/>
    <dgm:cxn modelId="{C3911AB2-C7A2-4DD3-9F5F-D5452E75DB6F}" type="presParOf" srcId="{BA3B110A-7B83-4F2F-B8E5-17DB656B5B35}" destId="{8EB2E143-FC52-48B3-94C6-808713DC978C}" srcOrd="0" destOrd="0" presId="urn:microsoft.com/office/officeart/2018/2/layout/IconVerticalSolidList"/>
    <dgm:cxn modelId="{F9E79AAC-C025-4AB4-B426-0206E68BF037}" type="presParOf" srcId="{BA3B110A-7B83-4F2F-B8E5-17DB656B5B35}" destId="{A76E5AF1-9801-4117-B948-8E1E432B69BE}" srcOrd="1" destOrd="0" presId="urn:microsoft.com/office/officeart/2018/2/layout/IconVerticalSolidList"/>
    <dgm:cxn modelId="{ABD9D57C-9B59-45DE-9D0E-D18AFC2F7260}" type="presParOf" srcId="{BA3B110A-7B83-4F2F-B8E5-17DB656B5B35}" destId="{37945667-13E0-4016-A355-9ED707164AB6}" srcOrd="2" destOrd="0" presId="urn:microsoft.com/office/officeart/2018/2/layout/IconVerticalSolidList"/>
    <dgm:cxn modelId="{A6F4794E-1D90-4F1F-8326-35ECD8A279F1}" type="presParOf" srcId="{BA3B110A-7B83-4F2F-B8E5-17DB656B5B35}" destId="{2FB01786-88AB-4D58-81CB-E771A21CC63D}" srcOrd="3" destOrd="0" presId="urn:microsoft.com/office/officeart/2018/2/layout/IconVerticalSolidList"/>
    <dgm:cxn modelId="{04B96534-9B2E-434D-8DBB-73A59218F148}" type="presParOf" srcId="{2466F25D-ED42-4410-AFB2-A4F0C732D7FC}" destId="{0C98E764-F521-4579-B0CA-54512A511F54}" srcOrd="1" destOrd="0" presId="urn:microsoft.com/office/officeart/2018/2/layout/IconVerticalSolidList"/>
    <dgm:cxn modelId="{887E72B7-1702-4A86-9C55-2C50E5DEC9B2}" type="presParOf" srcId="{2466F25D-ED42-4410-AFB2-A4F0C732D7FC}" destId="{2815E992-C835-48EC-8EB5-F2545D41FC99}" srcOrd="2" destOrd="0" presId="urn:microsoft.com/office/officeart/2018/2/layout/IconVerticalSolidList"/>
    <dgm:cxn modelId="{740B5498-1114-4275-B372-4DA6437C9BFD}" type="presParOf" srcId="{2815E992-C835-48EC-8EB5-F2545D41FC99}" destId="{76810A53-A128-4103-8695-938B8875B083}" srcOrd="0" destOrd="0" presId="urn:microsoft.com/office/officeart/2018/2/layout/IconVerticalSolidList"/>
    <dgm:cxn modelId="{D0B67FC1-42CC-4089-AE07-72191279C512}" type="presParOf" srcId="{2815E992-C835-48EC-8EB5-F2545D41FC99}" destId="{3DBE3822-171F-4CF0-A083-87060C29B39F}" srcOrd="1" destOrd="0" presId="urn:microsoft.com/office/officeart/2018/2/layout/IconVerticalSolidList"/>
    <dgm:cxn modelId="{44CFBAC6-D85C-4273-B853-54A277638A4C}" type="presParOf" srcId="{2815E992-C835-48EC-8EB5-F2545D41FC99}" destId="{606B3E9C-DCB9-4638-A2D3-AFE70AEA3283}" srcOrd="2" destOrd="0" presId="urn:microsoft.com/office/officeart/2018/2/layout/IconVerticalSolidList"/>
    <dgm:cxn modelId="{76874DF4-D826-458C-B562-D42CE644F46E}" type="presParOf" srcId="{2815E992-C835-48EC-8EB5-F2545D41FC99}" destId="{581E2007-AD97-4FEA-A979-61136D1BB2C7}" srcOrd="3" destOrd="0" presId="urn:microsoft.com/office/officeart/2018/2/layout/IconVerticalSolidList"/>
    <dgm:cxn modelId="{9BD10123-CF15-4A87-BDEA-905E1FBF423B}" type="presParOf" srcId="{2466F25D-ED42-4410-AFB2-A4F0C732D7FC}" destId="{796B29F5-71E9-417A-8019-E8EC7593FCC7}" srcOrd="3" destOrd="0" presId="urn:microsoft.com/office/officeart/2018/2/layout/IconVerticalSolidList"/>
    <dgm:cxn modelId="{B660C781-C881-46CE-A63E-7C123C74B534}" type="presParOf" srcId="{2466F25D-ED42-4410-AFB2-A4F0C732D7FC}" destId="{2C5100ED-AE33-4A65-90D1-060DEB57AB90}" srcOrd="4" destOrd="0" presId="urn:microsoft.com/office/officeart/2018/2/layout/IconVerticalSolidList"/>
    <dgm:cxn modelId="{188B384D-5C5E-4C8C-88ED-2484A2C66168}" type="presParOf" srcId="{2C5100ED-AE33-4A65-90D1-060DEB57AB90}" destId="{89FC1351-0669-4E6C-8196-4EDF03612FB4}" srcOrd="0" destOrd="0" presId="urn:microsoft.com/office/officeart/2018/2/layout/IconVerticalSolidList"/>
    <dgm:cxn modelId="{2E62D864-A513-4863-A0C7-B5EE130B8BFE}" type="presParOf" srcId="{2C5100ED-AE33-4A65-90D1-060DEB57AB90}" destId="{F3BD25DA-7471-49A9-91DE-4C4C3C62C3DC}" srcOrd="1" destOrd="0" presId="urn:microsoft.com/office/officeart/2018/2/layout/IconVerticalSolidList"/>
    <dgm:cxn modelId="{B942D506-3694-47AF-8B46-6ACBAEFB83A4}" type="presParOf" srcId="{2C5100ED-AE33-4A65-90D1-060DEB57AB90}" destId="{CE03F97E-A1C6-47CB-960D-50F86D0D10D1}" srcOrd="2" destOrd="0" presId="urn:microsoft.com/office/officeart/2018/2/layout/IconVerticalSolidList"/>
    <dgm:cxn modelId="{FDDC9955-5E53-48F9-A175-50732712637C}" type="presParOf" srcId="{2C5100ED-AE33-4A65-90D1-060DEB57AB90}" destId="{C07A475B-E227-49D8-9655-5B6CFF2994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7403A-1AC2-4FF6-B002-1986316E88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1C39D3-0216-4F34-9114-5434B4A0ED99}">
      <dgm:prSet/>
      <dgm:spPr/>
      <dgm:t>
        <a:bodyPr/>
        <a:lstStyle/>
        <a:p>
          <a:r>
            <a:rPr lang="en-US"/>
            <a:t>The aim of this project was to help a deli business trying to open new restaurants in Toronto find the best locations to set up in order to maximize their return on investments.</a:t>
          </a:r>
        </a:p>
      </dgm:t>
    </dgm:pt>
    <dgm:pt modelId="{EF1610F7-A433-44B1-9A79-E55C18002C8F}" type="parTrans" cxnId="{2971EC23-F7BC-407E-9530-BB02B86A3D79}">
      <dgm:prSet/>
      <dgm:spPr/>
      <dgm:t>
        <a:bodyPr/>
        <a:lstStyle/>
        <a:p>
          <a:endParaRPr lang="en-US"/>
        </a:p>
      </dgm:t>
    </dgm:pt>
    <dgm:pt modelId="{C805A689-C68A-455D-9CA3-C7D6B78C0A22}" type="sibTrans" cxnId="{2971EC23-F7BC-407E-9530-BB02B86A3D79}">
      <dgm:prSet/>
      <dgm:spPr/>
      <dgm:t>
        <a:bodyPr/>
        <a:lstStyle/>
        <a:p>
          <a:endParaRPr lang="en-US"/>
        </a:p>
      </dgm:t>
    </dgm:pt>
    <dgm:pt modelId="{5B637676-E797-4E50-8800-FCE79BBF904A}">
      <dgm:prSet/>
      <dgm:spPr/>
      <dgm:t>
        <a:bodyPr/>
        <a:lstStyle/>
        <a:p>
          <a:r>
            <a:rPr lang="en-US"/>
            <a:t>It was observed that both </a:t>
          </a:r>
          <a:r>
            <a:rPr lang="en-US" b="1"/>
            <a:t>Clusters 1</a:t>
          </a:r>
          <a:r>
            <a:rPr lang="en-US"/>
            <a:t> (Downtown Toronto) and </a:t>
          </a:r>
          <a:r>
            <a:rPr lang="en-US" b="1"/>
            <a:t>4</a:t>
          </a:r>
          <a:r>
            <a:rPr lang="en-US"/>
            <a:t> (Central Toronto) did not have a lot of deli places and hence it would be worthwhile on the part of the company to set up their restaurants in those places.</a:t>
          </a:r>
        </a:p>
      </dgm:t>
    </dgm:pt>
    <dgm:pt modelId="{E40CB426-F572-4D6F-A3F4-B9F0B125C925}" type="parTrans" cxnId="{C89051C7-E44B-4A6C-BD6D-EC09BC7F9320}">
      <dgm:prSet/>
      <dgm:spPr/>
      <dgm:t>
        <a:bodyPr/>
        <a:lstStyle/>
        <a:p>
          <a:endParaRPr lang="en-US"/>
        </a:p>
      </dgm:t>
    </dgm:pt>
    <dgm:pt modelId="{471E5420-CAC5-404C-8BA5-9CD3D32AC549}" type="sibTrans" cxnId="{C89051C7-E44B-4A6C-BD6D-EC09BC7F9320}">
      <dgm:prSet/>
      <dgm:spPr/>
      <dgm:t>
        <a:bodyPr/>
        <a:lstStyle/>
        <a:p>
          <a:endParaRPr lang="en-US"/>
        </a:p>
      </dgm:t>
    </dgm:pt>
    <dgm:pt modelId="{0E4DED3D-3829-4E96-8927-2BFE7BB07EF3}">
      <dgm:prSet/>
      <dgm:spPr/>
      <dgm:t>
        <a:bodyPr/>
        <a:lstStyle/>
        <a:p>
          <a:r>
            <a:rPr lang="en-US" b="1"/>
            <a:t>Clusters 2</a:t>
          </a:r>
          <a:r>
            <a:rPr lang="en-US"/>
            <a:t>, </a:t>
          </a:r>
          <a:r>
            <a:rPr lang="en-US" b="1"/>
            <a:t>3</a:t>
          </a:r>
          <a:r>
            <a:rPr lang="en-US"/>
            <a:t> and </a:t>
          </a:r>
          <a:r>
            <a:rPr lang="en-US" b="1"/>
            <a:t>5</a:t>
          </a:r>
          <a:r>
            <a:rPr lang="en-US"/>
            <a:t> seem to be places of extremely high competition among deli businesses and hence would be risky to open the business from there.</a:t>
          </a:r>
        </a:p>
      </dgm:t>
    </dgm:pt>
    <dgm:pt modelId="{97794A57-A4D7-4F9E-834C-53AE93A635DF}" type="parTrans" cxnId="{CE1DE0B6-AAC5-4F42-A4E6-45F17849D1E8}">
      <dgm:prSet/>
      <dgm:spPr/>
      <dgm:t>
        <a:bodyPr/>
        <a:lstStyle/>
        <a:p>
          <a:endParaRPr lang="en-US"/>
        </a:p>
      </dgm:t>
    </dgm:pt>
    <dgm:pt modelId="{30CFC901-27DB-4553-A90E-7FA3966DE63B}" type="sibTrans" cxnId="{CE1DE0B6-AAC5-4F42-A4E6-45F17849D1E8}">
      <dgm:prSet/>
      <dgm:spPr/>
      <dgm:t>
        <a:bodyPr/>
        <a:lstStyle/>
        <a:p>
          <a:endParaRPr lang="en-US"/>
        </a:p>
      </dgm:t>
    </dgm:pt>
    <dgm:pt modelId="{09192E55-28E6-4DB9-BDC2-486568774AAE}" type="pres">
      <dgm:prSet presAssocID="{A507403A-1AC2-4FF6-B002-1986316E88A6}" presName="root" presStyleCnt="0">
        <dgm:presLayoutVars>
          <dgm:dir/>
          <dgm:resizeHandles val="exact"/>
        </dgm:presLayoutVars>
      </dgm:prSet>
      <dgm:spPr/>
    </dgm:pt>
    <dgm:pt modelId="{2999ACD2-7562-4AEA-9A09-9990B69799DD}" type="pres">
      <dgm:prSet presAssocID="{361C39D3-0216-4F34-9114-5434B4A0ED99}" presName="compNode" presStyleCnt="0"/>
      <dgm:spPr/>
    </dgm:pt>
    <dgm:pt modelId="{58BFDDF7-7B18-4026-956B-C26F35E18D8A}" type="pres">
      <dgm:prSet presAssocID="{361C39D3-0216-4F34-9114-5434B4A0ED99}" presName="bgRect" presStyleLbl="bgShp" presStyleIdx="0" presStyleCnt="3"/>
      <dgm:spPr/>
    </dgm:pt>
    <dgm:pt modelId="{4CC5509C-E872-421A-B300-1301DC51993A}" type="pres">
      <dgm:prSet presAssocID="{361C39D3-0216-4F34-9114-5434B4A0ED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EA0E180C-59BB-4674-8911-E21B1BE346C9}" type="pres">
      <dgm:prSet presAssocID="{361C39D3-0216-4F34-9114-5434B4A0ED99}" presName="spaceRect" presStyleCnt="0"/>
      <dgm:spPr/>
    </dgm:pt>
    <dgm:pt modelId="{26B5FBC8-0330-4775-95D3-09C19483C8DD}" type="pres">
      <dgm:prSet presAssocID="{361C39D3-0216-4F34-9114-5434B4A0ED99}" presName="parTx" presStyleLbl="revTx" presStyleIdx="0" presStyleCnt="3">
        <dgm:presLayoutVars>
          <dgm:chMax val="0"/>
          <dgm:chPref val="0"/>
        </dgm:presLayoutVars>
      </dgm:prSet>
      <dgm:spPr/>
    </dgm:pt>
    <dgm:pt modelId="{37BF9999-A973-4D2A-997D-0BD0CF95DB16}" type="pres">
      <dgm:prSet presAssocID="{C805A689-C68A-455D-9CA3-C7D6B78C0A22}" presName="sibTrans" presStyleCnt="0"/>
      <dgm:spPr/>
    </dgm:pt>
    <dgm:pt modelId="{D4CED923-AAA0-40FB-A1CB-ACA0A85DA2B6}" type="pres">
      <dgm:prSet presAssocID="{5B637676-E797-4E50-8800-FCE79BBF904A}" presName="compNode" presStyleCnt="0"/>
      <dgm:spPr/>
    </dgm:pt>
    <dgm:pt modelId="{4E4B7E58-B382-4B52-935F-0420DD960462}" type="pres">
      <dgm:prSet presAssocID="{5B637676-E797-4E50-8800-FCE79BBF904A}" presName="bgRect" presStyleLbl="bgShp" presStyleIdx="1" presStyleCnt="3"/>
      <dgm:spPr/>
    </dgm:pt>
    <dgm:pt modelId="{50701EF2-414D-4667-A701-D20F85DFB321}" type="pres">
      <dgm:prSet presAssocID="{5B637676-E797-4E50-8800-FCE79BBF90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50DDF1F3-5D50-4C9E-9C1E-F6530216FC58}" type="pres">
      <dgm:prSet presAssocID="{5B637676-E797-4E50-8800-FCE79BBF904A}" presName="spaceRect" presStyleCnt="0"/>
      <dgm:spPr/>
    </dgm:pt>
    <dgm:pt modelId="{50A834FF-9BFE-473A-B183-677D1951116C}" type="pres">
      <dgm:prSet presAssocID="{5B637676-E797-4E50-8800-FCE79BBF904A}" presName="parTx" presStyleLbl="revTx" presStyleIdx="1" presStyleCnt="3">
        <dgm:presLayoutVars>
          <dgm:chMax val="0"/>
          <dgm:chPref val="0"/>
        </dgm:presLayoutVars>
      </dgm:prSet>
      <dgm:spPr/>
    </dgm:pt>
    <dgm:pt modelId="{D971B695-D543-44B1-9F9E-3F6FCDD4A71B}" type="pres">
      <dgm:prSet presAssocID="{471E5420-CAC5-404C-8BA5-9CD3D32AC549}" presName="sibTrans" presStyleCnt="0"/>
      <dgm:spPr/>
    </dgm:pt>
    <dgm:pt modelId="{E915F715-A659-46D6-8391-52AA554E8BBC}" type="pres">
      <dgm:prSet presAssocID="{0E4DED3D-3829-4E96-8927-2BFE7BB07EF3}" presName="compNode" presStyleCnt="0"/>
      <dgm:spPr/>
    </dgm:pt>
    <dgm:pt modelId="{5FCEE2C2-E2A2-4145-A2C8-72EDFF0B9198}" type="pres">
      <dgm:prSet presAssocID="{0E4DED3D-3829-4E96-8927-2BFE7BB07EF3}" presName="bgRect" presStyleLbl="bgShp" presStyleIdx="2" presStyleCnt="3"/>
      <dgm:spPr/>
    </dgm:pt>
    <dgm:pt modelId="{B789D177-E5E1-4991-9043-D12FD29A2810}" type="pres">
      <dgm:prSet presAssocID="{0E4DED3D-3829-4E96-8927-2BFE7BB07E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9E62D355-458F-43D6-95CE-8C84467F6831}" type="pres">
      <dgm:prSet presAssocID="{0E4DED3D-3829-4E96-8927-2BFE7BB07EF3}" presName="spaceRect" presStyleCnt="0"/>
      <dgm:spPr/>
    </dgm:pt>
    <dgm:pt modelId="{C160E5A6-3503-4961-B914-34AD69A750E9}" type="pres">
      <dgm:prSet presAssocID="{0E4DED3D-3829-4E96-8927-2BFE7BB07EF3}" presName="parTx" presStyleLbl="revTx" presStyleIdx="2" presStyleCnt="3">
        <dgm:presLayoutVars>
          <dgm:chMax val="0"/>
          <dgm:chPref val="0"/>
        </dgm:presLayoutVars>
      </dgm:prSet>
      <dgm:spPr/>
    </dgm:pt>
  </dgm:ptLst>
  <dgm:cxnLst>
    <dgm:cxn modelId="{2971EC23-F7BC-407E-9530-BB02B86A3D79}" srcId="{A507403A-1AC2-4FF6-B002-1986316E88A6}" destId="{361C39D3-0216-4F34-9114-5434B4A0ED99}" srcOrd="0" destOrd="0" parTransId="{EF1610F7-A433-44B1-9A79-E55C18002C8F}" sibTransId="{C805A689-C68A-455D-9CA3-C7D6B78C0A22}"/>
    <dgm:cxn modelId="{E6207D2A-1551-4171-B7C6-B4ADB230B75D}" type="presOf" srcId="{0E4DED3D-3829-4E96-8927-2BFE7BB07EF3}" destId="{C160E5A6-3503-4961-B914-34AD69A750E9}" srcOrd="0" destOrd="0" presId="urn:microsoft.com/office/officeart/2018/2/layout/IconVerticalSolidList"/>
    <dgm:cxn modelId="{BD3FCD5D-3CBA-4D41-92FC-D013BF76D558}" type="presOf" srcId="{361C39D3-0216-4F34-9114-5434B4A0ED99}" destId="{26B5FBC8-0330-4775-95D3-09C19483C8DD}" srcOrd="0" destOrd="0" presId="urn:microsoft.com/office/officeart/2018/2/layout/IconVerticalSolidList"/>
    <dgm:cxn modelId="{85E77A61-4710-459E-9955-7FABE2094760}" type="presOf" srcId="{5B637676-E797-4E50-8800-FCE79BBF904A}" destId="{50A834FF-9BFE-473A-B183-677D1951116C}" srcOrd="0" destOrd="0" presId="urn:microsoft.com/office/officeart/2018/2/layout/IconVerticalSolidList"/>
    <dgm:cxn modelId="{49D0376C-4627-4F97-9083-DCFE0C6C7CEF}" type="presOf" srcId="{A507403A-1AC2-4FF6-B002-1986316E88A6}" destId="{09192E55-28E6-4DB9-BDC2-486568774AAE}" srcOrd="0" destOrd="0" presId="urn:microsoft.com/office/officeart/2018/2/layout/IconVerticalSolidList"/>
    <dgm:cxn modelId="{CE1DE0B6-AAC5-4F42-A4E6-45F17849D1E8}" srcId="{A507403A-1AC2-4FF6-B002-1986316E88A6}" destId="{0E4DED3D-3829-4E96-8927-2BFE7BB07EF3}" srcOrd="2" destOrd="0" parTransId="{97794A57-A4D7-4F9E-834C-53AE93A635DF}" sibTransId="{30CFC901-27DB-4553-A90E-7FA3966DE63B}"/>
    <dgm:cxn modelId="{C89051C7-E44B-4A6C-BD6D-EC09BC7F9320}" srcId="{A507403A-1AC2-4FF6-B002-1986316E88A6}" destId="{5B637676-E797-4E50-8800-FCE79BBF904A}" srcOrd="1" destOrd="0" parTransId="{E40CB426-F572-4D6F-A3F4-B9F0B125C925}" sibTransId="{471E5420-CAC5-404C-8BA5-9CD3D32AC549}"/>
    <dgm:cxn modelId="{434C0E25-08AE-4082-BA7B-E67558F6DA32}" type="presParOf" srcId="{09192E55-28E6-4DB9-BDC2-486568774AAE}" destId="{2999ACD2-7562-4AEA-9A09-9990B69799DD}" srcOrd="0" destOrd="0" presId="urn:microsoft.com/office/officeart/2018/2/layout/IconVerticalSolidList"/>
    <dgm:cxn modelId="{B9D7CCA4-6664-47C1-A7EC-2FB7B193746B}" type="presParOf" srcId="{2999ACD2-7562-4AEA-9A09-9990B69799DD}" destId="{58BFDDF7-7B18-4026-956B-C26F35E18D8A}" srcOrd="0" destOrd="0" presId="urn:microsoft.com/office/officeart/2018/2/layout/IconVerticalSolidList"/>
    <dgm:cxn modelId="{CD81599F-702D-47A2-8E77-18EA948F70C5}" type="presParOf" srcId="{2999ACD2-7562-4AEA-9A09-9990B69799DD}" destId="{4CC5509C-E872-421A-B300-1301DC51993A}" srcOrd="1" destOrd="0" presId="urn:microsoft.com/office/officeart/2018/2/layout/IconVerticalSolidList"/>
    <dgm:cxn modelId="{D1023EC9-9D1E-4115-AB74-B43A2D91FA6C}" type="presParOf" srcId="{2999ACD2-7562-4AEA-9A09-9990B69799DD}" destId="{EA0E180C-59BB-4674-8911-E21B1BE346C9}" srcOrd="2" destOrd="0" presId="urn:microsoft.com/office/officeart/2018/2/layout/IconVerticalSolidList"/>
    <dgm:cxn modelId="{BC5743A3-41AA-4977-AEBD-EF6BABBF5D76}" type="presParOf" srcId="{2999ACD2-7562-4AEA-9A09-9990B69799DD}" destId="{26B5FBC8-0330-4775-95D3-09C19483C8DD}" srcOrd="3" destOrd="0" presId="urn:microsoft.com/office/officeart/2018/2/layout/IconVerticalSolidList"/>
    <dgm:cxn modelId="{815C8CAC-AA22-4908-8C76-C2F30131F77A}" type="presParOf" srcId="{09192E55-28E6-4DB9-BDC2-486568774AAE}" destId="{37BF9999-A973-4D2A-997D-0BD0CF95DB16}" srcOrd="1" destOrd="0" presId="urn:microsoft.com/office/officeart/2018/2/layout/IconVerticalSolidList"/>
    <dgm:cxn modelId="{72BCE8DB-809E-4DBE-A76E-69713349B210}" type="presParOf" srcId="{09192E55-28E6-4DB9-BDC2-486568774AAE}" destId="{D4CED923-AAA0-40FB-A1CB-ACA0A85DA2B6}" srcOrd="2" destOrd="0" presId="urn:microsoft.com/office/officeart/2018/2/layout/IconVerticalSolidList"/>
    <dgm:cxn modelId="{D93B029B-0BB2-4AD6-83FA-008CA5F4B9C1}" type="presParOf" srcId="{D4CED923-AAA0-40FB-A1CB-ACA0A85DA2B6}" destId="{4E4B7E58-B382-4B52-935F-0420DD960462}" srcOrd="0" destOrd="0" presId="urn:microsoft.com/office/officeart/2018/2/layout/IconVerticalSolidList"/>
    <dgm:cxn modelId="{2780AA58-9AC2-4923-BC75-32F8546A8B3E}" type="presParOf" srcId="{D4CED923-AAA0-40FB-A1CB-ACA0A85DA2B6}" destId="{50701EF2-414D-4667-A701-D20F85DFB321}" srcOrd="1" destOrd="0" presId="urn:microsoft.com/office/officeart/2018/2/layout/IconVerticalSolidList"/>
    <dgm:cxn modelId="{47B1A21E-7774-4193-A472-C0F48799DAC8}" type="presParOf" srcId="{D4CED923-AAA0-40FB-A1CB-ACA0A85DA2B6}" destId="{50DDF1F3-5D50-4C9E-9C1E-F6530216FC58}" srcOrd="2" destOrd="0" presId="urn:microsoft.com/office/officeart/2018/2/layout/IconVerticalSolidList"/>
    <dgm:cxn modelId="{405FCFE0-BF92-45DD-B772-23266CD989FF}" type="presParOf" srcId="{D4CED923-AAA0-40FB-A1CB-ACA0A85DA2B6}" destId="{50A834FF-9BFE-473A-B183-677D1951116C}" srcOrd="3" destOrd="0" presId="urn:microsoft.com/office/officeart/2018/2/layout/IconVerticalSolidList"/>
    <dgm:cxn modelId="{8DEBAC38-868A-4CD5-8AE4-29480F4104A7}" type="presParOf" srcId="{09192E55-28E6-4DB9-BDC2-486568774AAE}" destId="{D971B695-D543-44B1-9F9E-3F6FCDD4A71B}" srcOrd="3" destOrd="0" presId="urn:microsoft.com/office/officeart/2018/2/layout/IconVerticalSolidList"/>
    <dgm:cxn modelId="{473A9A79-214C-4924-8969-37155834E929}" type="presParOf" srcId="{09192E55-28E6-4DB9-BDC2-486568774AAE}" destId="{E915F715-A659-46D6-8391-52AA554E8BBC}" srcOrd="4" destOrd="0" presId="urn:microsoft.com/office/officeart/2018/2/layout/IconVerticalSolidList"/>
    <dgm:cxn modelId="{CBE81748-023A-46BE-8CFA-D814D8713E7D}" type="presParOf" srcId="{E915F715-A659-46D6-8391-52AA554E8BBC}" destId="{5FCEE2C2-E2A2-4145-A2C8-72EDFF0B9198}" srcOrd="0" destOrd="0" presId="urn:microsoft.com/office/officeart/2018/2/layout/IconVerticalSolidList"/>
    <dgm:cxn modelId="{365A2281-FAE6-4B2B-B298-EC5F565C9B88}" type="presParOf" srcId="{E915F715-A659-46D6-8391-52AA554E8BBC}" destId="{B789D177-E5E1-4991-9043-D12FD29A2810}" srcOrd="1" destOrd="0" presId="urn:microsoft.com/office/officeart/2018/2/layout/IconVerticalSolidList"/>
    <dgm:cxn modelId="{FFD61DFA-E658-4F99-B362-D6B1A0955185}" type="presParOf" srcId="{E915F715-A659-46D6-8391-52AA554E8BBC}" destId="{9E62D355-458F-43D6-95CE-8C84467F6831}" srcOrd="2" destOrd="0" presId="urn:microsoft.com/office/officeart/2018/2/layout/IconVerticalSolidList"/>
    <dgm:cxn modelId="{B929CFDD-2CC9-488F-A295-BF8BC3CE3B53}" type="presParOf" srcId="{E915F715-A659-46D6-8391-52AA554E8BBC}" destId="{C160E5A6-3503-4961-B914-34AD69A750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EB9241-C0A4-4E2C-9F70-C84CC27C6AF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915B7D70-0866-424C-A77C-A68EF3EDCEED}">
      <dgm:prSet/>
      <dgm:spPr/>
      <dgm:t>
        <a:bodyPr/>
        <a:lstStyle/>
        <a:p>
          <a:r>
            <a:rPr lang="en-US"/>
            <a:t>The goals of the project were met and with some additional work can be developed to support the opening of a deli restaurant in an unknown location in a city.</a:t>
          </a:r>
        </a:p>
      </dgm:t>
    </dgm:pt>
    <dgm:pt modelId="{50FEDA71-91B4-482C-AB65-0DAAEEFA1F17}" type="parTrans" cxnId="{BDC3C5C1-F253-4A82-8AC3-45A03BBAA287}">
      <dgm:prSet/>
      <dgm:spPr/>
      <dgm:t>
        <a:bodyPr/>
        <a:lstStyle/>
        <a:p>
          <a:endParaRPr lang="en-US"/>
        </a:p>
      </dgm:t>
    </dgm:pt>
    <dgm:pt modelId="{50246EA5-3320-4C5F-8CAE-21DD2F13D0C3}" type="sibTrans" cxnId="{BDC3C5C1-F253-4A82-8AC3-45A03BBAA287}">
      <dgm:prSet/>
      <dgm:spPr/>
      <dgm:t>
        <a:bodyPr/>
        <a:lstStyle/>
        <a:p>
          <a:endParaRPr lang="en-US"/>
        </a:p>
      </dgm:t>
    </dgm:pt>
    <dgm:pt modelId="{F738279C-5DA1-44CF-977C-D49CA3AF0B63}">
      <dgm:prSet/>
      <dgm:spPr/>
      <dgm:t>
        <a:bodyPr/>
        <a:lstStyle/>
        <a:p>
          <a:r>
            <a:rPr lang="en-US"/>
            <a:t>The future of this project includes taking other factors such as the cost of living in that cluster into consideration in order to recommend an area for opening the deli business.</a:t>
          </a:r>
        </a:p>
      </dgm:t>
    </dgm:pt>
    <dgm:pt modelId="{ACBFBC93-44EA-430C-AB32-0EEC1353CA30}" type="parTrans" cxnId="{29005957-0BC1-4434-90B9-9AEA22B3080B}">
      <dgm:prSet/>
      <dgm:spPr/>
      <dgm:t>
        <a:bodyPr/>
        <a:lstStyle/>
        <a:p>
          <a:endParaRPr lang="en-US"/>
        </a:p>
      </dgm:t>
    </dgm:pt>
    <dgm:pt modelId="{5A5E730F-8AB4-4210-8BCF-1B74EEFA8CB5}" type="sibTrans" cxnId="{29005957-0BC1-4434-90B9-9AEA22B3080B}">
      <dgm:prSet/>
      <dgm:spPr/>
      <dgm:t>
        <a:bodyPr/>
        <a:lstStyle/>
        <a:p>
          <a:endParaRPr lang="en-US"/>
        </a:p>
      </dgm:t>
    </dgm:pt>
    <dgm:pt modelId="{97268EB1-E657-4B38-8CD8-D7A7FD73681A}" type="pres">
      <dgm:prSet presAssocID="{16EB9241-C0A4-4E2C-9F70-C84CC27C6AFA}" presName="hierChild1" presStyleCnt="0">
        <dgm:presLayoutVars>
          <dgm:chPref val="1"/>
          <dgm:dir/>
          <dgm:animOne val="branch"/>
          <dgm:animLvl val="lvl"/>
          <dgm:resizeHandles/>
        </dgm:presLayoutVars>
      </dgm:prSet>
      <dgm:spPr/>
    </dgm:pt>
    <dgm:pt modelId="{F27DF90F-FBBA-4079-9F7C-4CF056928C92}" type="pres">
      <dgm:prSet presAssocID="{915B7D70-0866-424C-A77C-A68EF3EDCEED}" presName="hierRoot1" presStyleCnt="0"/>
      <dgm:spPr/>
    </dgm:pt>
    <dgm:pt modelId="{DF7784D0-1260-4F49-9BCC-E816A4FC37FD}" type="pres">
      <dgm:prSet presAssocID="{915B7D70-0866-424C-A77C-A68EF3EDCEED}" presName="composite" presStyleCnt="0"/>
      <dgm:spPr/>
    </dgm:pt>
    <dgm:pt modelId="{9029FFEB-D92B-4EEF-95D8-1EE03CF27BF5}" type="pres">
      <dgm:prSet presAssocID="{915B7D70-0866-424C-A77C-A68EF3EDCEED}" presName="background" presStyleLbl="node0" presStyleIdx="0" presStyleCnt="2"/>
      <dgm:spPr/>
    </dgm:pt>
    <dgm:pt modelId="{DEB99E88-F3CC-48D3-9289-7365754C1DCE}" type="pres">
      <dgm:prSet presAssocID="{915B7D70-0866-424C-A77C-A68EF3EDCEED}" presName="text" presStyleLbl="fgAcc0" presStyleIdx="0" presStyleCnt="2">
        <dgm:presLayoutVars>
          <dgm:chPref val="3"/>
        </dgm:presLayoutVars>
      </dgm:prSet>
      <dgm:spPr/>
    </dgm:pt>
    <dgm:pt modelId="{E8AFE023-8A47-49EB-B2DD-8A6534E78C58}" type="pres">
      <dgm:prSet presAssocID="{915B7D70-0866-424C-A77C-A68EF3EDCEED}" presName="hierChild2" presStyleCnt="0"/>
      <dgm:spPr/>
    </dgm:pt>
    <dgm:pt modelId="{DB0A314C-A572-4744-8F6D-28C0E2405B9E}" type="pres">
      <dgm:prSet presAssocID="{F738279C-5DA1-44CF-977C-D49CA3AF0B63}" presName="hierRoot1" presStyleCnt="0"/>
      <dgm:spPr/>
    </dgm:pt>
    <dgm:pt modelId="{C251D860-6B45-4039-99F8-6C1437F7BFBD}" type="pres">
      <dgm:prSet presAssocID="{F738279C-5DA1-44CF-977C-D49CA3AF0B63}" presName="composite" presStyleCnt="0"/>
      <dgm:spPr/>
    </dgm:pt>
    <dgm:pt modelId="{B3FA54E9-D417-46A6-A11A-8CA9A96516FB}" type="pres">
      <dgm:prSet presAssocID="{F738279C-5DA1-44CF-977C-D49CA3AF0B63}" presName="background" presStyleLbl="node0" presStyleIdx="1" presStyleCnt="2"/>
      <dgm:spPr/>
    </dgm:pt>
    <dgm:pt modelId="{801B0C9E-97EE-45F2-8BD4-466B1951907E}" type="pres">
      <dgm:prSet presAssocID="{F738279C-5DA1-44CF-977C-D49CA3AF0B63}" presName="text" presStyleLbl="fgAcc0" presStyleIdx="1" presStyleCnt="2">
        <dgm:presLayoutVars>
          <dgm:chPref val="3"/>
        </dgm:presLayoutVars>
      </dgm:prSet>
      <dgm:spPr/>
    </dgm:pt>
    <dgm:pt modelId="{08EE1436-7071-4BC0-A2FE-D1C5BDFA7645}" type="pres">
      <dgm:prSet presAssocID="{F738279C-5DA1-44CF-977C-D49CA3AF0B63}" presName="hierChild2" presStyleCnt="0"/>
      <dgm:spPr/>
    </dgm:pt>
  </dgm:ptLst>
  <dgm:cxnLst>
    <dgm:cxn modelId="{C17D6D44-3E08-433F-9DE5-D4E316DE192C}" type="presOf" srcId="{915B7D70-0866-424C-A77C-A68EF3EDCEED}" destId="{DEB99E88-F3CC-48D3-9289-7365754C1DCE}" srcOrd="0" destOrd="0" presId="urn:microsoft.com/office/officeart/2005/8/layout/hierarchy1"/>
    <dgm:cxn modelId="{C9AFDF66-BCD6-4393-B7EE-58C91A239C49}" type="presOf" srcId="{16EB9241-C0A4-4E2C-9F70-C84CC27C6AFA}" destId="{97268EB1-E657-4B38-8CD8-D7A7FD73681A}" srcOrd="0" destOrd="0" presId="urn:microsoft.com/office/officeart/2005/8/layout/hierarchy1"/>
    <dgm:cxn modelId="{2D4AD972-5DED-4C6C-8BD5-CD03A40968D1}" type="presOf" srcId="{F738279C-5DA1-44CF-977C-D49CA3AF0B63}" destId="{801B0C9E-97EE-45F2-8BD4-466B1951907E}" srcOrd="0" destOrd="0" presId="urn:microsoft.com/office/officeart/2005/8/layout/hierarchy1"/>
    <dgm:cxn modelId="{29005957-0BC1-4434-90B9-9AEA22B3080B}" srcId="{16EB9241-C0A4-4E2C-9F70-C84CC27C6AFA}" destId="{F738279C-5DA1-44CF-977C-D49CA3AF0B63}" srcOrd="1" destOrd="0" parTransId="{ACBFBC93-44EA-430C-AB32-0EEC1353CA30}" sibTransId="{5A5E730F-8AB4-4210-8BCF-1B74EEFA8CB5}"/>
    <dgm:cxn modelId="{BDC3C5C1-F253-4A82-8AC3-45A03BBAA287}" srcId="{16EB9241-C0A4-4E2C-9F70-C84CC27C6AFA}" destId="{915B7D70-0866-424C-A77C-A68EF3EDCEED}" srcOrd="0" destOrd="0" parTransId="{50FEDA71-91B4-482C-AB65-0DAAEEFA1F17}" sibTransId="{50246EA5-3320-4C5F-8CAE-21DD2F13D0C3}"/>
    <dgm:cxn modelId="{F210D56D-758A-4CBC-B265-1B0BE89AD019}" type="presParOf" srcId="{97268EB1-E657-4B38-8CD8-D7A7FD73681A}" destId="{F27DF90F-FBBA-4079-9F7C-4CF056928C92}" srcOrd="0" destOrd="0" presId="urn:microsoft.com/office/officeart/2005/8/layout/hierarchy1"/>
    <dgm:cxn modelId="{19610311-084F-45AF-9EB7-66BF649400BB}" type="presParOf" srcId="{F27DF90F-FBBA-4079-9F7C-4CF056928C92}" destId="{DF7784D0-1260-4F49-9BCC-E816A4FC37FD}" srcOrd="0" destOrd="0" presId="urn:microsoft.com/office/officeart/2005/8/layout/hierarchy1"/>
    <dgm:cxn modelId="{6101FBCD-FE21-4D82-AAEF-CC220B3730B9}" type="presParOf" srcId="{DF7784D0-1260-4F49-9BCC-E816A4FC37FD}" destId="{9029FFEB-D92B-4EEF-95D8-1EE03CF27BF5}" srcOrd="0" destOrd="0" presId="urn:microsoft.com/office/officeart/2005/8/layout/hierarchy1"/>
    <dgm:cxn modelId="{FD69F4C9-0D84-467B-8FF9-A6059B393828}" type="presParOf" srcId="{DF7784D0-1260-4F49-9BCC-E816A4FC37FD}" destId="{DEB99E88-F3CC-48D3-9289-7365754C1DCE}" srcOrd="1" destOrd="0" presId="urn:microsoft.com/office/officeart/2005/8/layout/hierarchy1"/>
    <dgm:cxn modelId="{2D2E50EE-A8C9-44A2-BD60-8B2FD47E270C}" type="presParOf" srcId="{F27DF90F-FBBA-4079-9F7C-4CF056928C92}" destId="{E8AFE023-8A47-49EB-B2DD-8A6534E78C58}" srcOrd="1" destOrd="0" presId="urn:microsoft.com/office/officeart/2005/8/layout/hierarchy1"/>
    <dgm:cxn modelId="{A84B1608-6575-4708-8706-1700698863BE}" type="presParOf" srcId="{97268EB1-E657-4B38-8CD8-D7A7FD73681A}" destId="{DB0A314C-A572-4744-8F6D-28C0E2405B9E}" srcOrd="1" destOrd="0" presId="urn:microsoft.com/office/officeart/2005/8/layout/hierarchy1"/>
    <dgm:cxn modelId="{5FBB84B7-345E-4A86-956F-37799AAC1B03}" type="presParOf" srcId="{DB0A314C-A572-4744-8F6D-28C0E2405B9E}" destId="{C251D860-6B45-4039-99F8-6C1437F7BFBD}" srcOrd="0" destOrd="0" presId="urn:microsoft.com/office/officeart/2005/8/layout/hierarchy1"/>
    <dgm:cxn modelId="{5455CD55-E13F-44DC-B124-F36FD2CF8D9C}" type="presParOf" srcId="{C251D860-6B45-4039-99F8-6C1437F7BFBD}" destId="{B3FA54E9-D417-46A6-A11A-8CA9A96516FB}" srcOrd="0" destOrd="0" presId="urn:microsoft.com/office/officeart/2005/8/layout/hierarchy1"/>
    <dgm:cxn modelId="{3378BED2-C8C0-4B01-84F5-830776462243}" type="presParOf" srcId="{C251D860-6B45-4039-99F8-6C1437F7BFBD}" destId="{801B0C9E-97EE-45F2-8BD4-466B1951907E}" srcOrd="1" destOrd="0" presId="urn:microsoft.com/office/officeart/2005/8/layout/hierarchy1"/>
    <dgm:cxn modelId="{F052B7A4-1822-4FF4-A91C-87E56D384A22}" type="presParOf" srcId="{DB0A314C-A572-4744-8F6D-28C0E2405B9E}" destId="{08EE1436-7071-4BC0-A2FE-D1C5BDFA76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3FC9A-EEFA-4E67-B572-B13D4F423B2A}">
      <dsp:nvSpPr>
        <dsp:cNvPr id="0" name=""/>
        <dsp:cNvSpPr/>
      </dsp:nvSpPr>
      <dsp:spPr>
        <a:xfrm>
          <a:off x="0" y="61367"/>
          <a:ext cx="6266011" cy="155003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Toronto is a diverse and cosmopolitan city in Canada with an excellent array of cuisine influenced by its immigrant history.</a:t>
          </a:r>
        </a:p>
      </dsp:txBody>
      <dsp:txXfrm>
        <a:off x="75666" y="137033"/>
        <a:ext cx="6114679" cy="1398698"/>
      </dsp:txXfrm>
    </dsp:sp>
    <dsp:sp modelId="{0D5356D9-512C-4D0C-A058-0F11EBE6BE7A}">
      <dsp:nvSpPr>
        <dsp:cNvPr id="0" name=""/>
        <dsp:cNvSpPr/>
      </dsp:nvSpPr>
      <dsp:spPr>
        <a:xfrm>
          <a:off x="0" y="1674758"/>
          <a:ext cx="6266011" cy="1550030"/>
        </a:xfrm>
        <a:prstGeom prst="roundRect">
          <a:avLst/>
        </a:prstGeom>
        <a:gradFill rotWithShape="0">
          <a:gsLst>
            <a:gs pos="0">
              <a:schemeClr val="accent2">
                <a:hueOff val="-762738"/>
                <a:satOff val="-209"/>
                <a:lumOff val="3529"/>
                <a:alphaOff val="0"/>
                <a:tint val="96000"/>
                <a:lumMod val="104000"/>
              </a:schemeClr>
            </a:gs>
            <a:gs pos="100000">
              <a:schemeClr val="accent2">
                <a:hueOff val="-762738"/>
                <a:satOff val="-209"/>
                <a:lumOff val="352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Deli restaurants are becoming popular and one is always popping up around the corner nearby. One needs to distinguish oneself from others to reap long-term success.</a:t>
          </a:r>
        </a:p>
      </dsp:txBody>
      <dsp:txXfrm>
        <a:off x="75666" y="1750424"/>
        <a:ext cx="6114679" cy="1398698"/>
      </dsp:txXfrm>
    </dsp:sp>
    <dsp:sp modelId="{071E8737-7218-43BD-8FCF-87BD59F8F0B4}">
      <dsp:nvSpPr>
        <dsp:cNvPr id="0" name=""/>
        <dsp:cNvSpPr/>
      </dsp:nvSpPr>
      <dsp:spPr>
        <a:xfrm>
          <a:off x="0" y="3288148"/>
          <a:ext cx="6266011" cy="1550030"/>
        </a:xfrm>
        <a:prstGeom prst="roundRect">
          <a:avLst/>
        </a:prstGeom>
        <a:gradFill rotWithShape="0">
          <a:gsLst>
            <a:gs pos="0">
              <a:schemeClr val="accent2">
                <a:hueOff val="-1525475"/>
                <a:satOff val="-418"/>
                <a:lumOff val="7058"/>
                <a:alphaOff val="0"/>
                <a:tint val="96000"/>
                <a:lumMod val="104000"/>
              </a:schemeClr>
            </a:gs>
            <a:gs pos="100000">
              <a:schemeClr val="accent2">
                <a:hueOff val="-1525475"/>
                <a:satOff val="-418"/>
                <a:lumOff val="705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My client wants to expand its deli business into Toronto and is looking for appropriate locations in the city to begin its operations.</a:t>
          </a:r>
        </a:p>
      </dsp:txBody>
      <dsp:txXfrm>
        <a:off x="75666" y="3363814"/>
        <a:ext cx="6114679" cy="1398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2E143-FC52-48B3-94C6-808713DC978C}">
      <dsp:nvSpPr>
        <dsp:cNvPr id="0" name=""/>
        <dsp:cNvSpPr/>
      </dsp:nvSpPr>
      <dsp:spPr>
        <a:xfrm>
          <a:off x="0" y="453"/>
          <a:ext cx="10353675" cy="10610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E5AF1-9801-4117-B948-8E1E432B69BE}">
      <dsp:nvSpPr>
        <dsp:cNvPr id="0" name=""/>
        <dsp:cNvSpPr/>
      </dsp:nvSpPr>
      <dsp:spPr>
        <a:xfrm>
          <a:off x="320982" y="239200"/>
          <a:ext cx="583603" cy="583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01786-88AB-4D58-81CB-E771A21CC63D}">
      <dsp:nvSpPr>
        <dsp:cNvPr id="0" name=""/>
        <dsp:cNvSpPr/>
      </dsp:nvSpPr>
      <dsp:spPr>
        <a:xfrm>
          <a:off x="1225568" y="453"/>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1111250">
            <a:lnSpc>
              <a:spcPct val="90000"/>
            </a:lnSpc>
            <a:spcBef>
              <a:spcPct val="0"/>
            </a:spcBef>
            <a:spcAft>
              <a:spcPct val="35000"/>
            </a:spcAft>
            <a:buNone/>
          </a:pPr>
          <a:r>
            <a:rPr lang="en-US" sz="2500" kern="1200"/>
            <a:t>Addresses were converted into their equivalent latitude and longitude values.</a:t>
          </a:r>
        </a:p>
      </dsp:txBody>
      <dsp:txXfrm>
        <a:off x="1225568" y="453"/>
        <a:ext cx="9128106" cy="1061098"/>
      </dsp:txXfrm>
    </dsp:sp>
    <dsp:sp modelId="{76810A53-A128-4103-8695-938B8875B083}">
      <dsp:nvSpPr>
        <dsp:cNvPr id="0" name=""/>
        <dsp:cNvSpPr/>
      </dsp:nvSpPr>
      <dsp:spPr>
        <a:xfrm>
          <a:off x="0" y="1326825"/>
          <a:ext cx="10353675" cy="10610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E3822-171F-4CF0-A083-87060C29B39F}">
      <dsp:nvSpPr>
        <dsp:cNvPr id="0" name=""/>
        <dsp:cNvSpPr/>
      </dsp:nvSpPr>
      <dsp:spPr>
        <a:xfrm>
          <a:off x="320982" y="1565573"/>
          <a:ext cx="583603" cy="58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1E2007-AD97-4FEA-A979-61136D1BB2C7}">
      <dsp:nvSpPr>
        <dsp:cNvPr id="0" name=""/>
        <dsp:cNvSpPr/>
      </dsp:nvSpPr>
      <dsp:spPr>
        <a:xfrm>
          <a:off x="1225568" y="1326825"/>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1111250">
            <a:lnSpc>
              <a:spcPct val="90000"/>
            </a:lnSpc>
            <a:spcBef>
              <a:spcPct val="0"/>
            </a:spcBef>
            <a:spcAft>
              <a:spcPct val="35000"/>
            </a:spcAft>
            <a:buNone/>
          </a:pPr>
          <a:r>
            <a:rPr lang="en-US" sz="2500" kern="1200"/>
            <a:t>Foursquare API was used to explore neighborhoods in the city with part of their names being Toronto.</a:t>
          </a:r>
        </a:p>
      </dsp:txBody>
      <dsp:txXfrm>
        <a:off x="1225568" y="1326825"/>
        <a:ext cx="9128106" cy="1061098"/>
      </dsp:txXfrm>
    </dsp:sp>
    <dsp:sp modelId="{89FC1351-0669-4E6C-8196-4EDF03612FB4}">
      <dsp:nvSpPr>
        <dsp:cNvPr id="0" name=""/>
        <dsp:cNvSpPr/>
      </dsp:nvSpPr>
      <dsp:spPr>
        <a:xfrm>
          <a:off x="0" y="2653198"/>
          <a:ext cx="10353675" cy="10610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D25DA-7471-49A9-91DE-4C4C3C62C3DC}">
      <dsp:nvSpPr>
        <dsp:cNvPr id="0" name=""/>
        <dsp:cNvSpPr/>
      </dsp:nvSpPr>
      <dsp:spPr>
        <a:xfrm>
          <a:off x="320982" y="2891945"/>
          <a:ext cx="583603" cy="583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7A475B-E227-49D8-9655-5B6CFF2994EE}">
      <dsp:nvSpPr>
        <dsp:cNvPr id="0" name=""/>
        <dsp:cNvSpPr/>
      </dsp:nvSpPr>
      <dsp:spPr>
        <a:xfrm>
          <a:off x="1225568" y="2653198"/>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1111250">
            <a:lnSpc>
              <a:spcPct val="90000"/>
            </a:lnSpc>
            <a:spcBef>
              <a:spcPct val="0"/>
            </a:spcBef>
            <a:spcAft>
              <a:spcPct val="35000"/>
            </a:spcAft>
            <a:buNone/>
          </a:pPr>
          <a:r>
            <a:rPr lang="en-US" sz="2500" kern="1200"/>
            <a:t>After that, explore function was used to get deli restaurant categories in each neighborhood. </a:t>
          </a:r>
        </a:p>
      </dsp:txBody>
      <dsp:txXfrm>
        <a:off x="1225568" y="2653198"/>
        <a:ext cx="9128106" cy="1061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FDDF7-7B18-4026-956B-C26F35E18D8A}">
      <dsp:nvSpPr>
        <dsp:cNvPr id="0" name=""/>
        <dsp:cNvSpPr/>
      </dsp:nvSpPr>
      <dsp:spPr>
        <a:xfrm>
          <a:off x="0" y="453"/>
          <a:ext cx="10353675" cy="10610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5509C-E872-421A-B300-1301DC51993A}">
      <dsp:nvSpPr>
        <dsp:cNvPr id="0" name=""/>
        <dsp:cNvSpPr/>
      </dsp:nvSpPr>
      <dsp:spPr>
        <a:xfrm>
          <a:off x="320982" y="239200"/>
          <a:ext cx="583603" cy="583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B5FBC8-0330-4775-95D3-09C19483C8DD}">
      <dsp:nvSpPr>
        <dsp:cNvPr id="0" name=""/>
        <dsp:cNvSpPr/>
      </dsp:nvSpPr>
      <dsp:spPr>
        <a:xfrm>
          <a:off x="1225568" y="453"/>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889000">
            <a:lnSpc>
              <a:spcPct val="90000"/>
            </a:lnSpc>
            <a:spcBef>
              <a:spcPct val="0"/>
            </a:spcBef>
            <a:spcAft>
              <a:spcPct val="35000"/>
            </a:spcAft>
            <a:buNone/>
          </a:pPr>
          <a:r>
            <a:rPr lang="en-US" sz="2000" kern="1200"/>
            <a:t>The aim of this project was to help a deli business trying to open new restaurants in Toronto find the best locations to set up in order to maximize their return on investments.</a:t>
          </a:r>
        </a:p>
      </dsp:txBody>
      <dsp:txXfrm>
        <a:off x="1225568" y="453"/>
        <a:ext cx="9128106" cy="1061098"/>
      </dsp:txXfrm>
    </dsp:sp>
    <dsp:sp modelId="{4E4B7E58-B382-4B52-935F-0420DD960462}">
      <dsp:nvSpPr>
        <dsp:cNvPr id="0" name=""/>
        <dsp:cNvSpPr/>
      </dsp:nvSpPr>
      <dsp:spPr>
        <a:xfrm>
          <a:off x="0" y="1326825"/>
          <a:ext cx="10353675" cy="10610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01EF2-414D-4667-A701-D20F85DFB321}">
      <dsp:nvSpPr>
        <dsp:cNvPr id="0" name=""/>
        <dsp:cNvSpPr/>
      </dsp:nvSpPr>
      <dsp:spPr>
        <a:xfrm>
          <a:off x="320982" y="1565573"/>
          <a:ext cx="583603" cy="58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A834FF-9BFE-473A-B183-677D1951116C}">
      <dsp:nvSpPr>
        <dsp:cNvPr id="0" name=""/>
        <dsp:cNvSpPr/>
      </dsp:nvSpPr>
      <dsp:spPr>
        <a:xfrm>
          <a:off x="1225568" y="1326825"/>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889000">
            <a:lnSpc>
              <a:spcPct val="90000"/>
            </a:lnSpc>
            <a:spcBef>
              <a:spcPct val="0"/>
            </a:spcBef>
            <a:spcAft>
              <a:spcPct val="35000"/>
            </a:spcAft>
            <a:buNone/>
          </a:pPr>
          <a:r>
            <a:rPr lang="en-US" sz="2000" kern="1200"/>
            <a:t>It was observed that both </a:t>
          </a:r>
          <a:r>
            <a:rPr lang="en-US" sz="2000" b="1" kern="1200"/>
            <a:t>Clusters 1</a:t>
          </a:r>
          <a:r>
            <a:rPr lang="en-US" sz="2000" kern="1200"/>
            <a:t> (Downtown Toronto) and </a:t>
          </a:r>
          <a:r>
            <a:rPr lang="en-US" sz="2000" b="1" kern="1200"/>
            <a:t>4</a:t>
          </a:r>
          <a:r>
            <a:rPr lang="en-US" sz="2000" kern="1200"/>
            <a:t> (Central Toronto) did not have a lot of deli places and hence it would be worthwhile on the part of the company to set up their restaurants in those places.</a:t>
          </a:r>
        </a:p>
      </dsp:txBody>
      <dsp:txXfrm>
        <a:off x="1225568" y="1326825"/>
        <a:ext cx="9128106" cy="1061098"/>
      </dsp:txXfrm>
    </dsp:sp>
    <dsp:sp modelId="{5FCEE2C2-E2A2-4145-A2C8-72EDFF0B9198}">
      <dsp:nvSpPr>
        <dsp:cNvPr id="0" name=""/>
        <dsp:cNvSpPr/>
      </dsp:nvSpPr>
      <dsp:spPr>
        <a:xfrm>
          <a:off x="0" y="2653198"/>
          <a:ext cx="10353675" cy="10610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9D177-E5E1-4991-9043-D12FD29A2810}">
      <dsp:nvSpPr>
        <dsp:cNvPr id="0" name=""/>
        <dsp:cNvSpPr/>
      </dsp:nvSpPr>
      <dsp:spPr>
        <a:xfrm>
          <a:off x="320982" y="2891945"/>
          <a:ext cx="583603" cy="583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60E5A6-3503-4961-B914-34AD69A750E9}">
      <dsp:nvSpPr>
        <dsp:cNvPr id="0" name=""/>
        <dsp:cNvSpPr/>
      </dsp:nvSpPr>
      <dsp:spPr>
        <a:xfrm>
          <a:off x="1225568" y="2653198"/>
          <a:ext cx="9128106" cy="106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0" tIns="112300" rIns="112300" bIns="112300" numCol="1" spcCol="1270" anchor="ctr" anchorCtr="0">
          <a:noAutofit/>
        </a:bodyPr>
        <a:lstStyle/>
        <a:p>
          <a:pPr marL="0" lvl="0" indent="0" algn="l" defTabSz="889000">
            <a:lnSpc>
              <a:spcPct val="90000"/>
            </a:lnSpc>
            <a:spcBef>
              <a:spcPct val="0"/>
            </a:spcBef>
            <a:spcAft>
              <a:spcPct val="35000"/>
            </a:spcAft>
            <a:buNone/>
          </a:pPr>
          <a:r>
            <a:rPr lang="en-US" sz="2000" b="1" kern="1200"/>
            <a:t>Clusters 2</a:t>
          </a:r>
          <a:r>
            <a:rPr lang="en-US" sz="2000" kern="1200"/>
            <a:t>, </a:t>
          </a:r>
          <a:r>
            <a:rPr lang="en-US" sz="2000" b="1" kern="1200"/>
            <a:t>3</a:t>
          </a:r>
          <a:r>
            <a:rPr lang="en-US" sz="2000" kern="1200"/>
            <a:t> and </a:t>
          </a:r>
          <a:r>
            <a:rPr lang="en-US" sz="2000" b="1" kern="1200"/>
            <a:t>5</a:t>
          </a:r>
          <a:r>
            <a:rPr lang="en-US" sz="2000" kern="1200"/>
            <a:t> seem to be places of extremely high competition among deli businesses and hence would be risky to open the business from there.</a:t>
          </a:r>
        </a:p>
      </dsp:txBody>
      <dsp:txXfrm>
        <a:off x="1225568" y="2653198"/>
        <a:ext cx="9128106" cy="1061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9FFEB-D92B-4EEF-95D8-1EE03CF27BF5}">
      <dsp:nvSpPr>
        <dsp:cNvPr id="0" name=""/>
        <dsp:cNvSpPr/>
      </dsp:nvSpPr>
      <dsp:spPr>
        <a:xfrm>
          <a:off x="229519"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EB99E88-F3CC-48D3-9289-7365754C1DCE}">
      <dsp:nvSpPr>
        <dsp:cNvPr id="0" name=""/>
        <dsp:cNvSpPr/>
      </dsp:nvSpPr>
      <dsp:spPr>
        <a:xfrm>
          <a:off x="700693"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goals of the project were met and with some additional work can be developed to support the opening of a deli restaurant in an unknown location in a city.</a:t>
          </a:r>
        </a:p>
      </dsp:txBody>
      <dsp:txXfrm>
        <a:off x="779561" y="528006"/>
        <a:ext cx="4082821" cy="2535018"/>
      </dsp:txXfrm>
    </dsp:sp>
    <dsp:sp modelId="{B3FA54E9-D417-46A6-A11A-8CA9A96516FB}">
      <dsp:nvSpPr>
        <dsp:cNvPr id="0" name=""/>
        <dsp:cNvSpPr/>
      </dsp:nvSpPr>
      <dsp:spPr>
        <a:xfrm>
          <a:off x="5412424"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01B0C9E-97EE-45F2-8BD4-466B1951907E}">
      <dsp:nvSpPr>
        <dsp:cNvPr id="0" name=""/>
        <dsp:cNvSpPr/>
      </dsp:nvSpPr>
      <dsp:spPr>
        <a:xfrm>
          <a:off x="5883597"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future of this project includes taking other factors such as the cost of living in that cluster into consideration in order to recommend an area for opening the deli business.</a:t>
          </a:r>
        </a:p>
      </dsp:txBody>
      <dsp:txXfrm>
        <a:off x="5962465" y="528006"/>
        <a:ext cx="4082821" cy="2535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1112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773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262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55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69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0739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07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97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75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010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3670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631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084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457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69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261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25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542714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CB6D0-2608-4F18-869A-094C917EBBE5}"/>
              </a:ext>
            </a:extLst>
          </p:cNvPr>
          <p:cNvPicPr>
            <a:picLocks noChangeAspect="1"/>
          </p:cNvPicPr>
          <p:nvPr/>
        </p:nvPicPr>
        <p:blipFill rotWithShape="1">
          <a:blip r:embed="rId3"/>
          <a:srcRect t="15730"/>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01F5457-EE6B-44DE-BF41-32A433259AF3}"/>
              </a:ext>
            </a:extLst>
          </p:cNvPr>
          <p:cNvSpPr>
            <a:spLocks noGrp="1"/>
          </p:cNvSpPr>
          <p:nvPr>
            <p:ph type="ctrTitle"/>
          </p:nvPr>
        </p:nvSpPr>
        <p:spPr>
          <a:xfrm>
            <a:off x="4947701" y="3496574"/>
            <a:ext cx="6436104" cy="1052422"/>
          </a:xfrm>
        </p:spPr>
        <p:txBody>
          <a:bodyPr>
            <a:normAutofit/>
          </a:bodyPr>
          <a:lstStyle/>
          <a:p>
            <a:pPr algn="l"/>
            <a:r>
              <a:rPr lang="en-US" sz="2400"/>
              <a:t>Capstone Project - The Battle of Neighborhoods – Toronto</a:t>
            </a:r>
            <a:br>
              <a:rPr lang="en-US" sz="2400"/>
            </a:br>
            <a:r>
              <a:rPr lang="en-US" sz="2400"/>
              <a:t>Presentation</a:t>
            </a:r>
          </a:p>
        </p:txBody>
      </p:sp>
      <p:sp>
        <p:nvSpPr>
          <p:cNvPr id="3" name="Subtitle 2">
            <a:extLst>
              <a:ext uri="{FF2B5EF4-FFF2-40B4-BE49-F238E27FC236}">
                <a16:creationId xmlns:a16="http://schemas.microsoft.com/office/drawing/2014/main" id="{846C7A11-71B2-4D16-94AE-759897CE12BB}"/>
              </a:ext>
            </a:extLst>
          </p:cNvPr>
          <p:cNvSpPr>
            <a:spLocks noGrp="1"/>
          </p:cNvSpPr>
          <p:nvPr>
            <p:ph type="subTitle" idx="1"/>
          </p:nvPr>
        </p:nvSpPr>
        <p:spPr>
          <a:xfrm>
            <a:off x="4947701" y="4548996"/>
            <a:ext cx="6436104" cy="534838"/>
          </a:xfrm>
        </p:spPr>
        <p:txBody>
          <a:bodyPr>
            <a:normAutofit/>
          </a:bodyPr>
          <a:lstStyle/>
          <a:p>
            <a:pPr algn="l">
              <a:lnSpc>
                <a:spcPct val="100000"/>
              </a:lnSpc>
            </a:pPr>
            <a:r>
              <a:rPr lang="en-US" sz="1400" dirty="0">
                <a:solidFill>
                  <a:srgbClr val="FEC975"/>
                </a:solidFill>
              </a:rPr>
              <a:t>SELECTING LOCATION TO OPEN A DELI/BODEGA RESTAURANT IN TORONTO</a:t>
            </a:r>
          </a:p>
        </p:txBody>
      </p:sp>
    </p:spTree>
    <p:extLst>
      <p:ext uri="{BB962C8B-B14F-4D97-AF65-F5344CB8AC3E}">
        <p14:creationId xmlns:p14="http://schemas.microsoft.com/office/powerpoint/2010/main" val="46304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0FF38-1824-4911-B2F2-6477EBAE3065}"/>
              </a:ext>
            </a:extLst>
          </p:cNvPr>
          <p:cNvSpPr>
            <a:spLocks noGrp="1"/>
          </p:cNvSpPr>
          <p:nvPr>
            <p:ph type="title"/>
          </p:nvPr>
        </p:nvSpPr>
        <p:spPr>
          <a:xfrm>
            <a:off x="638175" y="400050"/>
            <a:ext cx="3354369" cy="742950"/>
          </a:xfrm>
        </p:spPr>
        <p:txBody>
          <a:bodyPr anchor="b">
            <a:normAutofit/>
          </a:bodyPr>
          <a:lstStyle/>
          <a:p>
            <a:pPr algn="l"/>
            <a:r>
              <a:rPr lang="en-US" sz="2800" dirty="0"/>
              <a:t>Results</a:t>
            </a:r>
          </a:p>
        </p:txBody>
      </p:sp>
      <p:sp>
        <p:nvSpPr>
          <p:cNvPr id="3" name="Content Placeholder 2">
            <a:extLst>
              <a:ext uri="{FF2B5EF4-FFF2-40B4-BE49-F238E27FC236}">
                <a16:creationId xmlns:a16="http://schemas.microsoft.com/office/drawing/2014/main" id="{044114AA-A93E-4B29-8C97-6B6FD5911ADA}"/>
              </a:ext>
            </a:extLst>
          </p:cNvPr>
          <p:cNvSpPr>
            <a:spLocks noGrp="1"/>
          </p:cNvSpPr>
          <p:nvPr>
            <p:ph idx="1"/>
          </p:nvPr>
        </p:nvSpPr>
        <p:spPr>
          <a:xfrm>
            <a:off x="790575" y="1543051"/>
            <a:ext cx="3201969" cy="4248150"/>
          </a:xfrm>
        </p:spPr>
        <p:txBody>
          <a:bodyPr anchor="t">
            <a:normAutofit lnSpcReduction="10000"/>
          </a:bodyPr>
          <a:lstStyle/>
          <a:p>
            <a:r>
              <a:rPr lang="en-US" sz="1600" dirty="0"/>
              <a:t>After running the K-means clustering we accessed each cluster created to see which neighborhoods were assigned to each of the five clusters. Visualized the clustered neighborhoods on a map using folium library.</a:t>
            </a:r>
          </a:p>
          <a:p>
            <a:pPr marL="36900" indent="0">
              <a:buNone/>
            </a:pPr>
            <a:endParaRPr lang="en-US" sz="1600" dirty="0"/>
          </a:p>
          <a:p>
            <a:r>
              <a:rPr lang="en-US" sz="1600" dirty="0"/>
              <a:t>Each cluster is color coded; we can see that majority of the neighborhood falls in the purple cluster (cluster 2) followed by yellow (cluster 5) and blue (cluster 3). Cluster 1 (red) and cluster 4 (green) are next.</a:t>
            </a:r>
          </a:p>
        </p:txBody>
      </p:sp>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F9CF1431-A4BE-4D3D-8654-03FDCB01758B}"/>
              </a:ext>
            </a:extLst>
          </p:cNvPr>
          <p:cNvPicPr/>
          <p:nvPr/>
        </p:nvPicPr>
        <p:blipFill rotWithShape="1">
          <a:blip r:embed="rId4">
            <a:extLst>
              <a:ext uri="{28A0092B-C50C-407E-A947-70E740481C1C}">
                <a14:useLocalDpi xmlns:a14="http://schemas.microsoft.com/office/drawing/2010/main" val="0"/>
              </a:ext>
            </a:extLst>
          </a:blip>
          <a:srcRect l="11273" r="28002" b="1"/>
          <a:stretch/>
        </p:blipFill>
        <p:spPr bwMode="auto">
          <a:xfrm>
            <a:off x="4654295" y="10"/>
            <a:ext cx="7537705" cy="6857990"/>
          </a:xfrm>
          <a:prstGeom prst="rect">
            <a:avLst/>
          </a:prstGeom>
          <a:noFill/>
        </p:spPr>
      </p:pic>
    </p:spTree>
    <p:extLst>
      <p:ext uri="{BB962C8B-B14F-4D97-AF65-F5344CB8AC3E}">
        <p14:creationId xmlns:p14="http://schemas.microsoft.com/office/powerpoint/2010/main" val="404737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CF141-BEED-4E39-B455-43E2D268A9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a:t>
            </a: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19C4954-85C3-4D24-972A-BB0C2F4470D3}"/>
              </a:ext>
            </a:extLst>
          </p:cNvPr>
          <p:cNvSpPr>
            <a:spLocks noGrp="1"/>
          </p:cNvSpPr>
          <p:nvPr>
            <p:ph idx="1"/>
          </p:nvPr>
        </p:nvSpPr>
        <p:spPr>
          <a:xfrm>
            <a:off x="5372100" y="835383"/>
            <a:ext cx="5895457" cy="5422542"/>
          </a:xfrm>
        </p:spPr>
        <p:txBody>
          <a:bodyPr/>
          <a:lstStyle/>
          <a:p>
            <a:r>
              <a:rPr lang="en-US" dirty="0"/>
              <a:t>Cluster 1</a:t>
            </a:r>
          </a:p>
          <a:p>
            <a:pPr marL="36900" indent="0">
              <a:buNone/>
            </a:pPr>
            <a:endParaRPr lang="en-US" dirty="0"/>
          </a:p>
        </p:txBody>
      </p:sp>
      <p:pic>
        <p:nvPicPr>
          <p:cNvPr id="11" name="Picture 10">
            <a:extLst>
              <a:ext uri="{FF2B5EF4-FFF2-40B4-BE49-F238E27FC236}">
                <a16:creationId xmlns:a16="http://schemas.microsoft.com/office/drawing/2014/main" id="{AC47F310-955D-4504-886B-66D8D7D9EF84}"/>
              </a:ext>
            </a:extLst>
          </p:cNvPr>
          <p:cNvPicPr>
            <a:picLocks noChangeAspect="1"/>
          </p:cNvPicPr>
          <p:nvPr/>
        </p:nvPicPr>
        <p:blipFill>
          <a:blip r:embed="rId3"/>
          <a:stretch>
            <a:fillRect/>
          </a:stretch>
        </p:blipFill>
        <p:spPr>
          <a:xfrm>
            <a:off x="5572125" y="2124075"/>
            <a:ext cx="5695432" cy="2724150"/>
          </a:xfrm>
          <a:prstGeom prst="rect">
            <a:avLst/>
          </a:prstGeom>
        </p:spPr>
      </p:pic>
    </p:spTree>
    <p:extLst>
      <p:ext uri="{BB962C8B-B14F-4D97-AF65-F5344CB8AC3E}">
        <p14:creationId xmlns:p14="http://schemas.microsoft.com/office/powerpoint/2010/main" val="327230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CF141-BEED-4E39-B455-43E2D268A9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a:t>
            </a: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17492BD-A5F5-48FB-8E82-E2F5D768D955}"/>
              </a:ext>
            </a:extLst>
          </p:cNvPr>
          <p:cNvSpPr>
            <a:spLocks noGrp="1"/>
          </p:cNvSpPr>
          <p:nvPr>
            <p:ph idx="1"/>
          </p:nvPr>
        </p:nvSpPr>
        <p:spPr>
          <a:xfrm>
            <a:off x="4962526" y="352425"/>
            <a:ext cx="6305032" cy="5581649"/>
          </a:xfrm>
        </p:spPr>
        <p:txBody>
          <a:bodyPr/>
          <a:lstStyle/>
          <a:p>
            <a:r>
              <a:rPr lang="en-US" dirty="0"/>
              <a:t>Cluster 2</a:t>
            </a:r>
          </a:p>
          <a:p>
            <a:pPr marL="36900" indent="0">
              <a:buNone/>
            </a:pPr>
            <a:endParaRPr lang="en-US" dirty="0"/>
          </a:p>
        </p:txBody>
      </p:sp>
      <p:pic>
        <p:nvPicPr>
          <p:cNvPr id="9" name="Picture 8">
            <a:extLst>
              <a:ext uri="{FF2B5EF4-FFF2-40B4-BE49-F238E27FC236}">
                <a16:creationId xmlns:a16="http://schemas.microsoft.com/office/drawing/2014/main" id="{F698B427-5F75-43FA-B869-5CA1A99C7EC2}"/>
              </a:ext>
            </a:extLst>
          </p:cNvPr>
          <p:cNvPicPr>
            <a:picLocks noChangeAspect="1"/>
          </p:cNvPicPr>
          <p:nvPr/>
        </p:nvPicPr>
        <p:blipFill>
          <a:blip r:embed="rId3"/>
          <a:stretch>
            <a:fillRect/>
          </a:stretch>
        </p:blipFill>
        <p:spPr>
          <a:xfrm>
            <a:off x="5197355" y="1203681"/>
            <a:ext cx="6251696" cy="5216169"/>
          </a:xfrm>
          <a:prstGeom prst="rect">
            <a:avLst/>
          </a:prstGeom>
        </p:spPr>
      </p:pic>
    </p:spTree>
    <p:extLst>
      <p:ext uri="{BB962C8B-B14F-4D97-AF65-F5344CB8AC3E}">
        <p14:creationId xmlns:p14="http://schemas.microsoft.com/office/powerpoint/2010/main" val="347205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CF141-BEED-4E39-B455-43E2D268A9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a:t>
            </a: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6AC02A1-F723-4EF2-826B-F98C88EA08F6}"/>
              </a:ext>
            </a:extLst>
          </p:cNvPr>
          <p:cNvSpPr>
            <a:spLocks noGrp="1"/>
          </p:cNvSpPr>
          <p:nvPr>
            <p:ph idx="1"/>
          </p:nvPr>
        </p:nvSpPr>
        <p:spPr>
          <a:xfrm>
            <a:off x="4781550" y="447675"/>
            <a:ext cx="7028932" cy="5238749"/>
          </a:xfrm>
        </p:spPr>
        <p:txBody>
          <a:bodyPr/>
          <a:lstStyle/>
          <a:p>
            <a:r>
              <a:rPr lang="en-US" dirty="0"/>
              <a:t>Cluster 3</a:t>
            </a:r>
          </a:p>
          <a:p>
            <a:pPr marL="36900" indent="0">
              <a:buNone/>
            </a:pPr>
            <a:endParaRPr lang="en-US" dirty="0"/>
          </a:p>
        </p:txBody>
      </p:sp>
      <p:pic>
        <p:nvPicPr>
          <p:cNvPr id="6" name="Picture 5">
            <a:extLst>
              <a:ext uri="{FF2B5EF4-FFF2-40B4-BE49-F238E27FC236}">
                <a16:creationId xmlns:a16="http://schemas.microsoft.com/office/drawing/2014/main" id="{669E3AEB-0AE1-4436-99C1-E189EB1D88A2}"/>
              </a:ext>
            </a:extLst>
          </p:cNvPr>
          <p:cNvPicPr>
            <a:picLocks noChangeAspect="1"/>
          </p:cNvPicPr>
          <p:nvPr/>
        </p:nvPicPr>
        <p:blipFill>
          <a:blip r:embed="rId3"/>
          <a:stretch>
            <a:fillRect/>
          </a:stretch>
        </p:blipFill>
        <p:spPr>
          <a:xfrm>
            <a:off x="4931600" y="990599"/>
            <a:ext cx="6774625" cy="5143499"/>
          </a:xfrm>
          <a:prstGeom prst="rect">
            <a:avLst/>
          </a:prstGeom>
        </p:spPr>
      </p:pic>
    </p:spTree>
    <p:extLst>
      <p:ext uri="{BB962C8B-B14F-4D97-AF65-F5344CB8AC3E}">
        <p14:creationId xmlns:p14="http://schemas.microsoft.com/office/powerpoint/2010/main" val="74079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CF141-BEED-4E39-B455-43E2D268A9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a:t>
            </a: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6AC02A1-F723-4EF2-826B-F98C88EA08F6}"/>
              </a:ext>
            </a:extLst>
          </p:cNvPr>
          <p:cNvSpPr>
            <a:spLocks noGrp="1"/>
          </p:cNvSpPr>
          <p:nvPr>
            <p:ph idx="1"/>
          </p:nvPr>
        </p:nvSpPr>
        <p:spPr>
          <a:xfrm>
            <a:off x="4876800" y="657225"/>
            <a:ext cx="6933682" cy="5029199"/>
          </a:xfrm>
        </p:spPr>
        <p:txBody>
          <a:bodyPr/>
          <a:lstStyle/>
          <a:p>
            <a:r>
              <a:rPr lang="en-US" dirty="0"/>
              <a:t>Cluster 4</a:t>
            </a:r>
          </a:p>
          <a:p>
            <a:pPr marL="36900" indent="0">
              <a:buNone/>
            </a:pPr>
            <a:endParaRPr lang="en-US" dirty="0"/>
          </a:p>
        </p:txBody>
      </p:sp>
      <p:pic>
        <p:nvPicPr>
          <p:cNvPr id="3" name="Picture 2">
            <a:extLst>
              <a:ext uri="{FF2B5EF4-FFF2-40B4-BE49-F238E27FC236}">
                <a16:creationId xmlns:a16="http://schemas.microsoft.com/office/drawing/2014/main" id="{A747A1BB-18D0-437B-A542-4BAC96EB807A}"/>
              </a:ext>
            </a:extLst>
          </p:cNvPr>
          <p:cNvPicPr>
            <a:picLocks noChangeAspect="1"/>
          </p:cNvPicPr>
          <p:nvPr/>
        </p:nvPicPr>
        <p:blipFill>
          <a:blip r:embed="rId3"/>
          <a:stretch>
            <a:fillRect/>
          </a:stretch>
        </p:blipFill>
        <p:spPr>
          <a:xfrm>
            <a:off x="5310836" y="1638300"/>
            <a:ext cx="5814363" cy="2966459"/>
          </a:xfrm>
          <a:prstGeom prst="rect">
            <a:avLst/>
          </a:prstGeom>
        </p:spPr>
      </p:pic>
    </p:spTree>
    <p:extLst>
      <p:ext uri="{BB962C8B-B14F-4D97-AF65-F5344CB8AC3E}">
        <p14:creationId xmlns:p14="http://schemas.microsoft.com/office/powerpoint/2010/main" val="299909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CF141-BEED-4E39-B455-43E2D268A9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a:t>
            </a: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6AC02A1-F723-4EF2-826B-F98C88EA08F6}"/>
              </a:ext>
            </a:extLst>
          </p:cNvPr>
          <p:cNvSpPr>
            <a:spLocks noGrp="1"/>
          </p:cNvSpPr>
          <p:nvPr>
            <p:ph idx="1"/>
          </p:nvPr>
        </p:nvSpPr>
        <p:spPr>
          <a:xfrm>
            <a:off x="5106414" y="581025"/>
            <a:ext cx="6704068" cy="5743575"/>
          </a:xfrm>
        </p:spPr>
        <p:txBody>
          <a:bodyPr/>
          <a:lstStyle/>
          <a:p>
            <a:r>
              <a:rPr lang="en-US" dirty="0"/>
              <a:t>Cluster 5</a:t>
            </a:r>
          </a:p>
          <a:p>
            <a:pPr marL="36900" indent="0">
              <a:buNone/>
            </a:pPr>
            <a:endParaRPr lang="en-US" dirty="0"/>
          </a:p>
        </p:txBody>
      </p:sp>
      <p:pic>
        <p:nvPicPr>
          <p:cNvPr id="3" name="Picture 2">
            <a:extLst>
              <a:ext uri="{FF2B5EF4-FFF2-40B4-BE49-F238E27FC236}">
                <a16:creationId xmlns:a16="http://schemas.microsoft.com/office/drawing/2014/main" id="{4613455E-E3D6-4CFB-B80D-EA637CC5C1FC}"/>
              </a:ext>
            </a:extLst>
          </p:cNvPr>
          <p:cNvPicPr>
            <a:picLocks noChangeAspect="1"/>
          </p:cNvPicPr>
          <p:nvPr/>
        </p:nvPicPr>
        <p:blipFill>
          <a:blip r:embed="rId3"/>
          <a:stretch>
            <a:fillRect/>
          </a:stretch>
        </p:blipFill>
        <p:spPr>
          <a:xfrm>
            <a:off x="4903154" y="1419225"/>
            <a:ext cx="7145971" cy="5048250"/>
          </a:xfrm>
          <a:prstGeom prst="rect">
            <a:avLst/>
          </a:prstGeom>
        </p:spPr>
      </p:pic>
    </p:spTree>
    <p:extLst>
      <p:ext uri="{BB962C8B-B14F-4D97-AF65-F5344CB8AC3E}">
        <p14:creationId xmlns:p14="http://schemas.microsoft.com/office/powerpoint/2010/main" val="291294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13D3-9A65-455C-BAC6-D8A70D38103C}"/>
              </a:ext>
            </a:extLst>
          </p:cNvPr>
          <p:cNvSpPr>
            <a:spLocks noGrp="1"/>
          </p:cNvSpPr>
          <p:nvPr>
            <p:ph type="title"/>
          </p:nvPr>
        </p:nvSpPr>
        <p:spPr>
          <a:xfrm>
            <a:off x="913795" y="609600"/>
            <a:ext cx="10353762" cy="1257300"/>
          </a:xfrm>
        </p:spPr>
        <p:txBody>
          <a:bodyPr>
            <a:normAutofit/>
          </a:bodyPr>
          <a:lstStyle/>
          <a:p>
            <a:r>
              <a:rPr lang="en-US" dirty="0"/>
              <a:t>Discussion</a:t>
            </a:r>
          </a:p>
        </p:txBody>
      </p:sp>
      <p:graphicFrame>
        <p:nvGraphicFramePr>
          <p:cNvPr id="5" name="Content Placeholder 2">
            <a:extLst>
              <a:ext uri="{FF2B5EF4-FFF2-40B4-BE49-F238E27FC236}">
                <a16:creationId xmlns:a16="http://schemas.microsoft.com/office/drawing/2014/main" id="{D6A8832C-C075-4E66-9930-726770BE587B}"/>
              </a:ext>
            </a:extLst>
          </p:cNvPr>
          <p:cNvGraphicFramePr>
            <a:graphicFrameLocks noGrp="1"/>
          </p:cNvGraphicFramePr>
          <p:nvPr>
            <p:ph idx="1"/>
            <p:extLst>
              <p:ext uri="{D42A27DB-BD31-4B8C-83A1-F6EECF244321}">
                <p14:modId xmlns:p14="http://schemas.microsoft.com/office/powerpoint/2010/main" val="212539046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15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5F9B0-9651-479E-AA76-8D53C2562695}"/>
              </a:ext>
            </a:extLst>
          </p:cNvPr>
          <p:cNvSpPr>
            <a:spLocks noGrp="1"/>
          </p:cNvSpPr>
          <p:nvPr>
            <p:ph type="title"/>
          </p:nvPr>
        </p:nvSpPr>
        <p:spPr>
          <a:xfrm>
            <a:off x="913795" y="609600"/>
            <a:ext cx="10353762" cy="1257300"/>
          </a:xfrm>
        </p:spPr>
        <p:txBody>
          <a:bodyPr>
            <a:normAutofit/>
          </a:bodyPr>
          <a:lstStyle/>
          <a:p>
            <a:r>
              <a:rPr lang="en-US">
                <a:solidFill>
                  <a:srgbClr val="FFFFFF"/>
                </a:solidFill>
              </a:rPr>
              <a:t>Conclusion</a:t>
            </a: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3ADFF619-733E-4127-A265-EFEE1805AFD5}"/>
              </a:ext>
            </a:extLst>
          </p:cNvPr>
          <p:cNvGraphicFramePr>
            <a:graphicFrameLocks noGrp="1"/>
          </p:cNvGraphicFramePr>
          <p:nvPr>
            <p:ph idx="1"/>
            <p:extLst>
              <p:ext uri="{D42A27DB-BD31-4B8C-83A1-F6EECF244321}">
                <p14:modId xmlns:p14="http://schemas.microsoft.com/office/powerpoint/2010/main" val="3062506451"/>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78424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4855-9D5A-4F89-9CAC-B97C16D96DF1}"/>
              </a:ext>
            </a:extLst>
          </p:cNvPr>
          <p:cNvSpPr>
            <a:spLocks noGrp="1"/>
          </p:cNvSpPr>
          <p:nvPr>
            <p:ph type="title"/>
          </p:nvPr>
        </p:nvSpPr>
        <p:spPr>
          <a:xfrm>
            <a:off x="633743" y="609599"/>
            <a:ext cx="3413156" cy="5273675"/>
          </a:xfrm>
        </p:spPr>
        <p:txBody>
          <a:bodyPr>
            <a:normAutofit/>
          </a:bodyPr>
          <a:lstStyle/>
          <a:p>
            <a:r>
              <a:rPr lang="en-US" sz="4400" b="1">
                <a:effectLst/>
              </a:rPr>
              <a:t>Introduction: Business Problem</a:t>
            </a:r>
            <a:br>
              <a:rPr lang="en-US" sz="4400">
                <a:effectLst/>
              </a:rPr>
            </a:br>
            <a:endParaRPr lang="en-US" sz="44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34299833-D3BC-496E-8979-0315C3047DE1}"/>
              </a:ext>
            </a:extLst>
          </p:cNvPr>
          <p:cNvGraphicFramePr>
            <a:graphicFrameLocks noGrp="1"/>
          </p:cNvGraphicFramePr>
          <p:nvPr>
            <p:ph idx="1"/>
            <p:extLst>
              <p:ext uri="{D42A27DB-BD31-4B8C-83A1-F6EECF244321}">
                <p14:modId xmlns:p14="http://schemas.microsoft.com/office/powerpoint/2010/main" val="321776805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235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30F-D208-4F73-829F-D9115430B70B}"/>
              </a:ext>
            </a:extLst>
          </p:cNvPr>
          <p:cNvSpPr>
            <a:spLocks noGrp="1"/>
          </p:cNvSpPr>
          <p:nvPr>
            <p:ph type="title"/>
          </p:nvPr>
        </p:nvSpPr>
        <p:spPr/>
        <p:txBody>
          <a:bodyPr/>
          <a:lstStyle/>
          <a:p>
            <a:r>
              <a:rPr lang="en-US" dirty="0"/>
              <a:t>Data Acquisition &amp; Cleaning</a:t>
            </a:r>
          </a:p>
        </p:txBody>
      </p:sp>
      <p:sp>
        <p:nvSpPr>
          <p:cNvPr id="3" name="Content Placeholder 2">
            <a:extLst>
              <a:ext uri="{FF2B5EF4-FFF2-40B4-BE49-F238E27FC236}">
                <a16:creationId xmlns:a16="http://schemas.microsoft.com/office/drawing/2014/main" id="{057BCEA2-A1D5-4F25-8B13-423661F53B39}"/>
              </a:ext>
            </a:extLst>
          </p:cNvPr>
          <p:cNvSpPr>
            <a:spLocks noGrp="1"/>
          </p:cNvSpPr>
          <p:nvPr>
            <p:ph idx="1"/>
          </p:nvPr>
        </p:nvSpPr>
        <p:spPr/>
        <p:txBody>
          <a:bodyPr/>
          <a:lstStyle/>
          <a:p>
            <a:r>
              <a:rPr lang="en-US" dirty="0"/>
              <a:t>The data for this project was scraped from a Wikipedia page that contains the lists of boroughs, neighborhoods and postal codes.</a:t>
            </a:r>
          </a:p>
          <a:p>
            <a:r>
              <a:rPr lang="en-US" dirty="0"/>
              <a:t>The Python geocoder was used for the geolocations of neighborhoods with inputs of name plus city and country.</a:t>
            </a:r>
          </a:p>
          <a:p>
            <a:r>
              <a:rPr lang="en-US" dirty="0">
                <a:effectLst/>
              </a:rPr>
              <a:t>In order to obtain venues and their categories FOURSQUARE (</a:t>
            </a:r>
            <a:r>
              <a:rPr lang="en-US" u="sng" dirty="0">
                <a:effectLst/>
                <a:hlinkClick r:id="rId2"/>
              </a:rPr>
              <a:t>https://foursquare.com/</a:t>
            </a:r>
            <a:r>
              <a:rPr lang="en-US" dirty="0">
                <a:effectLst/>
              </a:rPr>
              <a:t>) was used.</a:t>
            </a:r>
            <a:endParaRPr lang="en-US" dirty="0"/>
          </a:p>
        </p:txBody>
      </p:sp>
    </p:spTree>
    <p:extLst>
      <p:ext uri="{BB962C8B-B14F-4D97-AF65-F5344CB8AC3E}">
        <p14:creationId xmlns:p14="http://schemas.microsoft.com/office/powerpoint/2010/main" val="35861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1D2BE-95C0-4DC9-BF5A-81C678FA7B99}"/>
              </a:ext>
            </a:extLst>
          </p:cNvPr>
          <p:cNvSpPr>
            <a:spLocks noGrp="1"/>
          </p:cNvSpPr>
          <p:nvPr>
            <p:ph type="title"/>
          </p:nvPr>
        </p:nvSpPr>
        <p:spPr>
          <a:xfrm>
            <a:off x="913795" y="609600"/>
            <a:ext cx="10353762" cy="1257300"/>
          </a:xfrm>
        </p:spPr>
        <p:txBody>
          <a:bodyPr>
            <a:normAutofit/>
          </a:bodyPr>
          <a:lstStyle/>
          <a:p>
            <a:r>
              <a:rPr lang="en-US" dirty="0"/>
              <a:t>Data Selection</a:t>
            </a:r>
          </a:p>
        </p:txBody>
      </p:sp>
      <p:sp>
        <p:nvSpPr>
          <p:cNvPr id="3" name="Content Placeholder 2">
            <a:extLst>
              <a:ext uri="{FF2B5EF4-FFF2-40B4-BE49-F238E27FC236}">
                <a16:creationId xmlns:a16="http://schemas.microsoft.com/office/drawing/2014/main" id="{EAB4FA84-1D23-4155-8CDC-ACA17FB8C568}"/>
              </a:ext>
            </a:extLst>
          </p:cNvPr>
          <p:cNvSpPr>
            <a:spLocks noGrp="1"/>
          </p:cNvSpPr>
          <p:nvPr>
            <p:ph idx="1"/>
          </p:nvPr>
        </p:nvSpPr>
        <p:spPr>
          <a:xfrm>
            <a:off x="913795" y="2132822"/>
            <a:ext cx="5546272" cy="3658378"/>
          </a:xfrm>
        </p:spPr>
        <p:txBody>
          <a:bodyPr anchor="ctr">
            <a:normAutofit/>
          </a:bodyPr>
          <a:lstStyle/>
          <a:p>
            <a:pPr>
              <a:lnSpc>
                <a:spcPct val="100000"/>
              </a:lnSpc>
            </a:pPr>
            <a:r>
              <a:rPr lang="en-US" sz="2200"/>
              <a:t>To find the characteristics of potential competitors’ venues in Toronto, we had to figure out the number of delis in the city and their locations.</a:t>
            </a:r>
          </a:p>
          <a:p>
            <a:pPr>
              <a:lnSpc>
                <a:spcPct val="100000"/>
              </a:lnSpc>
            </a:pPr>
            <a:r>
              <a:rPr lang="en-US" sz="2200"/>
              <a:t>Based on their postal codes we were successful in finding their geographic coordinates.</a:t>
            </a:r>
          </a:p>
          <a:p>
            <a:pPr>
              <a:lnSpc>
                <a:spcPct val="100000"/>
              </a:lnSpc>
            </a:pPr>
            <a:r>
              <a:rPr lang="en-US" sz="2200"/>
              <a:t>In Toronto, there are 3191 delis in currently in business.</a:t>
            </a:r>
          </a:p>
          <a:p>
            <a:pPr marL="36900" indent="0">
              <a:lnSpc>
                <a:spcPct val="100000"/>
              </a:lnSpc>
              <a:buNone/>
            </a:pPr>
            <a:endParaRPr lang="en-US" sz="2200"/>
          </a:p>
        </p:txBody>
      </p:sp>
      <p:pic>
        <p:nvPicPr>
          <p:cNvPr id="4" name="Picture 3">
            <a:extLst>
              <a:ext uri="{FF2B5EF4-FFF2-40B4-BE49-F238E27FC236}">
                <a16:creationId xmlns:a16="http://schemas.microsoft.com/office/drawing/2014/main" id="{FF6B410E-0886-4A39-B2AB-C98F05D59757}"/>
              </a:ext>
            </a:extLst>
          </p:cNvPr>
          <p:cNvPicPr>
            <a:picLocks noChangeAspect="1"/>
          </p:cNvPicPr>
          <p:nvPr/>
        </p:nvPicPr>
        <p:blipFill>
          <a:blip r:embed="rId3"/>
          <a:stretch>
            <a:fillRect/>
          </a:stretch>
        </p:blipFill>
        <p:spPr>
          <a:xfrm>
            <a:off x="7066560" y="3023155"/>
            <a:ext cx="4065464" cy="1477340"/>
          </a:xfrm>
          <a:prstGeom prst="rect">
            <a:avLst/>
          </a:prstGeom>
        </p:spPr>
      </p:pic>
    </p:spTree>
    <p:extLst>
      <p:ext uri="{BB962C8B-B14F-4D97-AF65-F5344CB8AC3E}">
        <p14:creationId xmlns:p14="http://schemas.microsoft.com/office/powerpoint/2010/main" val="421078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3163-E5D7-4341-AA03-CD52F470D378}"/>
              </a:ext>
            </a:extLst>
          </p:cNvPr>
          <p:cNvSpPr>
            <a:spLocks noGrp="1"/>
          </p:cNvSpPr>
          <p:nvPr>
            <p:ph type="title"/>
          </p:nvPr>
        </p:nvSpPr>
        <p:spPr>
          <a:xfrm>
            <a:off x="913795" y="609600"/>
            <a:ext cx="10353762" cy="1257300"/>
          </a:xfrm>
        </p:spPr>
        <p:txBody>
          <a:bodyPr/>
          <a:lstStyle/>
          <a:p>
            <a:r>
              <a:rPr lang="en-US"/>
              <a:t>Data Selection</a:t>
            </a:r>
            <a:endParaRPr lang="en-US" dirty="0"/>
          </a:p>
        </p:txBody>
      </p:sp>
      <p:sp>
        <p:nvSpPr>
          <p:cNvPr id="3" name="Content Placeholder 2">
            <a:extLst>
              <a:ext uri="{FF2B5EF4-FFF2-40B4-BE49-F238E27FC236}">
                <a16:creationId xmlns:a16="http://schemas.microsoft.com/office/drawing/2014/main" id="{5199B6EC-DA10-410F-B864-3BD08252DB65}"/>
              </a:ext>
            </a:extLst>
          </p:cNvPr>
          <p:cNvSpPr>
            <a:spLocks noGrp="1"/>
          </p:cNvSpPr>
          <p:nvPr>
            <p:ph idx="1"/>
          </p:nvPr>
        </p:nvSpPr>
        <p:spPr>
          <a:xfrm>
            <a:off x="913795" y="2076450"/>
            <a:ext cx="10353762" cy="3714749"/>
          </a:xfrm>
        </p:spPr>
        <p:txBody>
          <a:bodyPr/>
          <a:lstStyle/>
          <a:p>
            <a:r>
              <a:rPr lang="en-US"/>
              <a:t>Geographic coordinates of 5 deli locations for the deli restaurant.</a:t>
            </a:r>
          </a:p>
          <a:p>
            <a:pPr marL="36900" indent="0">
              <a:buNone/>
            </a:pPr>
            <a:endParaRPr lang="en-US" dirty="0"/>
          </a:p>
        </p:txBody>
      </p:sp>
      <p:pic>
        <p:nvPicPr>
          <p:cNvPr id="4" name="Picture 3">
            <a:extLst>
              <a:ext uri="{FF2B5EF4-FFF2-40B4-BE49-F238E27FC236}">
                <a16:creationId xmlns:a16="http://schemas.microsoft.com/office/drawing/2014/main" id="{8DD6264A-2B3A-4033-95DF-053FDFED67A8}"/>
              </a:ext>
            </a:extLst>
          </p:cNvPr>
          <p:cNvPicPr>
            <a:picLocks noChangeAspect="1"/>
          </p:cNvPicPr>
          <p:nvPr/>
        </p:nvPicPr>
        <p:blipFill>
          <a:blip r:embed="rId2"/>
          <a:stretch>
            <a:fillRect/>
          </a:stretch>
        </p:blipFill>
        <p:spPr>
          <a:xfrm>
            <a:off x="1466849" y="2687728"/>
            <a:ext cx="9639301" cy="3560671"/>
          </a:xfrm>
          <a:prstGeom prst="rect">
            <a:avLst/>
          </a:prstGeom>
        </p:spPr>
      </p:pic>
    </p:spTree>
    <p:extLst>
      <p:ext uri="{BB962C8B-B14F-4D97-AF65-F5344CB8AC3E}">
        <p14:creationId xmlns:p14="http://schemas.microsoft.com/office/powerpoint/2010/main" val="223305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D112-68B9-4CD5-BB5C-10442E9B1253}"/>
              </a:ext>
            </a:extLst>
          </p:cNvPr>
          <p:cNvSpPr>
            <a:spLocks noGrp="1"/>
          </p:cNvSpPr>
          <p:nvPr>
            <p:ph type="title"/>
          </p:nvPr>
        </p:nvSpPr>
        <p:spPr>
          <a:xfrm>
            <a:off x="913795" y="609600"/>
            <a:ext cx="10353762" cy="1257300"/>
          </a:xfrm>
        </p:spPr>
        <p:txBody>
          <a:bodyP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6331C056-CAED-414E-947D-1CB2B582ECC0}"/>
              </a:ext>
            </a:extLst>
          </p:cNvPr>
          <p:cNvGraphicFramePr>
            <a:graphicFrameLocks noGrp="1"/>
          </p:cNvGraphicFramePr>
          <p:nvPr>
            <p:ph idx="1"/>
            <p:extLst>
              <p:ext uri="{D42A27DB-BD31-4B8C-83A1-F6EECF244321}">
                <p14:modId xmlns:p14="http://schemas.microsoft.com/office/powerpoint/2010/main" val="195547064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269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B77F-1F6A-4595-B2E2-ED836F9B1935}"/>
              </a:ext>
            </a:extLst>
          </p:cNvPr>
          <p:cNvSpPr>
            <a:spLocks noGrp="1"/>
          </p:cNvSpPr>
          <p:nvPr>
            <p:ph type="title"/>
          </p:nvPr>
        </p:nvSpPr>
        <p:spPr>
          <a:xfrm>
            <a:off x="913795" y="609600"/>
            <a:ext cx="10353762" cy="1257300"/>
          </a:xfrm>
        </p:spPr>
        <p:txBody>
          <a:bodyPr/>
          <a:lstStyle/>
          <a:p>
            <a:r>
              <a:rPr lang="en-US"/>
              <a:t>Methodology</a:t>
            </a:r>
            <a:endParaRPr lang="en-US" dirty="0"/>
          </a:p>
        </p:txBody>
      </p:sp>
      <p:pic>
        <p:nvPicPr>
          <p:cNvPr id="4" name="Content Placeholder 3">
            <a:extLst>
              <a:ext uri="{FF2B5EF4-FFF2-40B4-BE49-F238E27FC236}">
                <a16:creationId xmlns:a16="http://schemas.microsoft.com/office/drawing/2014/main" id="{3612B261-6F0D-4342-A239-C013949F9F4B}"/>
              </a:ext>
            </a:extLst>
          </p:cNvPr>
          <p:cNvPicPr>
            <a:picLocks noGrp="1" noChangeAspect="1"/>
          </p:cNvPicPr>
          <p:nvPr>
            <p:ph idx="1"/>
          </p:nvPr>
        </p:nvPicPr>
        <p:blipFill>
          <a:blip r:embed="rId2"/>
          <a:stretch>
            <a:fillRect/>
          </a:stretch>
        </p:blipFill>
        <p:spPr>
          <a:xfrm>
            <a:off x="2362156" y="2076449"/>
            <a:ext cx="8165732" cy="4067175"/>
          </a:xfrm>
          <a:prstGeom prst="rect">
            <a:avLst/>
          </a:prstGeom>
        </p:spPr>
      </p:pic>
    </p:spTree>
    <p:extLst>
      <p:ext uri="{BB962C8B-B14F-4D97-AF65-F5344CB8AC3E}">
        <p14:creationId xmlns:p14="http://schemas.microsoft.com/office/powerpoint/2010/main" val="162218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08ED2-5C0A-4232-947D-5479B08CB3BC}"/>
              </a:ext>
            </a:extLst>
          </p:cNvPr>
          <p:cNvSpPr>
            <a:spLocks noGrp="1"/>
          </p:cNvSpPr>
          <p:nvPr>
            <p:ph type="title"/>
          </p:nvPr>
        </p:nvSpPr>
        <p:spPr>
          <a:xfrm>
            <a:off x="913795" y="609600"/>
            <a:ext cx="3078749" cy="970450"/>
          </a:xfrm>
        </p:spPr>
        <p:txBody>
          <a:bodyPr anchor="b">
            <a:normAutofit/>
          </a:bodyPr>
          <a:lstStyle/>
          <a:p>
            <a:pPr algn="l"/>
            <a:r>
              <a:rPr lang="en-US" sz="2800"/>
              <a:t>Methodology</a:t>
            </a:r>
          </a:p>
        </p:txBody>
      </p:sp>
      <p:sp>
        <p:nvSpPr>
          <p:cNvPr id="3" name="Content Placeholder 2">
            <a:extLst>
              <a:ext uri="{FF2B5EF4-FFF2-40B4-BE49-F238E27FC236}">
                <a16:creationId xmlns:a16="http://schemas.microsoft.com/office/drawing/2014/main" id="{B2F49E6D-7B36-4453-8683-BAEBF056F54E}"/>
              </a:ext>
            </a:extLst>
          </p:cNvPr>
          <p:cNvSpPr>
            <a:spLocks noGrp="1"/>
          </p:cNvSpPr>
          <p:nvPr>
            <p:ph idx="1"/>
          </p:nvPr>
        </p:nvSpPr>
        <p:spPr>
          <a:xfrm>
            <a:off x="913795" y="1732449"/>
            <a:ext cx="3078749" cy="4058751"/>
          </a:xfrm>
        </p:spPr>
        <p:txBody>
          <a:bodyPr anchor="t">
            <a:normAutofit/>
          </a:bodyPr>
          <a:lstStyle/>
          <a:p>
            <a:r>
              <a:rPr lang="en-US" sz="1600"/>
              <a:t>Delis in Toronto</a:t>
            </a:r>
          </a:p>
          <a:p>
            <a:pPr marL="36900" indent="0">
              <a:buNone/>
            </a:pPr>
            <a:endParaRPr lang="en-US" sz="1600"/>
          </a:p>
        </p:txBody>
      </p:sp>
      <p:pic>
        <p:nvPicPr>
          <p:cNvPr id="12" name="Picture 11">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Picture 4">
            <a:extLst>
              <a:ext uri="{FF2B5EF4-FFF2-40B4-BE49-F238E27FC236}">
                <a16:creationId xmlns:a16="http://schemas.microsoft.com/office/drawing/2014/main" id="{8FDF71F3-78F6-40D0-A7C0-253FC573CF0F}"/>
              </a:ext>
            </a:extLst>
          </p:cNvPr>
          <p:cNvPicPr/>
          <p:nvPr/>
        </p:nvPicPr>
        <p:blipFill rotWithShape="1">
          <a:blip r:embed="rId4">
            <a:extLst>
              <a:ext uri="{28A0092B-C50C-407E-A947-70E740481C1C}">
                <a14:useLocalDpi xmlns:a14="http://schemas.microsoft.com/office/drawing/2010/main" val="0"/>
              </a:ext>
            </a:extLst>
          </a:blip>
          <a:srcRect l="1706" r="28776" b="1"/>
          <a:stretch/>
        </p:blipFill>
        <p:spPr bwMode="auto">
          <a:xfrm>
            <a:off x="4654295" y="10"/>
            <a:ext cx="7537705" cy="6857990"/>
          </a:xfrm>
          <a:prstGeom prst="rect">
            <a:avLst/>
          </a:prstGeom>
          <a:noFill/>
        </p:spPr>
      </p:pic>
    </p:spTree>
    <p:extLst>
      <p:ext uri="{BB962C8B-B14F-4D97-AF65-F5344CB8AC3E}">
        <p14:creationId xmlns:p14="http://schemas.microsoft.com/office/powerpoint/2010/main" val="255561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99514-7143-41E2-A36C-F538DEB4E819}"/>
              </a:ext>
            </a:extLst>
          </p:cNvPr>
          <p:cNvSpPr>
            <a:spLocks noGrp="1"/>
          </p:cNvSpPr>
          <p:nvPr>
            <p:ph type="title"/>
          </p:nvPr>
        </p:nvSpPr>
        <p:spPr>
          <a:xfrm>
            <a:off x="913795" y="965196"/>
            <a:ext cx="3153952" cy="1329769"/>
          </a:xfrm>
        </p:spPr>
        <p:txBody>
          <a:bodyPr>
            <a:normAutofit/>
          </a:bodyPr>
          <a:lstStyle/>
          <a:p>
            <a:pPr algn="l"/>
            <a:r>
              <a:rPr lang="en-US" sz="2800"/>
              <a:t>Methodology</a:t>
            </a:r>
          </a:p>
        </p:txBody>
      </p:sp>
      <p:sp>
        <p:nvSpPr>
          <p:cNvPr id="3" name="Content Placeholder 2">
            <a:extLst>
              <a:ext uri="{FF2B5EF4-FFF2-40B4-BE49-F238E27FC236}">
                <a16:creationId xmlns:a16="http://schemas.microsoft.com/office/drawing/2014/main" id="{E3F90A84-BDA7-433D-A747-039BA49340A8}"/>
              </a:ext>
            </a:extLst>
          </p:cNvPr>
          <p:cNvSpPr>
            <a:spLocks noGrp="1"/>
          </p:cNvSpPr>
          <p:nvPr>
            <p:ph idx="1"/>
          </p:nvPr>
        </p:nvSpPr>
        <p:spPr>
          <a:xfrm>
            <a:off x="913796" y="2450353"/>
            <a:ext cx="3153952" cy="3340847"/>
          </a:xfrm>
        </p:spPr>
        <p:txBody>
          <a:bodyPr>
            <a:normAutofit/>
          </a:bodyPr>
          <a:lstStyle/>
          <a:p>
            <a:r>
              <a:rPr lang="en-US" sz="1800">
                <a:effectLst/>
              </a:rPr>
              <a:t>The feature was used to group the neighborhoods into clusters using K-means clustering algorithm. The Folium library helped to visualize the neighborhoods in Toronto and its emerging clusters.</a:t>
            </a:r>
          </a:p>
          <a:p>
            <a:endParaRPr lang="en-US" sz="1800"/>
          </a:p>
        </p:txBody>
      </p:sp>
      <p:sp>
        <p:nvSpPr>
          <p:cNvPr id="11" name="Rectangle 10">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1239FA-2CD1-464D-8F70-A8943EEBC0B1}"/>
              </a:ext>
            </a:extLst>
          </p:cNvPr>
          <p:cNvPicPr>
            <a:picLocks noChangeAspect="1"/>
          </p:cNvPicPr>
          <p:nvPr/>
        </p:nvPicPr>
        <p:blipFill>
          <a:blip r:embed="rId3"/>
          <a:stretch>
            <a:fillRect/>
          </a:stretch>
        </p:blipFill>
        <p:spPr>
          <a:xfrm>
            <a:off x="5120640" y="2469105"/>
            <a:ext cx="5676236" cy="1773823"/>
          </a:xfrm>
          <a:prstGeom prst="rect">
            <a:avLst/>
          </a:prstGeom>
        </p:spPr>
      </p:pic>
    </p:spTree>
    <p:extLst>
      <p:ext uri="{BB962C8B-B14F-4D97-AF65-F5344CB8AC3E}">
        <p14:creationId xmlns:p14="http://schemas.microsoft.com/office/powerpoint/2010/main" val="255356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412434"/>
      </a:dk2>
      <a:lt2>
        <a:srgbClr val="E2E8E7"/>
      </a:lt2>
      <a:accent1>
        <a:srgbClr val="C34D5F"/>
      </a:accent1>
      <a:accent2>
        <a:srgbClr val="B13B7E"/>
      </a:accent2>
      <a:accent3>
        <a:srgbClr val="C34DC2"/>
      </a:accent3>
      <a:accent4>
        <a:srgbClr val="813BB1"/>
      </a:accent4>
      <a:accent5>
        <a:srgbClr val="624DC3"/>
      </a:accent5>
      <a:accent6>
        <a:srgbClr val="3B57B1"/>
      </a:accent6>
      <a:hlink>
        <a:srgbClr val="8763CB"/>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89</TotalTime>
  <Words>590</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Goudy Old Style</vt:lpstr>
      <vt:lpstr>Wingdings 2</vt:lpstr>
      <vt:lpstr>SlateVTI</vt:lpstr>
      <vt:lpstr>Capstone Project - The Battle of Neighborhoods – Toronto Presentation</vt:lpstr>
      <vt:lpstr>Introduction: Business Problem </vt:lpstr>
      <vt:lpstr>Data Acquisition &amp; Cleaning</vt:lpstr>
      <vt:lpstr>Data Selection</vt:lpstr>
      <vt:lpstr>Data Selection</vt:lpstr>
      <vt:lpstr>Methodology</vt:lpstr>
      <vt:lpstr>Methodology</vt:lpstr>
      <vt:lpstr>Methodology</vt:lpstr>
      <vt:lpstr>Methodology</vt:lpstr>
      <vt:lpstr>Results</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Toronto Presentation</dc:title>
  <dc:creator>Kwasi Afrifa</dc:creator>
  <cp:lastModifiedBy>Kwasi Afrifa</cp:lastModifiedBy>
  <cp:revision>15</cp:revision>
  <dcterms:created xsi:type="dcterms:W3CDTF">2020-01-11T05:29:14Z</dcterms:created>
  <dcterms:modified xsi:type="dcterms:W3CDTF">2020-01-11T07:08:41Z</dcterms:modified>
</cp:coreProperties>
</file>