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2D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61EA6-67C0-ABE5-2B94-DC1B56C2B07C}" v="252" dt="2025-01-19T17:19:51.095"/>
    <p1510:client id="{0DA1587E-345B-5736-C4D4-DBF0B5377F3C}" v="673" dt="2025-01-19T16:47:01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0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2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9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7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4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5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109/15622970802563171" TargetMode="External"/><Relationship Id="rId2" Type="http://schemas.openxmlformats.org/officeDocument/2006/relationships/hyperlink" Target="https://doi.org/10.1080/00952990.2018.153688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016/j.eatbeh.2011.11.00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0172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Rockwell"/>
                <a:ea typeface="Calibri Light"/>
                <a:cs typeface="Times New Roman"/>
              </a:rPr>
              <a:t>In Solving Social Anxiet</a:t>
            </a:r>
            <a:r>
              <a:rPr lang="en-US" sz="3200" b="1" dirty="0">
                <a:solidFill>
                  <a:schemeClr val="tx1"/>
                </a:solidFill>
                <a:latin typeface="Calibri Light"/>
                <a:ea typeface="Calibri Light"/>
                <a:cs typeface="Times New Roman"/>
              </a:rPr>
              <a:t>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564822"/>
            <a:ext cx="6428445" cy="1334120"/>
          </a:xfrm>
        </p:spPr>
        <p:txBody>
          <a:bodyPr vert="horz" lIns="91440" tIns="0" rIns="91440" bIns="45720" rtlCol="0" anchor="t">
            <a:noAutofit/>
          </a:bodyPr>
          <a:lstStyle/>
          <a:p>
            <a:pPr algn="l"/>
            <a:endParaRPr lang="en-US" sz="16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b="1" i="1" dirty="0">
                <a:solidFill>
                  <a:schemeClr val="bg1"/>
                </a:solidFill>
                <a:latin typeface="Calibri Light"/>
                <a:ea typeface="Calibri Light"/>
                <a:cs typeface="Times New Roman"/>
              </a:rPr>
              <a:t>Team Name: Natural Intelligence</a:t>
            </a:r>
          </a:p>
          <a:p>
            <a:endParaRPr lang="en-US" sz="1600" b="1" i="1" dirty="0">
              <a:solidFill>
                <a:schemeClr val="bg1"/>
              </a:solidFill>
              <a:latin typeface="Calibri Light"/>
              <a:ea typeface="Calibri Ligh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i="1" dirty="0">
                <a:solidFill>
                  <a:schemeClr val="bg1"/>
                </a:solidFill>
                <a:latin typeface="Calibri Light"/>
                <a:ea typeface="Calibri Light"/>
                <a:cs typeface="Times New Roman"/>
              </a:rPr>
              <a:t>Done by: Md Ahnaf </a:t>
            </a:r>
            <a:r>
              <a:rPr lang="en-US" sz="1600" b="1" i="1" err="1">
                <a:solidFill>
                  <a:schemeClr val="bg1"/>
                </a:solidFill>
                <a:latin typeface="Calibri Light"/>
                <a:ea typeface="Calibri Light"/>
                <a:cs typeface="Times New Roman"/>
              </a:rPr>
              <a:t>Monwar</a:t>
            </a:r>
            <a:r>
              <a:rPr lang="en-US" sz="1600" b="1" i="1" dirty="0">
                <a:solidFill>
                  <a:schemeClr val="bg1"/>
                </a:solidFill>
                <a:latin typeface="Calibri Light"/>
                <a:ea typeface="Calibri Light"/>
                <a:cs typeface="Times New Roman"/>
              </a:rPr>
              <a:t>, Syed Muhtasim Hamid, Kenzie </a:t>
            </a:r>
            <a:r>
              <a:rPr lang="en-US" sz="1600" b="1" i="1" err="1">
                <a:solidFill>
                  <a:schemeClr val="bg1"/>
                </a:solidFill>
                <a:latin typeface="Calibri Light"/>
                <a:ea typeface="Calibri Light"/>
                <a:cs typeface="Times New Roman"/>
              </a:rPr>
              <a:t>MacIntyre</a:t>
            </a:r>
            <a:r>
              <a:rPr lang="en-US" sz="1600" b="1" i="1" dirty="0">
                <a:solidFill>
                  <a:schemeClr val="bg1"/>
                </a:solidFill>
                <a:latin typeface="Calibri Light"/>
                <a:ea typeface="Calibri Light"/>
                <a:cs typeface="Times New Roman"/>
              </a:rPr>
              <a:t>, Can </a:t>
            </a:r>
            <a:r>
              <a:rPr lang="en-US" sz="1600" b="1" i="1" err="1">
                <a:solidFill>
                  <a:schemeClr val="bg1"/>
                </a:solidFill>
                <a:latin typeface="Calibri Light"/>
                <a:ea typeface="Calibri Light"/>
                <a:cs typeface="Times New Roman"/>
              </a:rPr>
              <a:t>Sozuer</a:t>
            </a:r>
            <a:r>
              <a:rPr lang="en-US" sz="1600" b="1" i="1" dirty="0">
                <a:solidFill>
                  <a:schemeClr val="bg1"/>
                </a:solidFill>
                <a:latin typeface="Calibri Light"/>
                <a:ea typeface="Calibri Light"/>
                <a:cs typeface="Times New Roman"/>
              </a:rPr>
              <a:t>, and Michaela Vietinghoff</a:t>
            </a:r>
          </a:p>
        </p:txBody>
      </p:sp>
      <p:sp>
        <p:nvSpPr>
          <p:cNvPr id="11266" name="AutoShape 2" descr="recruitment_chatbot_definition_features_and_benefits.webp (2260×124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3A4A9-57C7-F978-BCDC-45751C40224A}"/>
              </a:ext>
            </a:extLst>
          </p:cNvPr>
          <p:cNvSpPr txBox="1"/>
          <p:nvPr/>
        </p:nvSpPr>
        <p:spPr>
          <a:xfrm>
            <a:off x="1360529" y="1227166"/>
            <a:ext cx="64248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err="1">
                <a:latin typeface="Rockwell"/>
                <a:ea typeface="Calibri Light"/>
                <a:cs typeface="Times New Roman"/>
              </a:rPr>
              <a:t>SocioFlo</a:t>
            </a:r>
            <a:endParaRPr lang="en-US" sz="4800" b="1">
              <a:latin typeface="Rockwell"/>
              <a:ea typeface="Calibri Light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77BF60-CC87-4027-B3A1-21222A987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9E3CBF9-BAA3-4654-9C20-8457916C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F86235A-7821-4C9B-B00C-A6D4997E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E04CFF3-0067-40C4-A502-FD43E6373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037DCE4-244D-4455-814F-C32C5AAF0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B37AF1A-E10D-47F9-8CB6-CAC43089D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0286243-26F2-40E9-83FD-D4200A16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90A700B-85BC-45F8-9652-72A72176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A84F2EA-FBDD-4B0B-8EEB-3112A023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2B14D210-D95B-44BE-94CF-B8A899AFC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C97AA8A3-5D0D-4295-B878-4876554F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A6907CB-7510-4979-A274-5F202AC4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CDC01392-803F-446A-B518-EE3CA21A7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48F6318-9253-44DE-9F80-3AAA08F15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AEF689E-C7B9-4F8D-905C-142D1FC6F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FC3467E-0EFC-4845-B9D9-015017B4E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C220884-350B-4680-B923-7DD73FCBE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A1E7EC2-949A-4D2A-8140-AD021D38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5464AFDF-444D-41C6-866D-234594CB5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4AFC20A-B8F4-4340-8EE6-C281F05A9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55325372-8B9A-46B7-99C5-AD2EFBD67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8CE6AB0E-E26C-4FCA-9021-D1F2CFDDE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2348D4-E1BA-4B8B-8E09-1F8CAC80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155FD3-C0DD-42A7-8657-4C87201CD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BA7C20E1-83E3-4B4B-9C0E-AAF4383EE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D16DDD-7A4B-45BF-92D2-3C3EB690F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56011" y="795527"/>
            <a:ext cx="3309372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defTabSz="914400"/>
            <a:r>
              <a:rPr lang="en-US" sz="2800" spc="-150" dirty="0">
                <a:solidFill>
                  <a:schemeClr val="accent2"/>
                </a:solidFill>
              </a:rPr>
              <a:t>What is social anxiety?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795527"/>
            <a:ext cx="447797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079A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og126-8-Ways-to-cope-with-social-anxiety-in-kids.jpg"/>
          <p:cNvPicPr>
            <a:picLocks noChangeAspect="1"/>
          </p:cNvPicPr>
          <p:nvPr/>
        </p:nvPicPr>
        <p:blipFill>
          <a:blip r:embed="rId2"/>
          <a:srcRect l="20418" r="22168"/>
          <a:stretch/>
        </p:blipFill>
        <p:spPr>
          <a:xfrm>
            <a:off x="729086" y="960214"/>
            <a:ext cx="4231386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70362" y="973367"/>
            <a:ext cx="3074706" cy="3809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Clr>
                <a:srgbClr val="6079A1"/>
              </a:buClr>
            </a:pPr>
            <a:r>
              <a:rPr lang="en-US" b="1" i="1" dirty="0">
                <a:latin typeface="Calibri Light"/>
                <a:ea typeface="Calibri Light"/>
                <a:cs typeface="Calibri Light"/>
              </a:rPr>
              <a:t>Social anxiety is the fear of being judged or embarrassed in social situations, making it hard to interact with others.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D77BF60-CC87-4027-B3A1-21222A987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9E3CBF9-BAA3-4654-9C20-8457916C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F86235A-7821-4C9B-B00C-A6D4997E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04CFF3-0067-40C4-A502-FD43E6373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037DCE4-244D-4455-814F-C32C5AAF0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37AF1A-E10D-47F9-8CB6-CAC43089D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80286243-26F2-40E9-83FD-D4200A16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0A700B-85BC-45F8-9652-72A72176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A84F2EA-FBDD-4B0B-8EEB-3112A023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B14D210-D95B-44BE-94CF-B8A899AFC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97AA8A3-5D0D-4295-B878-4876554F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A6907CB-7510-4979-A274-5F202AC4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DC01392-803F-446A-B518-EE3CA21A7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48F6318-9253-44DE-9F80-3AAA08F15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AEF689E-C7B9-4F8D-905C-142D1FC6F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FC3467E-0EFC-4845-B9D9-015017B4E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C220884-350B-4680-B923-7DD73FCBE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A1E7EC2-949A-4D2A-8140-AD021D38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464AFDF-444D-41C6-866D-234594CB5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4AFC20A-B8F4-4340-8EE6-C281F05A9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55325372-8B9A-46B7-99C5-AD2EFBD67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CE6AB0E-E26C-4FCA-9021-D1F2CFDDE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2348D4-E1BA-4B8B-8E09-1F8CAC80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155FD3-C0DD-42A7-8657-4C87201CD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BA7C20E1-83E3-4B4B-9C0E-AAF4383EE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16DDD-7A4B-45BF-92D2-3C3EB690F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264" y="795527"/>
            <a:ext cx="3092804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defTabSz="914400"/>
            <a:r>
              <a:rPr lang="en-US" sz="4000" spc="-150" dirty="0">
                <a:solidFill>
                  <a:schemeClr val="tx2"/>
                </a:solidFill>
                <a:latin typeface="Calibri Light"/>
                <a:ea typeface="Calibri Light"/>
                <a:cs typeface="Times New Roman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470362" y="1220057"/>
            <a:ext cx="3074706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buClr>
                <a:srgbClr val="8FB8E8"/>
              </a:buClr>
              <a:buFont typeface="Wingdings" panose="05000000000000000000" pitchFamily="2" charset="2"/>
              <a:buChar char="§"/>
            </a:pPr>
            <a:endParaRPr lang="en-US" b="1" i="1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 indent="-228600" algn="l" defTabSz="914400">
              <a:buClr>
                <a:srgbClr val="8FB8E8"/>
              </a:buCl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Our bot helps avoid awkward silences by suggesting conversation topics based on what's being discussed.</a:t>
            </a:r>
          </a:p>
          <a:p>
            <a:pPr indent="-228600" algn="l" defTabSz="914400">
              <a:buClr>
                <a:srgbClr val="8FB8E8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 indent="-228600" algn="l" defTabSz="914400">
              <a:buClr>
                <a:srgbClr val="8FB8E8"/>
              </a:buCl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It’s designed for in-person meetups to keep conversations flowing naturally without taking over.</a:t>
            </a:r>
          </a:p>
          <a:p>
            <a:pPr indent="-228600" algn="l" defTabSz="914400">
              <a:buClr>
                <a:srgbClr val="8FB8E8"/>
              </a:buClr>
              <a:buFont typeface="Wingdings" panose="05000000000000000000" pitchFamily="2" charset="2"/>
              <a:buChar char="§"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The Art Of Conversation Cartoons and Comics - funny pictures from ...">
            <a:extLst>
              <a:ext uri="{FF2B5EF4-FFF2-40B4-BE49-F238E27FC236}">
                <a16:creationId xmlns:a16="http://schemas.microsoft.com/office/drawing/2014/main" id="{B0DC1F14-4FA9-6718-8CC9-114F514D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80" t="2685" r="-478" b="112"/>
          <a:stretch/>
        </p:blipFill>
        <p:spPr>
          <a:xfrm>
            <a:off x="639779" y="1112719"/>
            <a:ext cx="4410215" cy="4758798"/>
          </a:xfrm>
          <a:prstGeom prst="rect">
            <a:avLst/>
          </a:prstGeom>
          <a:ln w="2286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5D1BC7E-82AA-F7EA-D0E7-7368AA924D3A}"/>
              </a:ext>
            </a:extLst>
          </p:cNvPr>
          <p:cNvSpPr/>
          <p:nvPr/>
        </p:nvSpPr>
        <p:spPr>
          <a:xfrm flipH="1">
            <a:off x="2532689" y="4851582"/>
            <a:ext cx="1162187" cy="7291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89583" y="196459"/>
            <a:ext cx="1760621" cy="1467852"/>
          </a:xfrm>
          <a:prstGeom prst="wedge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Alex: Learning to ride a bike—it was such a big moment!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18528" y="4174410"/>
            <a:ext cx="4083610" cy="1406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SocioFlo</a:t>
            </a:r>
            <a:r>
              <a:rPr lang="en-US" dirty="0">
                <a:solidFill>
                  <a:schemeClr val="tx1"/>
                </a:solidFill>
              </a:rPr>
              <a:t>: What’s your favorite childhood memory?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83B6B-F83A-CE2A-D3B5-3EA6A3867FBF}"/>
              </a:ext>
            </a:extLst>
          </p:cNvPr>
          <p:cNvSpPr txBox="1"/>
          <p:nvPr/>
        </p:nvSpPr>
        <p:spPr>
          <a:xfrm>
            <a:off x="-22360" y="185030"/>
            <a:ext cx="3260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Rockwell"/>
                <a:ea typeface="Calibri Light"/>
                <a:cs typeface="Times New Roman"/>
              </a:rPr>
              <a:t>How it operates:</a:t>
            </a:r>
          </a:p>
        </p:txBody>
      </p:sp>
      <p:pic>
        <p:nvPicPr>
          <p:cNvPr id="12" name="Picture 11" descr="A cartoon of a robot&#10;&#10;AI-generated content may be incorrect.">
            <a:extLst>
              <a:ext uri="{FF2B5EF4-FFF2-40B4-BE49-F238E27FC236}">
                <a16:creationId xmlns:a16="http://schemas.microsoft.com/office/drawing/2014/main" id="{B603D434-002F-2595-D858-505B6FE5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30" y="4375186"/>
            <a:ext cx="2099512" cy="2433890"/>
          </a:xfrm>
          <a:prstGeom prst="rect">
            <a:avLst/>
          </a:prstGeo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B8CDA9B-18D1-5FF8-583C-238A5966E691}"/>
              </a:ext>
            </a:extLst>
          </p:cNvPr>
          <p:cNvSpPr/>
          <p:nvPr/>
        </p:nvSpPr>
        <p:spPr>
          <a:xfrm rot="10800000">
            <a:off x="7703614" y="2732840"/>
            <a:ext cx="495220" cy="385012"/>
          </a:xfrm>
          <a:prstGeom prst="triangl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Callout 15">
            <a:extLst>
              <a:ext uri="{FF2B5EF4-FFF2-40B4-BE49-F238E27FC236}">
                <a16:creationId xmlns:a16="http://schemas.microsoft.com/office/drawing/2014/main" id="{DF69EB07-4CE5-DFB3-654D-EC7AEA9C2AED}"/>
              </a:ext>
            </a:extLst>
          </p:cNvPr>
          <p:cNvSpPr/>
          <p:nvPr/>
        </p:nvSpPr>
        <p:spPr>
          <a:xfrm>
            <a:off x="6203678" y="1677351"/>
            <a:ext cx="2113547" cy="105950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ectangular Callout 7">
            <a:extLst>
              <a:ext uri="{FF2B5EF4-FFF2-40B4-BE49-F238E27FC236}">
                <a16:creationId xmlns:a16="http://schemas.microsoft.com/office/drawing/2014/main" id="{3C38B824-4EF3-B743-F708-F5AE54286E75}"/>
              </a:ext>
            </a:extLst>
          </p:cNvPr>
          <p:cNvSpPr/>
          <p:nvPr/>
        </p:nvSpPr>
        <p:spPr>
          <a:xfrm>
            <a:off x="4089583" y="2926501"/>
            <a:ext cx="1760621" cy="810011"/>
          </a:xfrm>
          <a:prstGeom prst="wedge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E578B9-95A9-94EF-5AD3-2C31D971A5EE}"/>
              </a:ext>
            </a:extLst>
          </p:cNvPr>
          <p:cNvSpPr/>
          <p:nvPr/>
        </p:nvSpPr>
        <p:spPr>
          <a:xfrm>
            <a:off x="3075410" y="185792"/>
            <a:ext cx="515310" cy="317957"/>
          </a:xfrm>
          <a:prstGeom prst="ellipse">
            <a:avLst/>
          </a:prstGeom>
          <a:solidFill>
            <a:srgbClr val="FFC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941DBEAB-AD7A-8CC6-F5DF-E1EB1ADF4646}"/>
              </a:ext>
            </a:extLst>
          </p:cNvPr>
          <p:cNvSpPr/>
          <p:nvPr/>
        </p:nvSpPr>
        <p:spPr>
          <a:xfrm>
            <a:off x="3102820" y="465970"/>
            <a:ext cx="487900" cy="405669"/>
          </a:xfrm>
          <a:prstGeom prst="round2SameRect">
            <a:avLst/>
          </a:prstGeom>
          <a:solidFill>
            <a:srgbClr val="FFC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87581C-2860-7384-F602-7017175082F4}"/>
              </a:ext>
            </a:extLst>
          </p:cNvPr>
          <p:cNvSpPr/>
          <p:nvPr/>
        </p:nvSpPr>
        <p:spPr>
          <a:xfrm>
            <a:off x="8382000" y="328324"/>
            <a:ext cx="515310" cy="317957"/>
          </a:xfrm>
          <a:prstGeom prst="ellipse">
            <a:avLst/>
          </a:prstGeom>
          <a:solidFill>
            <a:srgbClr val="9F5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5FFB453-6B75-A09D-0D96-80DF1BA363E8}"/>
              </a:ext>
            </a:extLst>
          </p:cNvPr>
          <p:cNvSpPr/>
          <p:nvPr/>
        </p:nvSpPr>
        <p:spPr>
          <a:xfrm>
            <a:off x="8409410" y="608502"/>
            <a:ext cx="487900" cy="405669"/>
          </a:xfrm>
          <a:prstGeom prst="round2SameRect">
            <a:avLst/>
          </a:prstGeom>
          <a:solidFill>
            <a:srgbClr val="9F52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4446FB1-26CB-4FB3-84DA-1BE0E2B1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BFBB8E-01A3-4C56-A255-44E082D2F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26C0C4B0-221C-488A-96D8-16C17382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85E159D-093C-43F6-AA87-7EECFF642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5109A97E-69D5-48B4-9B2A-E2521C446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D5FD99AB-8F29-4C12-932A-6ED0E34A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96D8CCC-38BD-44A3-9B37-ED798CD75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14029C17-97B2-481C-8C61-52634F3A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74B2751-4E32-46D7-95DE-E883C7F75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DEA161BB-9FCE-4624-BBFB-8B9CC1CA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5D821B2F-5CA1-4C1B-ABE2-793D108BB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90945E7D-F9B6-483A-AB14-1A599C019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EF041A17-C45A-44F8-9173-5FBF3664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3EA1EA01-502F-4AE4-B280-984D85DC6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A8DD5FFA-7137-40E1-8A01-4FAE57FD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7D9D442-D619-40DC-B224-CBD9E6647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4AD62523-0528-4BCD-B9FE-60CA21CCB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8029177C-E2A9-46DC-8122-F894D04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0F23869C-58C4-460B-A43B-41B009ED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B4D15D20-84A3-40D4-96E2-87AED7E1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2B2A3856-5A33-4DD7-93FE-E20AE550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DA08D09-25BB-4B4F-BEBE-46CE71CE5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21417B9E-7898-4C4E-B70D-D75EE8CD2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F6796A-513C-452E-844F-1012D79C2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C3BF609-8FFB-42B9-B875-65D4AD2CE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22">
              <a:extLst>
                <a:ext uri="{FF2B5EF4-FFF2-40B4-BE49-F238E27FC236}">
                  <a16:creationId xmlns:a16="http://schemas.microsoft.com/office/drawing/2014/main" id="{93539F20-8B06-47FB-95A4-0CE39FADC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35792AD-D744-4012-8E84-5CCEF9B97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2FA461-F192-8F63-0A57-52C1E48D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 sz="3000">
                <a:ea typeface="Calibri Light"/>
                <a:cs typeface="Calibri Light"/>
              </a:rPr>
              <a:t>Demographics</a:t>
            </a:r>
            <a:endParaRPr lang="en-US" sz="3000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0CF7DCC-DCB2-4748-ABFA-092B17D65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5510" y="794719"/>
            <a:ext cx="4702700" cy="181570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10 percent 3D vector pie chart Stock Vector Image &amp; Art - Alamy">
            <a:extLst>
              <a:ext uri="{FF2B5EF4-FFF2-40B4-BE49-F238E27FC236}">
                <a16:creationId xmlns:a16="http://schemas.microsoft.com/office/drawing/2014/main" id="{2204C1AA-6D84-9E9F-D20F-8C0D2EC3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87" y="1159397"/>
            <a:ext cx="1021842" cy="1092879"/>
          </a:xfrm>
          <a:prstGeom prst="rect">
            <a:avLst/>
          </a:prstGeom>
          <a:ln w="9525">
            <a:noFill/>
          </a:ln>
        </p:spPr>
      </p:pic>
      <p:pic>
        <p:nvPicPr>
          <p:cNvPr id="7" name="Picture 6" descr="Drugs clipart substance abuse, Drugs substance abuse Transparent FREE ...">
            <a:extLst>
              <a:ext uri="{FF2B5EF4-FFF2-40B4-BE49-F238E27FC236}">
                <a16:creationId xmlns:a16="http://schemas.microsoft.com/office/drawing/2014/main" id="{D5722DAD-1027-E833-0817-42229441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87" y="1192521"/>
            <a:ext cx="1021842" cy="1021842"/>
          </a:xfrm>
          <a:prstGeom prst="rect">
            <a:avLst/>
          </a:prstGeom>
          <a:ln w="9525">
            <a:noFill/>
          </a:ln>
        </p:spPr>
      </p:pic>
      <p:pic>
        <p:nvPicPr>
          <p:cNvPr id="5" name="Picture 4" descr="Signs of Eating Disorders | The Virtual Student Health Center 002">
            <a:extLst>
              <a:ext uri="{FF2B5EF4-FFF2-40B4-BE49-F238E27FC236}">
                <a16:creationId xmlns:a16="http://schemas.microsoft.com/office/drawing/2014/main" id="{4B0F7E21-5D92-4A04-A806-350A1ECF1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055" y="1364957"/>
            <a:ext cx="1021842" cy="676970"/>
          </a:xfrm>
          <a:prstGeom prst="rect">
            <a:avLst/>
          </a:prstGeom>
          <a:ln w="9525">
            <a:noFill/>
          </a:ln>
        </p:spPr>
      </p:pic>
      <p:pic>
        <p:nvPicPr>
          <p:cNvPr id="4" name="Picture 3" descr="Thirteen percent people graphic, 13 percentage diagram. Vector people ...">
            <a:extLst>
              <a:ext uri="{FF2B5EF4-FFF2-40B4-BE49-F238E27FC236}">
                <a16:creationId xmlns:a16="http://schemas.microsoft.com/office/drawing/2014/main" id="{2A197CD7-B3BF-517F-9C68-D91266FA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769" y="1393057"/>
            <a:ext cx="1021842" cy="620769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D36F-E5B3-C48F-BB34-56E011F2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835" y="3091882"/>
            <a:ext cx="4711405" cy="2959925"/>
          </a:xfrm>
        </p:spPr>
        <p:txBody>
          <a:bodyPr>
            <a:normAutofit/>
          </a:bodyPr>
          <a:lstStyle/>
          <a:p>
            <a:r>
              <a:rPr lang="en-US" dirty="0"/>
              <a:t>7-13% of the population in Canada</a:t>
            </a:r>
          </a:p>
          <a:p>
            <a:r>
              <a:rPr lang="en-US" dirty="0"/>
              <a:t>5%-10% globally; 3rd most common mental health condition</a:t>
            </a:r>
          </a:p>
          <a:p>
            <a:r>
              <a:rPr lang="en-US" dirty="0"/>
              <a:t>Social anxiety is highly comorbid with eating disorders</a:t>
            </a:r>
          </a:p>
          <a:p>
            <a:r>
              <a:rPr lang="en-US" dirty="0"/>
              <a:t>Correlation of binge eating disorders with depression</a:t>
            </a:r>
          </a:p>
          <a:p>
            <a:r>
              <a:rPr lang="en-US" dirty="0"/>
              <a:t>Higher use of substances in adolescents</a:t>
            </a:r>
          </a:p>
        </p:txBody>
      </p:sp>
    </p:spTree>
    <p:extLst>
      <p:ext uri="{BB962C8B-B14F-4D97-AF65-F5344CB8AC3E}">
        <p14:creationId xmlns:p14="http://schemas.microsoft.com/office/powerpoint/2010/main" val="371976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BF035-3634-61D6-408B-19436671127E}"/>
              </a:ext>
            </a:extLst>
          </p:cNvPr>
          <p:cNvSpPr txBox="1"/>
          <p:nvPr/>
        </p:nvSpPr>
        <p:spPr>
          <a:xfrm>
            <a:off x="1371599" y="1239253"/>
            <a:ext cx="641283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Calibri Light"/>
                <a:ea typeface="Calibri Light"/>
                <a:cs typeface="Calibri Light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FD19E-1810-9E48-4052-4DDAAC1D6051}"/>
              </a:ext>
            </a:extLst>
          </p:cNvPr>
          <p:cNvSpPr txBox="1"/>
          <p:nvPr/>
        </p:nvSpPr>
        <p:spPr>
          <a:xfrm>
            <a:off x="1371599" y="2045368"/>
            <a:ext cx="6412832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Lemyre, A., Gauthier-Légaré, A., &amp; Bélanger, R. E. (2019). Shyness, social anxiety, social anxiety disorder, and substance use among normative adolescent populations: A systematic review. </a:t>
            </a:r>
            <a:r>
              <a:rPr lang="en-US" sz="1400" i="1" dirty="0">
                <a:ea typeface="+mn-lt"/>
                <a:cs typeface="+mn-lt"/>
              </a:rPr>
              <a:t>The American Journal of Drug and Alcohol Abuse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i="1" dirty="0">
                <a:ea typeface="+mn-lt"/>
                <a:cs typeface="+mn-lt"/>
              </a:rPr>
              <a:t>45</a:t>
            </a:r>
            <a:r>
              <a:rPr lang="en-US" sz="1400" dirty="0">
                <a:ea typeface="+mn-lt"/>
                <a:cs typeface="+mn-lt"/>
              </a:rPr>
              <a:t>(3), 230–247. </a:t>
            </a:r>
            <a:r>
              <a:rPr lang="en-US" sz="14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https://doi.org/10.1080/00952990.2018.1536882</a:t>
            </a:r>
            <a:endParaRPr lang="en-US" sz="1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Araujo, D. M. R., Santos, G. F. da S., &amp; Nardi, A. E. (2010). Binge eating disorder and depression: A systematic review. </a:t>
            </a:r>
            <a:r>
              <a:rPr lang="en-US" sz="1400" i="1" dirty="0">
                <a:ea typeface="+mn-lt"/>
                <a:cs typeface="+mn-lt"/>
              </a:rPr>
              <a:t>The World Journal of Biological Psychiatry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i="1" dirty="0">
                <a:ea typeface="+mn-lt"/>
                <a:cs typeface="+mn-lt"/>
              </a:rPr>
              <a:t>11</a:t>
            </a:r>
            <a:r>
              <a:rPr lang="en-US" sz="1400" dirty="0">
                <a:ea typeface="+mn-lt"/>
                <a:cs typeface="+mn-lt"/>
              </a:rPr>
              <a:t>(2_2), 199–207. </a:t>
            </a:r>
            <a:r>
              <a:rPr lang="en-US" sz="14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https://doi.org/10.3109/15622970802563171</a:t>
            </a:r>
            <a:endParaRPr lang="en-US" sz="1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Levinson, C. A., &amp; Rodebaugh, T. L. (2012). Social anxiety and eating disorder comorbidity: The role of negative social evaluation fears. </a:t>
            </a:r>
            <a:r>
              <a:rPr lang="en-US" sz="1400" i="1" dirty="0">
                <a:ea typeface="+mn-lt"/>
                <a:cs typeface="+mn-lt"/>
              </a:rPr>
              <a:t>Eating Behaviors : An International Journal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i="1" dirty="0">
                <a:ea typeface="+mn-lt"/>
                <a:cs typeface="+mn-lt"/>
              </a:rPr>
              <a:t>13</a:t>
            </a:r>
            <a:r>
              <a:rPr lang="en-US" sz="1400" dirty="0">
                <a:ea typeface="+mn-lt"/>
                <a:cs typeface="+mn-lt"/>
              </a:rPr>
              <a:t>(1), 27–35. </a:t>
            </a:r>
            <a:r>
              <a:rPr lang="en-US" sz="14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https://doi.org/10.1016/j.eatbeh.2011.11.006</a:t>
            </a:r>
            <a:endParaRPr lang="en-US" sz="140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/>
          </a:p>
          <a:p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9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E705C-2F8E-62E0-CC0B-65D639699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207" y="2061838"/>
            <a:ext cx="5219585" cy="1662475"/>
          </a:xfrm>
        </p:spPr>
        <p:txBody>
          <a:bodyPr>
            <a:normAutofit/>
          </a:bodyPr>
          <a:lstStyle/>
          <a:p>
            <a:r>
              <a:rPr lang="en-US" sz="5400" b="1" dirty="0">
                <a:ea typeface="Calibri Light"/>
                <a:cs typeface="Calibri Light"/>
              </a:rPr>
              <a:t>Demo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6322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5AC-057E-A2B1-C7FD-44E824C6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070738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Thank you!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5E1A-5E64-590E-DBA2-3146086E2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8313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ECAE-7507-F239-05DE-1AC5DD8D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36" y="1714010"/>
            <a:ext cx="3112047" cy="1225399"/>
          </a:xfrm>
        </p:spPr>
        <p:txBody>
          <a:bodyPr/>
          <a:lstStyle/>
          <a:p>
            <a:r>
              <a:rPr lang="en-US" sz="4000" b="1" dirty="0">
                <a:ea typeface="Calibri Light"/>
                <a:cs typeface="Calibri Light"/>
              </a:rPr>
              <a:t>Summary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75C3-F20F-BDBB-7A95-34760F82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830" y="264153"/>
            <a:ext cx="4095643" cy="3308862"/>
          </a:xfrm>
        </p:spPr>
        <p:txBody>
          <a:bodyPr/>
          <a:lstStyle/>
          <a:p>
            <a:r>
              <a:rPr lang="en-US" dirty="0"/>
              <a:t>Supports socialization</a:t>
            </a:r>
          </a:p>
          <a:p>
            <a:r>
              <a:rPr lang="en-US" dirty="0"/>
              <a:t>Allows for better conversation flow</a:t>
            </a:r>
          </a:p>
          <a:p>
            <a:r>
              <a:rPr lang="en-US" dirty="0"/>
              <a:t>AI generating ideas</a:t>
            </a:r>
          </a:p>
          <a:p>
            <a:r>
              <a:rPr lang="en-US" dirty="0"/>
              <a:t>Contributing to conversation but not controlling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DA481-773A-4068-8A3A-A6AA5617C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5554" y="3169655"/>
            <a:ext cx="3117529" cy="1645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made a bot that gets conversations flowing after it stalls. The bot suggests topics that will give the participants something to talk about</a:t>
            </a:r>
          </a:p>
        </p:txBody>
      </p:sp>
      <p:pic>
        <p:nvPicPr>
          <p:cNvPr id="5" name="Picture 4" descr="Community, network, collaboration, globalization, socialization, social ...">
            <a:extLst>
              <a:ext uri="{FF2B5EF4-FFF2-40B4-BE49-F238E27FC236}">
                <a16:creationId xmlns:a16="http://schemas.microsoft.com/office/drawing/2014/main" id="{59B3DB11-BA73-96CB-2472-A3886331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372" y="3153455"/>
            <a:ext cx="2348496" cy="2310122"/>
          </a:xfrm>
          <a:prstGeom prst="rect">
            <a:avLst/>
          </a:prstGeom>
        </p:spPr>
      </p:pic>
      <p:pic>
        <p:nvPicPr>
          <p:cNvPr id="6" name="Picture 5" descr="Artificial intelligence AI processor chip vector icon symbol for ...">
            <a:extLst>
              <a:ext uri="{FF2B5EF4-FFF2-40B4-BE49-F238E27FC236}">
                <a16:creationId xmlns:a16="http://schemas.microsoft.com/office/drawing/2014/main" id="{694BCBA4-EF66-CFC5-ECBE-8DB56BE9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44" y="3213936"/>
            <a:ext cx="2189748" cy="21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626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A8DEE8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146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Atlas</vt:lpstr>
      <vt:lpstr>In Solving Social Anxiety</vt:lpstr>
      <vt:lpstr>What is social anxiety?</vt:lpstr>
      <vt:lpstr>Purpose</vt:lpstr>
      <vt:lpstr>PowerPoint Presentation</vt:lpstr>
      <vt:lpstr>Demographics</vt:lpstr>
      <vt:lpstr>PowerPoint Presentation</vt:lpstr>
      <vt:lpstr>Demo</vt:lpstr>
      <vt:lpstr>Thank you!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8801769764922</dc:creator>
  <cp:lastModifiedBy>8801769764922</cp:lastModifiedBy>
  <cp:revision>378</cp:revision>
  <dcterms:created xsi:type="dcterms:W3CDTF">2025-01-18T22:20:22Z</dcterms:created>
  <dcterms:modified xsi:type="dcterms:W3CDTF">2025-01-19T19:03:02Z</dcterms:modified>
</cp:coreProperties>
</file>